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E7E7E"/>
                </a:solidFill>
                <a:latin typeface="Algerian"/>
                <a:cs typeface="Algeri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E7E7E"/>
                </a:solidFill>
                <a:latin typeface="Algerian"/>
                <a:cs typeface="Algeri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7818" y="6499377"/>
            <a:ext cx="84708" cy="847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69125" y="6499377"/>
            <a:ext cx="84759" cy="84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52400" y="1524000"/>
            <a:ext cx="4419600" cy="3571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572000" y="1752600"/>
            <a:ext cx="4495800" cy="3276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E7E7E"/>
                </a:solidFill>
                <a:latin typeface="Algerian"/>
                <a:cs typeface="Algeri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457818" y="6499377"/>
            <a:ext cx="84708" cy="847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69125" y="6499377"/>
            <a:ext cx="84759" cy="847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1140" y="249428"/>
            <a:ext cx="868171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7E7E7E"/>
                </a:solidFill>
                <a:latin typeface="Algerian"/>
                <a:cs typeface="Algeri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19885"/>
            <a:ext cx="8681719" cy="3976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5800" y="3924300"/>
            <a:ext cx="84709" cy="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95825" y="3924300"/>
            <a:ext cx="84709" cy="84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96790" y="3924300"/>
            <a:ext cx="84709" cy="84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84020" y="384047"/>
            <a:ext cx="6053328" cy="10744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19983" y="1207008"/>
            <a:ext cx="3432048" cy="10744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50364" y="790320"/>
            <a:ext cx="4992878" cy="4860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86328" y="1616202"/>
            <a:ext cx="2516759" cy="4777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62200" y="2438400"/>
            <a:ext cx="4191000" cy="419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8655" y="533400"/>
            <a:ext cx="4393692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7825" y="622554"/>
            <a:ext cx="39433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5B6973"/>
                </a:solidFill>
                <a:latin typeface="Algerian"/>
                <a:cs typeface="Algerian"/>
              </a:rPr>
              <a:t>REPRODUCTIVE</a:t>
            </a:r>
            <a:r>
              <a:rPr dirty="0" sz="2800" spc="-55" b="0">
                <a:solidFill>
                  <a:srgbClr val="5B6973"/>
                </a:solidFill>
                <a:latin typeface="Algerian"/>
                <a:cs typeface="Algerian"/>
              </a:rPr>
              <a:t> </a:t>
            </a:r>
            <a:r>
              <a:rPr dirty="0" sz="2800" spc="-5" b="0">
                <a:solidFill>
                  <a:srgbClr val="5B6973"/>
                </a:solidFill>
                <a:latin typeface="Algerian"/>
                <a:cs typeface="Algerian"/>
              </a:rPr>
              <a:t>HEALTH</a:t>
            </a:r>
            <a:endParaRPr sz="2800">
              <a:latin typeface="Algerian"/>
              <a:cs typeface="Algeri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328292"/>
            <a:ext cx="8360409" cy="2294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is the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state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physical,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emotional,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behavioral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 fitness 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5">
                <a:solidFill>
                  <a:srgbClr val="A6A6A6"/>
                </a:solidFill>
                <a:latin typeface="Calibri"/>
                <a:cs typeface="Calibri"/>
              </a:rPr>
              <a:t>leading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life.</a:t>
            </a:r>
            <a:endParaRPr sz="2400">
              <a:latin typeface="Calibri"/>
              <a:cs typeface="Calibri"/>
            </a:endParaRPr>
          </a:p>
          <a:p>
            <a:pPr marL="355600" marR="444500" indent="-342900">
              <a:lnSpc>
                <a:spcPct val="15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6600825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According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WHO: A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total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well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being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all aspects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reproduction,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i.e.,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physical,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emotional,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behavioral	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dirty="0" sz="24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791" y="437387"/>
            <a:ext cx="3796284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04259" y="437387"/>
            <a:ext cx="528827" cy="633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76471" y="437387"/>
            <a:ext cx="4133087" cy="633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98117" y="626237"/>
            <a:ext cx="203200" cy="2095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739" y="518286"/>
            <a:ext cx="8281670" cy="5064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8460">
              <a:lnSpc>
                <a:spcPct val="100000"/>
              </a:lnSpc>
              <a:spcBef>
                <a:spcPts val="100"/>
              </a:spcBef>
              <a:tabLst>
                <a:tab pos="5821045" algn="l"/>
              </a:tabLst>
            </a:pPr>
            <a:r>
              <a:rPr dirty="0" sz="2400" spc="-5">
                <a:solidFill>
                  <a:srgbClr val="5B6973"/>
                </a:solidFill>
                <a:latin typeface="Algerian"/>
                <a:cs typeface="Algerian"/>
              </a:rPr>
              <a:t>Reproductive </a:t>
            </a:r>
            <a:r>
              <a:rPr dirty="0" sz="2400">
                <a:solidFill>
                  <a:srgbClr val="5B6973"/>
                </a:solidFill>
                <a:latin typeface="Algerian"/>
                <a:cs typeface="Algerian"/>
              </a:rPr>
              <a:t>Health-</a:t>
            </a:r>
            <a:r>
              <a:rPr dirty="0" sz="2400" spc="5">
                <a:solidFill>
                  <a:srgbClr val="5B6973"/>
                </a:solidFill>
                <a:latin typeface="Algerian"/>
                <a:cs typeface="Algerian"/>
              </a:rPr>
              <a:t> </a:t>
            </a:r>
            <a:r>
              <a:rPr dirty="0" sz="2400" spc="-5">
                <a:solidFill>
                  <a:srgbClr val="5B6973"/>
                </a:solidFill>
                <a:latin typeface="Algerian"/>
                <a:cs typeface="Algerian"/>
              </a:rPr>
              <a:t>Problems	Strategies</a:t>
            </a:r>
            <a:endParaRPr sz="2400">
              <a:latin typeface="Algerian"/>
              <a:cs typeface="Algerian"/>
            </a:endParaRPr>
          </a:p>
          <a:p>
            <a:pPr marL="355600" marR="151130" indent="-342900">
              <a:lnSpc>
                <a:spcPct val="150000"/>
              </a:lnSpc>
              <a:spcBef>
                <a:spcPts val="5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India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was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among 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1st countries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initiate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actions 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plans</a:t>
            </a:r>
            <a:r>
              <a:rPr dirty="0" sz="2400" spc="-1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 attain total reproductive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health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goal.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These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programs 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called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 ‘ 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FAMILY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PLANNING’-initiated</a:t>
            </a:r>
            <a:r>
              <a:rPr dirty="0" sz="24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1951.</a:t>
            </a:r>
            <a:endParaRPr sz="2400">
              <a:latin typeface="Calibri"/>
              <a:cs typeface="Calibri"/>
            </a:endParaRPr>
          </a:p>
          <a:p>
            <a:pPr marL="355600" marR="233679" indent="-342900">
              <a:lnSpc>
                <a:spcPct val="150100"/>
              </a:lnSpc>
              <a:spcBef>
                <a:spcPts val="5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Improved programs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covering reproduction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related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areas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operation- ‘Reproductive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Child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Health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Care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Programs’</a:t>
            </a:r>
            <a:r>
              <a:rPr dirty="0"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(RCH)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501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Create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various reproduction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aspects 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provide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facilities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support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build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reproductively healthy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society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20395"/>
            <a:ext cx="5087112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75859" y="120395"/>
            <a:ext cx="3707891" cy="704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2645" y="213741"/>
            <a:ext cx="774763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5B6973"/>
                </a:solidFill>
              </a:rPr>
              <a:t>HOW HAS </a:t>
            </a:r>
            <a:r>
              <a:rPr dirty="0" sz="2800">
                <a:solidFill>
                  <a:srgbClr val="5B6973"/>
                </a:solidFill>
              </a:rPr>
              <a:t>THE </a:t>
            </a:r>
            <a:r>
              <a:rPr dirty="0" sz="2800" spc="-5">
                <a:solidFill>
                  <a:srgbClr val="5B6973"/>
                </a:solidFill>
              </a:rPr>
              <a:t>GOVERNMENT </a:t>
            </a:r>
            <a:r>
              <a:rPr dirty="0" sz="2800">
                <a:solidFill>
                  <a:srgbClr val="5B6973"/>
                </a:solidFill>
              </a:rPr>
              <a:t>TAKEN</a:t>
            </a:r>
            <a:r>
              <a:rPr dirty="0" sz="2800" spc="-45">
                <a:solidFill>
                  <a:srgbClr val="5B6973"/>
                </a:solidFill>
              </a:rPr>
              <a:t> </a:t>
            </a:r>
            <a:r>
              <a:rPr dirty="0" sz="2800" spc="-5">
                <a:solidFill>
                  <a:srgbClr val="5B6973"/>
                </a:solidFill>
              </a:rPr>
              <a:t>MEASURES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8284504" y="349758"/>
            <a:ext cx="142875" cy="234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35940" y="919988"/>
            <a:ext cx="8339455" cy="5147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890269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Through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help of audio-visuals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print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media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create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Family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members,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close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relations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involved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the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  <a:tab pos="3891279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education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introduced	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schools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provide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</a:t>
            </a:r>
            <a:endParaRPr sz="2400">
              <a:latin typeface="Calibri"/>
              <a:cs typeface="Calibri"/>
            </a:endParaRPr>
          </a:p>
          <a:p>
            <a:pPr marL="355600" marR="24511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  <a:tab pos="4516120" algn="l"/>
                <a:tab pos="7877175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ope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dirty="0" sz="2400" spc="-5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orm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tion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about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ep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oducti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r</a:t>
            </a:r>
            <a:r>
              <a:rPr dirty="0" sz="2400" spc="-5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ans,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adolesce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nc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	&amp;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related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changes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,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safe</a:t>
            </a:r>
            <a:r>
              <a:rPr dirty="0" sz="2400" spc="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hygienic	sexual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practices,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sexually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transmitted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 (STD),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AIDS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Educating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people about birth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control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options,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pregnant  women, post-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natal care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mother 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child, importance 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breast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feeding,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equal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importance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both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 &amp;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child-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socially  conscious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healthy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family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uncontrolled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 growth,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evils-</a:t>
            </a:r>
            <a:r>
              <a:rPr dirty="0" sz="2400" spc="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build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socially responsible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healthy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society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41808"/>
            <a:ext cx="8261984" cy="5732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19939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Implementation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various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action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plan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requires infrastructural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facilities,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professional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expertise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material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support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provide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medical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assistance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care 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people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reproduction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related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problems,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pregnancy,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delivery,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STDs,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abortions,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contraception,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menstrual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problems, infertility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etc.</a:t>
            </a:r>
            <a:endParaRPr sz="24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Statutory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ban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Amniocentesis-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legally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check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</a:t>
            </a:r>
            <a:r>
              <a:rPr dirty="0" sz="2400" spc="-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foeticide,</a:t>
            </a:r>
            <a:endParaRPr sz="24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massive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child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immunisation-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programs</a:t>
            </a:r>
            <a:endParaRPr sz="2400">
              <a:latin typeface="Calibri"/>
              <a:cs typeface="Calibri"/>
            </a:endParaRPr>
          </a:p>
          <a:p>
            <a:pPr marL="355600" marR="12827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Researches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reproduction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related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areas,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supported by 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gov.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non-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governmental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agencies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improve/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find new methods  upon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existing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ones. Saheli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(Contraceptive)-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Central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Drug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Research Institute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(CDRI)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Improved reproductive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healthy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society-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increased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medically 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assisted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deliveries, </a:t>
            </a:r>
            <a:r>
              <a:rPr dirty="0" sz="2400" spc="-15" i="1">
                <a:solidFill>
                  <a:srgbClr val="7E7E7E"/>
                </a:solidFill>
                <a:latin typeface="Calibri"/>
                <a:cs typeface="Calibri"/>
              </a:rPr>
              <a:t>better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post natal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care, decreased maternal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&amp; 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infant mortality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rate, small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families, </a:t>
            </a:r>
            <a:r>
              <a:rPr dirty="0" sz="2400" spc="-15" i="1">
                <a:solidFill>
                  <a:srgbClr val="7E7E7E"/>
                </a:solidFill>
                <a:latin typeface="Calibri"/>
                <a:cs typeface="Calibri"/>
              </a:rPr>
              <a:t>better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detection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&amp; cure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of 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STDs-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increased facilities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25" b="1" i="1">
                <a:solidFill>
                  <a:srgbClr val="7E7E7E"/>
                </a:solidFill>
                <a:latin typeface="Calibri"/>
                <a:cs typeface="Calibri"/>
              </a:rPr>
              <a:t>sex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related</a:t>
            </a:r>
            <a:r>
              <a:rPr dirty="0" sz="2400" spc="10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problems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263" y="172212"/>
            <a:ext cx="7964424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6414" y="266827"/>
            <a:ext cx="748792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5B6973"/>
                </a:solidFill>
              </a:rPr>
              <a:t>POPULATION EXPLOSION AND </a:t>
            </a:r>
            <a:r>
              <a:rPr dirty="0" sz="2800" spc="5">
                <a:solidFill>
                  <a:srgbClr val="5B6973"/>
                </a:solidFill>
              </a:rPr>
              <a:t>BIRTH</a:t>
            </a:r>
            <a:r>
              <a:rPr dirty="0" sz="2800" spc="-130">
                <a:solidFill>
                  <a:srgbClr val="5B6973"/>
                </a:solidFill>
              </a:rPr>
              <a:t> </a:t>
            </a:r>
            <a:r>
              <a:rPr dirty="0" sz="2800">
                <a:solidFill>
                  <a:srgbClr val="5B6973"/>
                </a:solidFill>
              </a:rPr>
              <a:t>CONTROL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8739" y="851661"/>
            <a:ext cx="8575675" cy="5440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1912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increase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size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growth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human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is called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explosion.</a:t>
            </a:r>
            <a:endParaRPr sz="2400">
              <a:latin typeface="Calibri"/>
              <a:cs typeface="Calibri"/>
            </a:endParaRPr>
          </a:p>
          <a:p>
            <a:pPr marL="355600" marR="57213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Indian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350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million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independence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crossed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1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billion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2000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Alarming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growth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rate-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scarcity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basic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requirements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(food,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shelter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clothing)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reason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high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 explosion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are,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Decline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death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rate.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Longer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life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span.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Decline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maternal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mortality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rate</a:t>
            </a:r>
            <a:r>
              <a:rPr dirty="0"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(MMR)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Decline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infant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mortality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rate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(IMR)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Some religious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belief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against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birth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control.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Lack 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health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knowledge.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901953"/>
            <a:ext cx="8234045" cy="522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Some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steps to overcome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explosion: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01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Motivate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smaller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families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using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contraceptive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methods</a:t>
            </a:r>
            <a:endParaRPr sz="2400">
              <a:latin typeface="Calibri"/>
              <a:cs typeface="Calibri"/>
            </a:endParaRPr>
          </a:p>
          <a:p>
            <a:pPr marL="469900" marR="151765" indent="-457200">
              <a:lnSpc>
                <a:spcPct val="15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Awareness through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media,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posters/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bills-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Hum Do Hamare Do 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(we </a:t>
            </a:r>
            <a:r>
              <a:rPr dirty="0" sz="2400" spc="-15" i="1">
                <a:solidFill>
                  <a:srgbClr val="7E7E7E"/>
                </a:solidFill>
                <a:latin typeface="Calibri"/>
                <a:cs typeface="Calibri"/>
              </a:rPr>
              <a:t>two,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our</a:t>
            </a:r>
            <a:r>
              <a:rPr dirty="0" sz="2400" spc="-20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two)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50100"/>
              </a:lnSpc>
              <a:spcBef>
                <a:spcPts val="57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Couples mostly young, urban,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working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ones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adopted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‘one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child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norm’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02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Statutory raising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marriageable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age,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female- 18,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male-</a:t>
            </a:r>
            <a:r>
              <a:rPr dirty="0" sz="2400" spc="-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21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01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Incentives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couples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small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families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01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Contraceptive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prevent unwanted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988822"/>
            <a:ext cx="8744585" cy="51473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aims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control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birth,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using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contraceptives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Prevention of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conception 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ovum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during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sexual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inter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course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called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contraception.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 ideal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contraceptive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user-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friendly,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easily</a:t>
            </a:r>
            <a:r>
              <a:rPr dirty="0" sz="24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available,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effective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reversible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least side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effects.</a:t>
            </a:r>
            <a:endParaRPr sz="2400">
              <a:latin typeface="Calibri"/>
              <a:cs typeface="Calibri"/>
            </a:endParaRPr>
          </a:p>
          <a:p>
            <a:pPr marL="422275" indent="-41020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different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types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contraceptives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are: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Natural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/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Traditional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Barrier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Intra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uterine device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[IUD’s]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Oral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contraceptives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Injection and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implants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Surgical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48411"/>
            <a:ext cx="3069336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343027"/>
            <a:ext cx="275336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5B6973"/>
                </a:solidFill>
                <a:latin typeface="Algerian"/>
                <a:cs typeface="Algerian"/>
              </a:rPr>
              <a:t>Contraception</a:t>
            </a:r>
            <a:endParaRPr sz="2800">
              <a:latin typeface="Algerian"/>
              <a:cs typeface="Algeri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8672"/>
            <a:ext cx="8910955" cy="587311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1. Natural</a:t>
            </a:r>
            <a:r>
              <a:rPr dirty="0" sz="2400" spc="-1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methods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work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principle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avoiding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chances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ovum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dirty="0" sz="24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sperms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meeting.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a)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Periodic</a:t>
            </a:r>
            <a:r>
              <a:rPr dirty="0" sz="2400" spc="-40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abstinence: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a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which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couple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avoid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or abstain coitus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form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day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10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17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menstrual cycle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when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ovulation could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expected.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b)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Withdrawal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or coitus</a:t>
            </a:r>
            <a:r>
              <a:rPr dirty="0" sz="2400" spc="-20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 b="1" i="1">
                <a:solidFill>
                  <a:srgbClr val="7E7E7E"/>
                </a:solidFill>
                <a:latin typeface="Calibri"/>
                <a:cs typeface="Calibri"/>
              </a:rPr>
              <a:t>interruptus:</a:t>
            </a:r>
            <a:endParaRPr sz="2400">
              <a:latin typeface="Calibri"/>
              <a:cs typeface="Calibri"/>
            </a:endParaRPr>
          </a:p>
          <a:p>
            <a:pPr marL="355600" marR="3111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partner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withdraws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his penis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vagina just 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before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ejaculation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avoid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insemination.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c)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Lactational</a:t>
            </a:r>
            <a:r>
              <a:rPr dirty="0" sz="2400" spc="-40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amenorrhea:</a:t>
            </a:r>
            <a:endParaRPr sz="2400">
              <a:latin typeface="Calibri"/>
              <a:cs typeface="Calibri"/>
            </a:endParaRPr>
          </a:p>
          <a:p>
            <a:pPr marL="355600" marR="451484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Based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fact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that ovulation/cycle absent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during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intense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lactation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following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parturition. Hence chance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absent.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Effective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6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months, side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effects are</a:t>
            </a:r>
            <a:r>
              <a:rPr dirty="0" sz="2400" spc="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nil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Chances 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failure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93151"/>
            <a:ext cx="8910320" cy="563499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2. Physical contraceptive or Barrier</a:t>
            </a:r>
            <a:r>
              <a:rPr dirty="0" sz="2400" spc="3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methods: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This method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prevents contact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sperm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ovum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barrier.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Available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both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 and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a)</a:t>
            </a:r>
            <a:r>
              <a:rPr dirty="0" sz="2400" spc="-35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Condoms: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Barriers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made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thin rubber/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latex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sheath, self inserted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dirty="0" sz="24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disposable</a:t>
            </a:r>
            <a:endParaRPr sz="2400">
              <a:latin typeface="Calibri"/>
              <a:cs typeface="Calibri"/>
            </a:endParaRPr>
          </a:p>
          <a:p>
            <a:pPr marL="355600" marR="15430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Covers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penis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male 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vagina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cervix 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female.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used so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that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semen do not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enter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tract.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also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prevents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AIDS and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STDs.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b)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Diaphragm,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cervical caps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dirty="0" sz="2400" spc="-65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vaults: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Barrier,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made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rubber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latex.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Inserted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tract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cover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dirty="0" sz="24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cervix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Block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entry of sperm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through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cervix,</a:t>
            </a:r>
            <a:r>
              <a:rPr dirty="0"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reusable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Spermicidal cream, jellies,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foams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along with these</a:t>
            </a:r>
            <a:r>
              <a:rPr dirty="0"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barriers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269351"/>
            <a:ext cx="5160010" cy="570801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3.Intra Uterine Devices </a:t>
            </a:r>
            <a:r>
              <a:rPr dirty="0" sz="2400" b="1">
                <a:solidFill>
                  <a:srgbClr val="7E7E7E"/>
                </a:solidFill>
                <a:latin typeface="Arial"/>
                <a:cs typeface="Arial"/>
              </a:rPr>
              <a:t>(IUDs</a:t>
            </a:r>
            <a:r>
              <a:rPr dirty="0" sz="2400" spc="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7E7E7E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These devices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only used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</a:t>
            </a:r>
            <a:endParaRPr sz="2400">
              <a:latin typeface="Calibri"/>
              <a:cs typeface="Calibri"/>
            </a:endParaRPr>
          </a:p>
          <a:p>
            <a:pPr marL="355600" marR="52705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Inserted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 doctor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nurses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the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uterus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through</a:t>
            </a:r>
            <a:r>
              <a:rPr dirty="0" sz="24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vagina.</a:t>
            </a:r>
            <a:endParaRPr sz="2400">
              <a:latin typeface="Calibri"/>
              <a:cs typeface="Calibri"/>
            </a:endParaRPr>
          </a:p>
          <a:p>
            <a:pPr marL="422275" indent="-41020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They are available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 as: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Non-medicated </a:t>
            </a: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IUDs 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e.g.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Lippes</a:t>
            </a:r>
            <a:r>
              <a:rPr dirty="0" sz="2400" spc="-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loop: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Phagocytosis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</a:t>
            </a:r>
            <a:endParaRPr sz="2400">
              <a:latin typeface="Calibri"/>
              <a:cs typeface="Calibri"/>
            </a:endParaRPr>
          </a:p>
          <a:p>
            <a:pPr algn="just" marL="469900" marR="601980" indent="-457200">
              <a:lnSpc>
                <a:spcPct val="100000"/>
              </a:lnSpc>
              <a:spcBef>
                <a:spcPts val="575"/>
              </a:spcBef>
              <a:buAutoNum type="alphaLcParenR" startAt="2"/>
              <a:tabLst>
                <a:tab pos="469900" algn="l"/>
              </a:tabLst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Copper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releasing </a:t>
            </a: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IUDs 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(CuT,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Cu7,  Multiload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375):</a:t>
            </a:r>
            <a:endParaRPr sz="2400">
              <a:latin typeface="Calibri"/>
              <a:cs typeface="Calibri"/>
            </a:endParaRPr>
          </a:p>
          <a:p>
            <a:pPr algn="just" marL="355600" marR="61087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Cu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released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suppresses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motility and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fertilizing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capacity of  sperm.</a:t>
            </a:r>
            <a:endParaRPr sz="24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IUDs increases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phagocytosis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</a:t>
            </a:r>
            <a:endParaRPr sz="2400">
              <a:latin typeface="Calibri"/>
              <a:cs typeface="Calibri"/>
            </a:endParaRPr>
          </a:p>
          <a:p>
            <a:pPr algn="just" marL="355600">
              <a:lnSpc>
                <a:spcPct val="100000"/>
              </a:lnSpc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within the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uterus.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96102" y="1066800"/>
            <a:ext cx="3209925" cy="3209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8800" y="24892"/>
            <a:ext cx="3505199" cy="35168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739" y="56769"/>
            <a:ext cx="8920480" cy="6631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759835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c) </a:t>
            </a: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Hormone releasing </a:t>
            </a:r>
            <a:r>
              <a:rPr dirty="0" sz="2400" b="1" i="1">
                <a:solidFill>
                  <a:srgbClr val="7E7E7E"/>
                </a:solidFill>
                <a:latin typeface="Calibri"/>
                <a:cs typeface="Calibri"/>
              </a:rPr>
              <a:t>IUDs</a:t>
            </a:r>
            <a:r>
              <a:rPr dirty="0" sz="2400" spc="-114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(Progestasert,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LNG-20):</a:t>
            </a:r>
            <a:endParaRPr sz="2400">
              <a:latin typeface="Calibri"/>
              <a:cs typeface="Calibri"/>
            </a:endParaRPr>
          </a:p>
          <a:p>
            <a:pPr marL="355600" marR="3936365" indent="-342900">
              <a:lnSpc>
                <a:spcPct val="100000"/>
              </a:lnSpc>
              <a:spcBef>
                <a:spcPts val="575"/>
              </a:spcBef>
              <a:buClr>
                <a:srgbClr val="7E7E7E"/>
              </a:buClr>
              <a:buFont typeface="Arial"/>
              <a:buChar char="•"/>
              <a:tabLst>
                <a:tab pos="422275" algn="l"/>
                <a:tab pos="422909" algn="l"/>
              </a:tabLst>
            </a:pPr>
            <a:r>
              <a:rPr dirty="0"/>
              <a:t>	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make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uterus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unsuitable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for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implantation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the 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cervix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hostile</a:t>
            </a:r>
            <a:r>
              <a:rPr dirty="0" sz="24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IUDs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ideal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female-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delay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pregnancy/ space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children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Widely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accepted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India</a:t>
            </a:r>
            <a:endParaRPr sz="2400">
              <a:latin typeface="Calibri"/>
              <a:cs typeface="Calibri"/>
            </a:endParaRPr>
          </a:p>
          <a:p>
            <a:pPr marL="72390">
              <a:lnSpc>
                <a:spcPct val="100000"/>
              </a:lnSpc>
              <a:spcBef>
                <a:spcPts val="1985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3) Oral</a:t>
            </a:r>
            <a:r>
              <a:rPr dirty="0" sz="2400" spc="-1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contraceptives:</a:t>
            </a:r>
            <a:endParaRPr sz="2400">
              <a:latin typeface="Arial"/>
              <a:cs typeface="Arial"/>
            </a:endParaRPr>
          </a:p>
          <a:p>
            <a:pPr marL="415290" marR="9207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414655" algn="l"/>
                <a:tab pos="415925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Oral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administration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small doses 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progesterone-  estrogen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combination</a:t>
            </a:r>
            <a:endParaRPr sz="2400">
              <a:latin typeface="Calibri"/>
              <a:cs typeface="Calibri"/>
            </a:endParaRPr>
          </a:p>
          <a:p>
            <a:pPr marL="415290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14655" algn="l"/>
                <a:tab pos="415925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Female, tablets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 called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pills, 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aken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daily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period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21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days</a:t>
            </a:r>
            <a:endParaRPr sz="2400">
              <a:latin typeface="Calibri"/>
              <a:cs typeface="Calibri"/>
            </a:endParaRPr>
          </a:p>
          <a:p>
            <a:pPr marL="415290" marR="2032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14655" algn="l"/>
                <a:tab pos="415925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Inhibit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ovulation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implantation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alter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quality 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cervical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mucus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prevent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entry of sperm</a:t>
            </a:r>
            <a:endParaRPr sz="2400">
              <a:latin typeface="Calibri"/>
              <a:cs typeface="Calibri"/>
            </a:endParaRPr>
          </a:p>
          <a:p>
            <a:pPr marL="41529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414655" algn="l"/>
                <a:tab pos="415925" algn="l"/>
                <a:tab pos="1606550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Effective	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less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side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effects,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Eg.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Saheli-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steroidal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preparation,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once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week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632840"/>
            <a:ext cx="339280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0">
                <a:solidFill>
                  <a:srgbClr val="000000"/>
                </a:solidFill>
                <a:latin typeface="Algerian"/>
                <a:cs typeface="Algerian"/>
              </a:rPr>
              <a:t>Oral</a:t>
            </a:r>
            <a:r>
              <a:rPr dirty="0" spc="-50" b="0">
                <a:solidFill>
                  <a:srgbClr val="000000"/>
                </a:solidFill>
                <a:latin typeface="Algerian"/>
                <a:cs typeface="Algerian"/>
              </a:rPr>
              <a:t> </a:t>
            </a:r>
            <a:r>
              <a:rPr dirty="0" spc="-10" b="0">
                <a:solidFill>
                  <a:srgbClr val="000000"/>
                </a:solidFill>
                <a:latin typeface="Algerian"/>
                <a:cs typeface="Algerian"/>
              </a:rPr>
              <a:t>Contraceptives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93151"/>
            <a:ext cx="7799070" cy="168402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4) </a:t>
            </a:r>
            <a:r>
              <a:rPr dirty="0" sz="2400" b="1">
                <a:solidFill>
                  <a:srgbClr val="7E7E7E"/>
                </a:solidFill>
                <a:latin typeface="Arial"/>
                <a:cs typeface="Arial"/>
              </a:rPr>
              <a:t>Injections </a:t>
            </a: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or</a:t>
            </a:r>
            <a:r>
              <a:rPr dirty="0" sz="2400" spc="-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7E7E7E"/>
                </a:solidFill>
                <a:latin typeface="Arial"/>
                <a:cs typeface="Arial"/>
              </a:rPr>
              <a:t>implants: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alone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combination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estrogen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used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endParaRPr sz="2400">
              <a:latin typeface="Calibri"/>
              <a:cs typeface="Calibri"/>
            </a:endParaRPr>
          </a:p>
          <a:p>
            <a:pPr algn="r" marR="1605915">
              <a:lnSpc>
                <a:spcPct val="100000"/>
              </a:lnSpc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injections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implants under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skin of</a:t>
            </a:r>
            <a:r>
              <a:rPr dirty="0"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female.</a:t>
            </a:r>
            <a:endParaRPr sz="2400">
              <a:latin typeface="Calibri"/>
              <a:cs typeface="Calibri"/>
            </a:endParaRPr>
          </a:p>
          <a:p>
            <a:pPr algn="r" marL="342265" marR="163004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422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Action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similar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pills,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effective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long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periods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4997577"/>
            <a:ext cx="804481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combination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estrogen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 IUDs-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72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hours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coitus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effective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emergency  contraceptives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avoid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possible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pregnancy due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rape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unprotected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intercourse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2127250"/>
            <a:ext cx="4266819" cy="2332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22316" y="2279650"/>
            <a:ext cx="4321683" cy="2179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0"/>
            <a:ext cx="7725409" cy="20739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 i="1">
                <a:solidFill>
                  <a:srgbClr val="7E7E7E"/>
                </a:solidFill>
                <a:latin typeface="Calibri"/>
                <a:cs typeface="Calibri"/>
              </a:rPr>
              <a:t>Emergency</a:t>
            </a:r>
            <a:r>
              <a:rPr dirty="0" sz="2400" spc="-35" b="1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contraceptives: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These methods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within 72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hours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of coitus,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casual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unprotected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intercourse.</a:t>
            </a:r>
            <a:endParaRPr sz="2400">
              <a:latin typeface="Calibri"/>
              <a:cs typeface="Calibri"/>
            </a:endParaRPr>
          </a:p>
          <a:p>
            <a:pPr marL="355600" marR="24511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Administration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progesterone-estrogen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combination.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29000" y="2362238"/>
            <a:ext cx="3733800" cy="3717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948" y="98663"/>
            <a:ext cx="5290820" cy="636651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5) Surgical</a:t>
            </a:r>
            <a:r>
              <a:rPr dirty="0" sz="2400" spc="-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Arial"/>
                <a:cs typeface="Arial"/>
              </a:rPr>
              <a:t>methods:</a:t>
            </a:r>
            <a:endParaRPr sz="2400">
              <a:latin typeface="Arial"/>
              <a:cs typeface="Arial"/>
            </a:endParaRPr>
          </a:p>
          <a:p>
            <a:pPr marL="355600" marR="208915" indent="-3435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also called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dirty="0" sz="2400" spc="-15" b="1">
                <a:solidFill>
                  <a:srgbClr val="7E7E7E"/>
                </a:solidFill>
                <a:latin typeface="Calibri"/>
                <a:cs typeface="Calibri"/>
              </a:rPr>
              <a:t>sterilization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method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advised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male/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partner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 prevent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any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future</a:t>
            </a:r>
            <a:r>
              <a:rPr dirty="0" sz="24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pregnancy.</a:t>
            </a:r>
            <a:endParaRPr sz="2400">
              <a:latin typeface="Calibri"/>
              <a:cs typeface="Calibri"/>
            </a:endParaRPr>
          </a:p>
          <a:p>
            <a:pPr marL="355600" marR="217804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Blocks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gamete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transport,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thus</a:t>
            </a:r>
            <a:r>
              <a:rPr dirty="0" sz="2400" spc="-1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prevent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conception</a:t>
            </a:r>
            <a:endParaRPr sz="24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Sterilization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male is</a:t>
            </a:r>
            <a:r>
              <a:rPr dirty="0"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called-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vasectomy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female-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‘</a:t>
            </a:r>
            <a:r>
              <a:rPr dirty="0" sz="2400" spc="-10" b="1" i="1">
                <a:solidFill>
                  <a:srgbClr val="7E7E7E"/>
                </a:solidFill>
                <a:latin typeface="Calibri"/>
                <a:cs typeface="Calibri"/>
              </a:rPr>
              <a:t>tubectomy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’</a:t>
            </a:r>
            <a:endParaRPr sz="2400">
              <a:latin typeface="Calibri"/>
              <a:cs typeface="Calibri"/>
            </a:endParaRPr>
          </a:p>
          <a:p>
            <a:pPr marL="355600" marR="81915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Vasectomy-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small part 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vas 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deferens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removed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tied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up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through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incision made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scrotum</a:t>
            </a:r>
            <a:endParaRPr sz="2400">
              <a:latin typeface="Calibri"/>
              <a:cs typeface="Calibri"/>
            </a:endParaRPr>
          </a:p>
          <a:p>
            <a:pPr marL="355600" marR="69215" indent="-34353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Tubectomy-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small part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fallopian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tube  is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removed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tied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up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through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incision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abdomen/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vagina</a:t>
            </a:r>
            <a:endParaRPr sz="2400">
              <a:latin typeface="Calibri"/>
              <a:cs typeface="Calibri"/>
            </a:endParaRPr>
          </a:p>
          <a:p>
            <a:pPr marL="355600" marR="581660" indent="-34353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Highly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effective, reversibility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very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poor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29198" y="0"/>
            <a:ext cx="3614674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99734" y="3505200"/>
            <a:ext cx="3630676" cy="33527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20421" y="0"/>
            <a:ext cx="9038590" cy="659574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615"/>
              </a:spcBef>
            </a:pPr>
            <a:r>
              <a:rPr dirty="0" sz="2400" b="1">
                <a:solidFill>
                  <a:srgbClr val="7E7E7E"/>
                </a:solidFill>
                <a:latin typeface="Algerian"/>
                <a:cs typeface="Algerian"/>
              </a:rPr>
              <a:t>MEDICAL TERMINATION OF PREGNANCY</a:t>
            </a:r>
            <a:r>
              <a:rPr dirty="0" sz="2400" spc="-180" b="1">
                <a:solidFill>
                  <a:srgbClr val="7E7E7E"/>
                </a:solidFill>
                <a:latin typeface="Algerian"/>
                <a:cs typeface="Algerian"/>
              </a:rPr>
              <a:t> </a:t>
            </a:r>
            <a:r>
              <a:rPr dirty="0" sz="2400" b="1">
                <a:solidFill>
                  <a:srgbClr val="7E7E7E"/>
                </a:solidFill>
                <a:latin typeface="Algerian"/>
                <a:cs typeface="Algerian"/>
              </a:rPr>
              <a:t>(MTP)</a:t>
            </a:r>
            <a:endParaRPr sz="2400">
              <a:latin typeface="Algerian"/>
              <a:cs typeface="Algerian"/>
            </a:endParaRPr>
          </a:p>
          <a:p>
            <a:pPr marL="457200" marR="345440" indent="-3429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Intentional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voluntary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termination of pregnancy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called medical  termination of pregnancy (MTP) 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induced</a:t>
            </a:r>
            <a:r>
              <a:rPr dirty="0" sz="2400" spc="-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abortion.</a:t>
            </a:r>
            <a:endParaRPr sz="2400">
              <a:latin typeface="Calibri"/>
              <a:cs typeface="Calibri"/>
            </a:endParaRPr>
          </a:p>
          <a:p>
            <a:pPr marL="4572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45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50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million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MTPs/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year-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world</a:t>
            </a:r>
            <a:endParaRPr sz="2400">
              <a:latin typeface="Calibri"/>
              <a:cs typeface="Calibri"/>
            </a:endParaRPr>
          </a:p>
          <a:p>
            <a:pPr marL="4572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Decreases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population-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not meant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purpose</a:t>
            </a:r>
            <a:endParaRPr sz="2400">
              <a:latin typeface="Calibri"/>
              <a:cs typeface="Calibri"/>
            </a:endParaRPr>
          </a:p>
          <a:p>
            <a:pPr marL="457200" marR="63436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Accept/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legalise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debated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due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emotional,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ethical,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religious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social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issues</a:t>
            </a:r>
            <a:endParaRPr sz="2400">
              <a:latin typeface="Calibri"/>
              <a:cs typeface="Calibri"/>
            </a:endParaRPr>
          </a:p>
          <a:p>
            <a:pPr marL="457200" marR="14732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Government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India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legalized-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1971,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strict restrictions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dirty="0" sz="2400" spc="-1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check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indiscriminate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illegal female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foeticide</a:t>
            </a:r>
            <a:endParaRPr sz="2400">
              <a:latin typeface="Calibri"/>
              <a:cs typeface="Calibri"/>
            </a:endParaRPr>
          </a:p>
          <a:p>
            <a:pPr marL="457200" marR="1193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MTP-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rid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unwanted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pregnancy due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unprotected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intercourse,  failure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contraceptive, rapes,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which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fatal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mother  or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foetus</a:t>
            </a:r>
            <a:endParaRPr sz="2400">
              <a:latin typeface="Calibri"/>
              <a:cs typeface="Calibri"/>
            </a:endParaRPr>
          </a:p>
          <a:p>
            <a:pPr marL="457200" marR="57213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This method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safe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within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1st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trimester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(12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weeks),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dirty="0" baseline="24305" sz="2400">
                <a:solidFill>
                  <a:srgbClr val="7E7E7E"/>
                </a:solidFill>
                <a:latin typeface="Calibri"/>
                <a:cs typeface="Calibri"/>
              </a:rPr>
              <a:t>nd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trimester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abortions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riskier</a:t>
            </a:r>
            <a:endParaRPr sz="2400">
              <a:latin typeface="Calibri"/>
              <a:cs typeface="Calibri"/>
            </a:endParaRPr>
          </a:p>
          <a:p>
            <a:pPr marL="4572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Illegal-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unqualified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quacks,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unsafe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fatal- avoided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dirty="0" sz="2400" spc="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counselling</a:t>
            </a:r>
            <a:endParaRPr sz="2400">
              <a:latin typeface="Calibri"/>
              <a:cs typeface="Calibri"/>
            </a:endParaRPr>
          </a:p>
          <a:p>
            <a:pPr marL="4572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Misuse of amniocentesis,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followed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by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MTP-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avoided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93954"/>
            <a:ext cx="8838565" cy="586422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2400" b="1">
                <a:solidFill>
                  <a:srgbClr val="7E7E7E"/>
                </a:solidFill>
                <a:latin typeface="Algerian"/>
                <a:cs typeface="Algerian"/>
              </a:rPr>
              <a:t>SEXUALLY TRANSMITTED DISEASES</a:t>
            </a:r>
            <a:r>
              <a:rPr dirty="0" sz="2400" spc="-130" b="1">
                <a:solidFill>
                  <a:srgbClr val="7E7E7E"/>
                </a:solidFill>
                <a:latin typeface="Algerian"/>
                <a:cs typeface="Algerian"/>
              </a:rPr>
              <a:t> </a:t>
            </a:r>
            <a:r>
              <a:rPr dirty="0" sz="2400" b="1">
                <a:solidFill>
                  <a:srgbClr val="7E7E7E"/>
                </a:solidFill>
                <a:latin typeface="Algerian"/>
                <a:cs typeface="Algerian"/>
              </a:rPr>
              <a:t>(STDs)</a:t>
            </a:r>
            <a:endParaRPr sz="2400">
              <a:latin typeface="Algerian"/>
              <a:cs typeface="Algerian"/>
            </a:endParaRPr>
          </a:p>
          <a:p>
            <a:pPr marL="355600" marR="5080" indent="-3429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 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infections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which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transmitted through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sexual  intercourse 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called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Sexually transmitted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 (STDs)/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Venereal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(VD)/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tract infections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(RTI)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Gonorrhea, Syphilis, Genital herpes,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Chlamydiasis, genital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warts,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Trichomoniasis,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hepatitis-B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dirty="0"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65">
                <a:solidFill>
                  <a:srgbClr val="7E7E7E"/>
                </a:solidFill>
                <a:latin typeface="Calibri"/>
                <a:cs typeface="Calibri"/>
              </a:rPr>
              <a:t>HIV.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Mode </a:t>
            </a: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transmission- Hepatitis- </a:t>
            </a: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B &amp;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HIV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Sexual contact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infected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person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Sharing 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injection</a:t>
            </a:r>
            <a:r>
              <a:rPr dirty="0"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needles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  <a:tab pos="4516755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Sharing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unsterilized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surgical	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instruments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Transfusion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blood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from infected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person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healthy</a:t>
            </a:r>
            <a:r>
              <a:rPr dirty="0"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person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Infected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mother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foetus</a:t>
            </a:r>
            <a:endParaRPr sz="2400">
              <a:latin typeface="Calibri"/>
              <a:cs typeface="Calibri"/>
            </a:endParaRPr>
          </a:p>
          <a:p>
            <a:pPr marL="355600" marR="63246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Except hepatitis-B, genital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herpes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HIV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infections, others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curable.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78714"/>
            <a:ext cx="8808720" cy="55137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Symptoms are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minor- early</a:t>
            </a:r>
            <a:r>
              <a:rPr dirty="0" sz="2400" spc="-5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 b="1">
                <a:solidFill>
                  <a:srgbClr val="7E7E7E"/>
                </a:solidFill>
                <a:latin typeface="Calibri"/>
                <a:cs typeface="Calibri"/>
              </a:rPr>
              <a:t>stages: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Itching, fluid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discharge, slight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pain,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swelling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genital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region.</a:t>
            </a:r>
            <a:endParaRPr sz="2400">
              <a:latin typeface="Calibri"/>
              <a:cs typeface="Calibri"/>
            </a:endParaRPr>
          </a:p>
          <a:p>
            <a:pPr marL="469900" marR="37909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STDs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remain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asymptomatic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remain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undetected</a:t>
            </a:r>
            <a:r>
              <a:rPr dirty="0" sz="2400" spc="-1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long.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later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stage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leads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Pelvic inflammatory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 (PID),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abortion,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still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birth, ectopic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pregnancy,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infertility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even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cancer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reproductive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tract.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Preventions: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Avoiding sex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unknown partners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multiple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partners.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Always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using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condoms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coitus.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case of doubt,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consult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doctor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early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detection.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Getting complete treatment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diagnosed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49428"/>
            <a:ext cx="17570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INFERTILITY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19885"/>
            <a:ext cx="8174990" cy="397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couple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unable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produce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spite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unprotected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sex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due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Infertility.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Problems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infertility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 reason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infertility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be:-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physical,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congenial,</a:t>
            </a:r>
            <a:r>
              <a:rPr dirty="0" sz="2400" spc="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diseases,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drugs, immunological or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even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psychological.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blamed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often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India</a:t>
            </a:r>
            <a:endParaRPr sz="2400">
              <a:latin typeface="Calibri"/>
              <a:cs typeface="Calibri"/>
            </a:endParaRPr>
          </a:p>
          <a:p>
            <a:pPr marL="355600" marR="43624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Specialized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Health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units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like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Infertility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clinics-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diagnose,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corrective treatments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have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child</a:t>
            </a:r>
            <a:endParaRPr sz="2400">
              <a:latin typeface="Calibri"/>
              <a:cs typeface="Calibri"/>
            </a:endParaRPr>
          </a:p>
          <a:p>
            <a:pPr marL="355600" marR="45529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When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treatments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not enough,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couple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assisted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techniques called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assisted reproductive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technologies</a:t>
            </a:r>
            <a:r>
              <a:rPr dirty="0" sz="2400" spc="-4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(ART)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84012"/>
            <a:ext cx="8340725" cy="622935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u="heavy" sz="2400" b="1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lgerian"/>
                <a:cs typeface="Algerian"/>
              </a:rPr>
              <a:t>Methods of infertility</a:t>
            </a:r>
            <a:r>
              <a:rPr dirty="0" u="heavy" sz="2400" spc="-110" b="1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lgerian"/>
                <a:cs typeface="Algerian"/>
              </a:rPr>
              <a:t> </a:t>
            </a:r>
            <a:r>
              <a:rPr dirty="0" u="heavy" sz="2400" spc="5" b="1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lgerian"/>
                <a:cs typeface="Algerian"/>
              </a:rPr>
              <a:t>control:</a:t>
            </a:r>
            <a:endParaRPr sz="2400">
              <a:latin typeface="Algerian"/>
              <a:cs typeface="Algeri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  <a:tabLst>
                <a:tab pos="527685" algn="l"/>
              </a:tabLst>
            </a:pP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1.	IVF- </a:t>
            </a: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ET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(In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Vitro Fertilization-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Embryo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30" b="1">
                <a:solidFill>
                  <a:srgbClr val="7E7E7E"/>
                </a:solidFill>
                <a:latin typeface="Calibri"/>
                <a:cs typeface="Calibri"/>
              </a:rPr>
              <a:t>Transfer)</a:t>
            </a:r>
            <a:endParaRPr sz="2400">
              <a:latin typeface="Calibri"/>
              <a:cs typeface="Calibri"/>
            </a:endParaRPr>
          </a:p>
          <a:p>
            <a:pPr marL="355600" marR="65087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65">
                <a:solidFill>
                  <a:srgbClr val="7E7E7E"/>
                </a:solidFill>
                <a:latin typeface="Calibri"/>
                <a:cs typeface="Calibri"/>
              </a:rPr>
              <a:t>Test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tube </a:t>
            </a:r>
            <a:r>
              <a:rPr dirty="0" sz="2400" spc="-40">
                <a:solidFill>
                  <a:srgbClr val="7E7E7E"/>
                </a:solidFill>
                <a:latin typeface="Calibri"/>
                <a:cs typeface="Calibri"/>
              </a:rPr>
              <a:t>baby,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fertilization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takes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place outside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embryo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transferred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induced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produce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multiple </a:t>
            </a:r>
            <a:r>
              <a:rPr dirty="0" sz="2400" spc="25">
                <a:solidFill>
                  <a:srgbClr val="7E7E7E"/>
                </a:solidFill>
                <a:latin typeface="Calibri"/>
                <a:cs typeface="Calibri"/>
              </a:rPr>
              <a:t>egg/</a:t>
            </a:r>
            <a:r>
              <a:rPr dirty="0"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ova</a:t>
            </a:r>
            <a:endParaRPr sz="2400">
              <a:latin typeface="Calibri"/>
              <a:cs typeface="Calibri"/>
            </a:endParaRPr>
          </a:p>
          <a:p>
            <a:pPr marL="355600" marR="28257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Egg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then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collected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from wife/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donor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collected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from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husband/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 donor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Incubated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culture medium-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form</a:t>
            </a:r>
            <a:r>
              <a:rPr dirty="0"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zygote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transferred to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uterus of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wife,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implants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dirty="0"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pregnancy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continues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u="heavy" sz="2400" spc="-50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Two</a:t>
            </a:r>
            <a:r>
              <a:rPr dirty="0" u="heavy" sz="2400" spc="-15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400" spc="-5">
                <a:solidFill>
                  <a:srgbClr val="7E7E7E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types</a:t>
            </a:r>
            <a:endParaRPr sz="2400">
              <a:latin typeface="Arial"/>
              <a:cs typeface="Arial"/>
            </a:endParaRPr>
          </a:p>
          <a:p>
            <a:pPr marL="469900" marR="340360" indent="-457200">
              <a:lnSpc>
                <a:spcPct val="100000"/>
              </a:lnSpc>
              <a:spcBef>
                <a:spcPts val="480"/>
              </a:spcBef>
              <a:buAutoNum type="alphaLcPeriod"/>
              <a:tabLst>
                <a:tab pos="469265" algn="l"/>
                <a:tab pos="469900" algn="l"/>
              </a:tabLst>
            </a:pP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ZIFT 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(Zygote Intra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fallopian </a:t>
            </a:r>
            <a:r>
              <a:rPr dirty="0" sz="2400" spc="-25" b="1">
                <a:solidFill>
                  <a:srgbClr val="7E7E7E"/>
                </a:solidFill>
                <a:latin typeface="Calibri"/>
                <a:cs typeface="Calibri"/>
              </a:rPr>
              <a:t>Transfer)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-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Zygote/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Embryo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8 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blastomeres transferred to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fallopian</a:t>
            </a:r>
            <a:r>
              <a:rPr dirty="0" sz="2400" spc="5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tube</a:t>
            </a:r>
            <a:endParaRPr sz="2400">
              <a:latin typeface="Calibri"/>
              <a:cs typeface="Calibri"/>
            </a:endParaRPr>
          </a:p>
          <a:p>
            <a:pPr marL="469900" marR="303530" indent="-45720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469265" algn="l"/>
                <a:tab pos="469900" algn="l"/>
              </a:tabLst>
            </a:pP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IUT </a:t>
            </a:r>
            <a:r>
              <a:rPr dirty="0" sz="2400" spc="-15" b="1">
                <a:solidFill>
                  <a:srgbClr val="7E7E7E"/>
                </a:solidFill>
                <a:latin typeface="Calibri"/>
                <a:cs typeface="Calibri"/>
              </a:rPr>
              <a:t>(Intra-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Uterine </a:t>
            </a:r>
            <a:r>
              <a:rPr dirty="0" sz="2400" spc="-25" b="1">
                <a:solidFill>
                  <a:srgbClr val="7E7E7E"/>
                </a:solidFill>
                <a:latin typeface="Calibri"/>
                <a:cs typeface="Calibri"/>
              </a:rPr>
              <a:t>Transfer)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-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Embryo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transferred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32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celled 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stage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7E7E7E"/>
                </a:solidFill>
                <a:latin typeface="Calibri"/>
                <a:cs typeface="Calibri"/>
              </a:rPr>
              <a:t>uterus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940" y="115951"/>
            <a:ext cx="8798433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4923" y="5034788"/>
            <a:ext cx="573214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Significance:</a:t>
            </a:r>
            <a:endParaRPr sz="2400">
              <a:latin typeface="Calibri"/>
              <a:cs typeface="Calibri"/>
            </a:endParaRPr>
          </a:p>
          <a:p>
            <a:pPr marL="456565" indent="-456565">
              <a:lnSpc>
                <a:spcPct val="100000"/>
              </a:lnSpc>
              <a:buAutoNum type="alphaLcPeriod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Boon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infertile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mother</a:t>
            </a:r>
            <a:endParaRPr sz="2400">
              <a:latin typeface="Calibri"/>
              <a:cs typeface="Calibri"/>
            </a:endParaRPr>
          </a:p>
          <a:p>
            <a:pPr marL="456565" indent="-456565">
              <a:lnSpc>
                <a:spcPct val="100000"/>
              </a:lnSpc>
              <a:buAutoNum type="alphaLcPeriod"/>
              <a:tabLst>
                <a:tab pos="456565" algn="l"/>
                <a:tab pos="4572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Men with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Oligospermia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(low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</a:t>
            </a:r>
            <a:r>
              <a:rPr dirty="0" sz="2400" spc="-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count)</a:t>
            </a:r>
            <a:endParaRPr sz="2400">
              <a:latin typeface="Calibri"/>
              <a:cs typeface="Calibri"/>
            </a:endParaRPr>
          </a:p>
          <a:p>
            <a:pPr marL="456565" indent="-456565">
              <a:lnSpc>
                <a:spcPct val="100000"/>
              </a:lnSpc>
              <a:buAutoNum type="alphaLcPeriod"/>
              <a:tabLst>
                <a:tab pos="456565" algn="l"/>
                <a:tab pos="4572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Embryos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can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frozen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future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2580"/>
            <a:ext cx="8619490" cy="287909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2.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GIFT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(Gamete 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Intra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Fallopian</a:t>
            </a:r>
            <a:r>
              <a:rPr dirty="0" sz="24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 b="1">
                <a:solidFill>
                  <a:srgbClr val="7E7E7E"/>
                </a:solidFill>
                <a:latin typeface="Calibri"/>
                <a:cs typeface="Calibri"/>
              </a:rPr>
              <a:t>transfer)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Ovum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collected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donor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transferred 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dirty="0" sz="24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cannot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produce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one but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provide suitable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environment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dirty="0" sz="24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fertilization</a:t>
            </a:r>
            <a:endParaRPr sz="2400">
              <a:latin typeface="Calibri"/>
              <a:cs typeface="Calibri"/>
            </a:endParaRPr>
          </a:p>
          <a:p>
            <a:pPr marL="355600" marR="2540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Washed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ova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transferred to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ampulla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fallopian 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tube with 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help of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laparoscope- fertilization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cleavage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Useful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when fimbriae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fail 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capture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ovum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females having</a:t>
            </a:r>
            <a:r>
              <a:rPr dirty="0" sz="2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antibodies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their cervical</a:t>
            </a:r>
            <a:r>
              <a:rPr dirty="0" sz="2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secretion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3200400"/>
            <a:ext cx="7086600" cy="3467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68780"/>
            <a:ext cx="7628255" cy="134239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3. 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Intra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Cytoplasmic </a:t>
            </a: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Sperm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Injection</a:t>
            </a:r>
            <a:r>
              <a:rPr dirty="0" sz="24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(ICSI)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Sperm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directly injected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into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ovum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culture</a:t>
            </a:r>
            <a:r>
              <a:rPr dirty="0" sz="24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medium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Zygote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Embryo- </a:t>
            </a:r>
            <a:r>
              <a:rPr dirty="0" sz="2400" spc="-20">
                <a:solidFill>
                  <a:srgbClr val="7E7E7E"/>
                </a:solidFill>
                <a:latin typeface="Calibri"/>
                <a:cs typeface="Calibri"/>
              </a:rPr>
              <a:t>transferred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fallopian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tube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dirty="0" sz="2400" spc="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158" y="1934568"/>
            <a:ext cx="5681980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08141" y="2620365"/>
            <a:ext cx="3435857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244980"/>
            <a:ext cx="8383905" cy="60985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b="1">
                <a:solidFill>
                  <a:srgbClr val="7E7E7E"/>
                </a:solidFill>
                <a:latin typeface="Calibri"/>
                <a:cs typeface="Calibri"/>
              </a:rPr>
              <a:t>4.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Artificial insemination</a:t>
            </a:r>
            <a:r>
              <a:rPr dirty="0" sz="24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(AI)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useful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cases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either the 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partner unable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dirty="0" sz="24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inseminate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very low sperm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counts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(oligospermia)</a:t>
            </a:r>
            <a:endParaRPr sz="2400">
              <a:latin typeface="Calibri"/>
              <a:cs typeface="Calibri"/>
            </a:endParaRPr>
          </a:p>
          <a:p>
            <a:pPr marL="355600" marR="733425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Semen of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male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partner/ donor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collected,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concentrated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introduced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into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vagina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or uterus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female- </a:t>
            </a:r>
            <a:r>
              <a:rPr dirty="0" sz="2400" spc="-20" b="1">
                <a:solidFill>
                  <a:srgbClr val="7E7E7E"/>
                </a:solidFill>
                <a:latin typeface="Calibri"/>
                <a:cs typeface="Calibri"/>
              </a:rPr>
              <a:t>intra </a:t>
            </a:r>
            <a:r>
              <a:rPr dirty="0" sz="2400" spc="-10" b="1">
                <a:solidFill>
                  <a:srgbClr val="7E7E7E"/>
                </a:solidFill>
                <a:latin typeface="Calibri"/>
                <a:cs typeface="Calibri"/>
              </a:rPr>
              <a:t>-uterine 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insemination</a:t>
            </a:r>
            <a:r>
              <a:rPr dirty="0" sz="24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7E7E7E"/>
                </a:solidFill>
                <a:latin typeface="Calibri"/>
                <a:cs typeface="Calibri"/>
              </a:rPr>
              <a:t>(IUI)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5" b="1">
                <a:solidFill>
                  <a:srgbClr val="7E7E7E"/>
                </a:solidFill>
                <a:latin typeface="Calibri"/>
                <a:cs typeface="Calibri"/>
              </a:rPr>
              <a:t>Drawbacks: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These techniques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possible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female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damaged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uterine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wall.</a:t>
            </a:r>
            <a:endParaRPr sz="2400">
              <a:latin typeface="Calibri"/>
              <a:cs typeface="Calibri"/>
            </a:endParaRPr>
          </a:p>
          <a:p>
            <a:pPr marL="469900" marR="43815" indent="-457200">
              <a:lnSpc>
                <a:spcPct val="100000"/>
              </a:lnSpc>
              <a:spcBef>
                <a:spcPts val="575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Require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high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precision, specialized professional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expensive 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instrumentation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so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available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few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centers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available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few 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people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35">
                <a:solidFill>
                  <a:srgbClr val="7E7E7E"/>
                </a:solidFill>
                <a:latin typeface="Calibri"/>
                <a:cs typeface="Calibri"/>
              </a:rPr>
              <a:t>only.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580"/>
              </a:spcBef>
              <a:buAutoNum type="arabicPeriod" startAt="2"/>
              <a:tabLst>
                <a:tab pos="469265" algn="l"/>
                <a:tab pos="469900" algn="l"/>
              </a:tabLst>
            </a:pP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Raised </a:t>
            </a:r>
            <a:r>
              <a:rPr dirty="0" sz="2400" spc="-15">
                <a:solidFill>
                  <a:srgbClr val="7E7E7E"/>
                </a:solidFill>
                <a:latin typeface="Calibri"/>
                <a:cs typeface="Calibri"/>
              </a:rPr>
              <a:t>several </a:t>
            </a:r>
            <a:r>
              <a:rPr dirty="0" sz="2400" spc="-5">
                <a:solidFill>
                  <a:srgbClr val="7E7E7E"/>
                </a:solidFill>
                <a:latin typeface="Calibri"/>
                <a:cs typeface="Calibri"/>
              </a:rPr>
              <a:t>ethical, emotional, religious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&amp; </a:t>
            </a:r>
            <a:r>
              <a:rPr dirty="0" sz="2400" spc="-10">
                <a:solidFill>
                  <a:srgbClr val="7E7E7E"/>
                </a:solidFill>
                <a:latin typeface="Calibri"/>
                <a:cs typeface="Calibri"/>
              </a:rPr>
              <a:t>moral </a:t>
            </a:r>
            <a:r>
              <a:rPr dirty="0" sz="2400">
                <a:solidFill>
                  <a:srgbClr val="7E7E7E"/>
                </a:solidFill>
                <a:latin typeface="Calibri"/>
                <a:cs typeface="Calibri"/>
              </a:rPr>
              <a:t>issues in the  </a:t>
            </a:r>
            <a:r>
              <a:rPr dirty="0" sz="2400" spc="-25">
                <a:solidFill>
                  <a:srgbClr val="7E7E7E"/>
                </a:solidFill>
                <a:latin typeface="Calibri"/>
                <a:cs typeface="Calibri"/>
              </a:rPr>
              <a:t>society.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2020-05-05T04:53:52Z</dcterms:created>
  <dcterms:modified xsi:type="dcterms:W3CDTF">2020-05-05T04:53:52Z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2014-03-31T00:00:00Z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2020-05-05T00:00:00Z</vt:filetime>
  </property>
</Properties>
</file>