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5/5/2020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5/5/2020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3010" y="3556"/>
            <a:ext cx="820419" cy="819785"/>
          </a:xfrm>
          <a:custGeom>
            <a:avLst/>
            <a:gdLst/>
            <a:ahLst/>
            <a:cxnLst/>
            <a:rect l="l" t="t" r="r" b="b"/>
            <a:pathLst>
              <a:path w="820419" h="819785">
                <a:moveTo>
                  <a:pt x="819949" y="0"/>
                </a:moveTo>
                <a:lnTo>
                  <a:pt x="506" y="0"/>
                </a:lnTo>
                <a:lnTo>
                  <a:pt x="0" y="819404"/>
                </a:lnTo>
                <a:lnTo>
                  <a:pt x="505" y="819404"/>
                </a:lnTo>
                <a:lnTo>
                  <a:pt x="48654" y="818012"/>
                </a:lnTo>
                <a:lnTo>
                  <a:pt x="96070" y="813890"/>
                </a:lnTo>
                <a:lnTo>
                  <a:pt x="142676" y="807114"/>
                </a:lnTo>
                <a:lnTo>
                  <a:pt x="188396" y="797760"/>
                </a:lnTo>
                <a:lnTo>
                  <a:pt x="233153" y="785906"/>
                </a:lnTo>
                <a:lnTo>
                  <a:pt x="276870" y="771629"/>
                </a:lnTo>
                <a:lnTo>
                  <a:pt x="319470" y="755005"/>
                </a:lnTo>
                <a:lnTo>
                  <a:pt x="360876" y="736111"/>
                </a:lnTo>
                <a:lnTo>
                  <a:pt x="401012" y="715024"/>
                </a:lnTo>
                <a:lnTo>
                  <a:pt x="439800" y="691821"/>
                </a:lnTo>
                <a:lnTo>
                  <a:pt x="477163" y="666580"/>
                </a:lnTo>
                <a:lnTo>
                  <a:pt x="513026" y="639376"/>
                </a:lnTo>
                <a:lnTo>
                  <a:pt x="547310" y="610287"/>
                </a:lnTo>
                <a:lnTo>
                  <a:pt x="579940" y="579389"/>
                </a:lnTo>
                <a:lnTo>
                  <a:pt x="610838" y="546760"/>
                </a:lnTo>
                <a:lnTo>
                  <a:pt x="639927" y="512477"/>
                </a:lnTo>
                <a:lnTo>
                  <a:pt x="667130" y="476615"/>
                </a:lnTo>
                <a:lnTo>
                  <a:pt x="692372" y="439253"/>
                </a:lnTo>
                <a:lnTo>
                  <a:pt x="715574" y="400467"/>
                </a:lnTo>
                <a:lnTo>
                  <a:pt x="736660" y="360334"/>
                </a:lnTo>
                <a:lnTo>
                  <a:pt x="755553" y="318930"/>
                </a:lnTo>
                <a:lnTo>
                  <a:pt x="772177" y="276333"/>
                </a:lnTo>
                <a:lnTo>
                  <a:pt x="786454" y="232620"/>
                </a:lnTo>
                <a:lnTo>
                  <a:pt x="798307" y="187868"/>
                </a:lnTo>
                <a:lnTo>
                  <a:pt x="807660" y="142152"/>
                </a:lnTo>
                <a:lnTo>
                  <a:pt x="814436" y="95551"/>
                </a:lnTo>
                <a:lnTo>
                  <a:pt x="818558" y="48141"/>
                </a:lnTo>
                <a:lnTo>
                  <a:pt x="819949" y="0"/>
                </a:lnTo>
                <a:close/>
              </a:path>
            </a:pathLst>
          </a:custGeom>
          <a:solidFill>
            <a:srgbClr val="FDF9F4">
              <a:alpha val="3294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010" y="3556"/>
            <a:ext cx="820419" cy="819785"/>
          </a:xfrm>
          <a:custGeom>
            <a:avLst/>
            <a:gdLst/>
            <a:ahLst/>
            <a:cxnLst/>
            <a:rect l="l" t="t" r="r" b="b"/>
            <a:pathLst>
              <a:path w="820419" h="819785">
                <a:moveTo>
                  <a:pt x="819949" y="0"/>
                </a:moveTo>
                <a:lnTo>
                  <a:pt x="818558" y="48141"/>
                </a:lnTo>
                <a:lnTo>
                  <a:pt x="814436" y="95551"/>
                </a:lnTo>
                <a:lnTo>
                  <a:pt x="807660" y="142152"/>
                </a:lnTo>
                <a:lnTo>
                  <a:pt x="798307" y="187868"/>
                </a:lnTo>
                <a:lnTo>
                  <a:pt x="786454" y="232620"/>
                </a:lnTo>
                <a:lnTo>
                  <a:pt x="772177" y="276333"/>
                </a:lnTo>
                <a:lnTo>
                  <a:pt x="755553" y="318930"/>
                </a:lnTo>
                <a:lnTo>
                  <a:pt x="736660" y="360334"/>
                </a:lnTo>
                <a:lnTo>
                  <a:pt x="715574" y="400467"/>
                </a:lnTo>
                <a:lnTo>
                  <a:pt x="692372" y="439253"/>
                </a:lnTo>
                <a:lnTo>
                  <a:pt x="667130" y="476615"/>
                </a:lnTo>
                <a:lnTo>
                  <a:pt x="639927" y="512477"/>
                </a:lnTo>
                <a:lnTo>
                  <a:pt x="610838" y="546760"/>
                </a:lnTo>
                <a:lnTo>
                  <a:pt x="579940" y="579389"/>
                </a:lnTo>
                <a:lnTo>
                  <a:pt x="547310" y="610287"/>
                </a:lnTo>
                <a:lnTo>
                  <a:pt x="513026" y="639376"/>
                </a:lnTo>
                <a:lnTo>
                  <a:pt x="477163" y="666580"/>
                </a:lnTo>
                <a:lnTo>
                  <a:pt x="439800" y="691821"/>
                </a:lnTo>
                <a:lnTo>
                  <a:pt x="401012" y="715024"/>
                </a:lnTo>
                <a:lnTo>
                  <a:pt x="360876" y="736111"/>
                </a:lnTo>
                <a:lnTo>
                  <a:pt x="319470" y="755005"/>
                </a:lnTo>
                <a:lnTo>
                  <a:pt x="276870" y="771629"/>
                </a:lnTo>
                <a:lnTo>
                  <a:pt x="233153" y="785906"/>
                </a:lnTo>
                <a:lnTo>
                  <a:pt x="188396" y="797760"/>
                </a:lnTo>
                <a:lnTo>
                  <a:pt x="142676" y="807114"/>
                </a:lnTo>
                <a:lnTo>
                  <a:pt x="96070" y="813890"/>
                </a:lnTo>
                <a:lnTo>
                  <a:pt x="48654" y="818012"/>
                </a:lnTo>
                <a:lnTo>
                  <a:pt x="505" y="819404"/>
                </a:lnTo>
                <a:lnTo>
                  <a:pt x="337" y="819404"/>
                </a:lnTo>
                <a:lnTo>
                  <a:pt x="168" y="819404"/>
                </a:lnTo>
                <a:lnTo>
                  <a:pt x="0" y="819404"/>
                </a:lnTo>
                <a:lnTo>
                  <a:pt x="506" y="0"/>
                </a:lnTo>
                <a:lnTo>
                  <a:pt x="819949" y="0"/>
                </a:lnTo>
                <a:close/>
              </a:path>
            </a:pathLst>
          </a:custGeom>
          <a:ln w="12699">
            <a:solidFill>
              <a:srgbClr val="D2C3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128015" y="6095"/>
            <a:ext cx="1784604" cy="17830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168821" y="21081"/>
            <a:ext cx="1702435" cy="1702435"/>
          </a:xfrm>
          <a:custGeom>
            <a:avLst/>
            <a:gdLst/>
            <a:ahLst/>
            <a:cxnLst/>
            <a:rect l="l" t="t" r="r" b="b"/>
            <a:pathLst>
              <a:path w="1702435" h="1702435">
                <a:moveTo>
                  <a:pt x="0" y="851154"/>
                </a:moveTo>
                <a:lnTo>
                  <a:pt x="1347" y="802859"/>
                </a:lnTo>
                <a:lnTo>
                  <a:pt x="5341" y="755271"/>
                </a:lnTo>
                <a:lnTo>
                  <a:pt x="11909" y="708461"/>
                </a:lnTo>
                <a:lnTo>
                  <a:pt x="20981" y="662500"/>
                </a:lnTo>
                <a:lnTo>
                  <a:pt x="32484" y="617462"/>
                </a:lnTo>
                <a:lnTo>
                  <a:pt x="46346" y="573417"/>
                </a:lnTo>
                <a:lnTo>
                  <a:pt x="62495" y="530438"/>
                </a:lnTo>
                <a:lnTo>
                  <a:pt x="80860" y="488596"/>
                </a:lnTo>
                <a:lnTo>
                  <a:pt x="101369" y="447964"/>
                </a:lnTo>
                <a:lnTo>
                  <a:pt x="123949" y="408613"/>
                </a:lnTo>
                <a:lnTo>
                  <a:pt x="148530" y="370615"/>
                </a:lnTo>
                <a:lnTo>
                  <a:pt x="175039" y="334042"/>
                </a:lnTo>
                <a:lnTo>
                  <a:pt x="203404" y="298966"/>
                </a:lnTo>
                <a:lnTo>
                  <a:pt x="233553" y="265459"/>
                </a:lnTo>
                <a:lnTo>
                  <a:pt x="265416" y="233593"/>
                </a:lnTo>
                <a:lnTo>
                  <a:pt x="298919" y="203439"/>
                </a:lnTo>
                <a:lnTo>
                  <a:pt x="333991" y="175070"/>
                </a:lnTo>
                <a:lnTo>
                  <a:pt x="370561" y="148557"/>
                </a:lnTo>
                <a:lnTo>
                  <a:pt x="408556" y="123973"/>
                </a:lnTo>
                <a:lnTo>
                  <a:pt x="447904" y="101388"/>
                </a:lnTo>
                <a:lnTo>
                  <a:pt x="488534" y="80876"/>
                </a:lnTo>
                <a:lnTo>
                  <a:pt x="530373" y="62508"/>
                </a:lnTo>
                <a:lnTo>
                  <a:pt x="573351" y="46355"/>
                </a:lnTo>
                <a:lnTo>
                  <a:pt x="617394" y="32490"/>
                </a:lnTo>
                <a:lnTo>
                  <a:pt x="662432" y="20985"/>
                </a:lnTo>
                <a:lnTo>
                  <a:pt x="708393" y="11912"/>
                </a:lnTo>
                <a:lnTo>
                  <a:pt x="755204" y="5342"/>
                </a:lnTo>
                <a:lnTo>
                  <a:pt x="802793" y="1347"/>
                </a:lnTo>
                <a:lnTo>
                  <a:pt x="851090" y="0"/>
                </a:lnTo>
                <a:lnTo>
                  <a:pt x="899386" y="1347"/>
                </a:lnTo>
                <a:lnTo>
                  <a:pt x="946976" y="5342"/>
                </a:lnTo>
                <a:lnTo>
                  <a:pt x="993786" y="11912"/>
                </a:lnTo>
                <a:lnTo>
                  <a:pt x="1039746" y="20985"/>
                </a:lnTo>
                <a:lnTo>
                  <a:pt x="1084783" y="32490"/>
                </a:lnTo>
                <a:lnTo>
                  <a:pt x="1128825" y="46355"/>
                </a:lnTo>
                <a:lnTo>
                  <a:pt x="1171801" y="62508"/>
                </a:lnTo>
                <a:lnTo>
                  <a:pt x="1213639" y="80876"/>
                </a:lnTo>
                <a:lnTo>
                  <a:pt x="1254268" y="101388"/>
                </a:lnTo>
                <a:lnTo>
                  <a:pt x="1293614" y="123973"/>
                </a:lnTo>
                <a:lnTo>
                  <a:pt x="1331607" y="148557"/>
                </a:lnTo>
                <a:lnTo>
                  <a:pt x="1368174" y="175070"/>
                </a:lnTo>
                <a:lnTo>
                  <a:pt x="1403245" y="203439"/>
                </a:lnTo>
                <a:lnTo>
                  <a:pt x="1436746" y="233593"/>
                </a:lnTo>
                <a:lnTo>
                  <a:pt x="1468606" y="265459"/>
                </a:lnTo>
                <a:lnTo>
                  <a:pt x="1498754" y="298966"/>
                </a:lnTo>
                <a:lnTo>
                  <a:pt x="1527117" y="334042"/>
                </a:lnTo>
                <a:lnTo>
                  <a:pt x="1553624" y="370615"/>
                </a:lnTo>
                <a:lnTo>
                  <a:pt x="1578203" y="408613"/>
                </a:lnTo>
                <a:lnTo>
                  <a:pt x="1600782" y="447964"/>
                </a:lnTo>
                <a:lnTo>
                  <a:pt x="1621289" y="488596"/>
                </a:lnTo>
                <a:lnTo>
                  <a:pt x="1639653" y="530438"/>
                </a:lnTo>
                <a:lnTo>
                  <a:pt x="1655801" y="573417"/>
                </a:lnTo>
                <a:lnTo>
                  <a:pt x="1669661" y="617462"/>
                </a:lnTo>
                <a:lnTo>
                  <a:pt x="1681163" y="662500"/>
                </a:lnTo>
                <a:lnTo>
                  <a:pt x="1690234" y="708461"/>
                </a:lnTo>
                <a:lnTo>
                  <a:pt x="1696802" y="755271"/>
                </a:lnTo>
                <a:lnTo>
                  <a:pt x="1700795" y="802859"/>
                </a:lnTo>
                <a:lnTo>
                  <a:pt x="1702142" y="851154"/>
                </a:lnTo>
                <a:lnTo>
                  <a:pt x="1700795" y="899447"/>
                </a:lnTo>
                <a:lnTo>
                  <a:pt x="1696802" y="947034"/>
                </a:lnTo>
                <a:lnTo>
                  <a:pt x="1690234" y="993843"/>
                </a:lnTo>
                <a:lnTo>
                  <a:pt x="1681163" y="1039800"/>
                </a:lnTo>
                <a:lnTo>
                  <a:pt x="1669661" y="1084835"/>
                </a:lnTo>
                <a:lnTo>
                  <a:pt x="1655801" y="1128876"/>
                </a:lnTo>
                <a:lnTo>
                  <a:pt x="1639653" y="1171850"/>
                </a:lnTo>
                <a:lnTo>
                  <a:pt x="1621289" y="1213687"/>
                </a:lnTo>
                <a:lnTo>
                  <a:pt x="1600782" y="1254314"/>
                </a:lnTo>
                <a:lnTo>
                  <a:pt x="1578203" y="1293659"/>
                </a:lnTo>
                <a:lnTo>
                  <a:pt x="1553624" y="1331651"/>
                </a:lnTo>
                <a:lnTo>
                  <a:pt x="1527117" y="1368218"/>
                </a:lnTo>
                <a:lnTo>
                  <a:pt x="1498754" y="1403287"/>
                </a:lnTo>
                <a:lnTo>
                  <a:pt x="1468606" y="1436788"/>
                </a:lnTo>
                <a:lnTo>
                  <a:pt x="1436746" y="1468647"/>
                </a:lnTo>
                <a:lnTo>
                  <a:pt x="1403245" y="1498795"/>
                </a:lnTo>
                <a:lnTo>
                  <a:pt x="1368174" y="1527157"/>
                </a:lnTo>
                <a:lnTo>
                  <a:pt x="1331607" y="1553664"/>
                </a:lnTo>
                <a:lnTo>
                  <a:pt x="1293614" y="1578242"/>
                </a:lnTo>
                <a:lnTo>
                  <a:pt x="1254268" y="1600821"/>
                </a:lnTo>
                <a:lnTo>
                  <a:pt x="1213639" y="1621328"/>
                </a:lnTo>
                <a:lnTo>
                  <a:pt x="1171801" y="1639691"/>
                </a:lnTo>
                <a:lnTo>
                  <a:pt x="1128825" y="1655839"/>
                </a:lnTo>
                <a:lnTo>
                  <a:pt x="1084783" y="1669700"/>
                </a:lnTo>
                <a:lnTo>
                  <a:pt x="1039746" y="1681201"/>
                </a:lnTo>
                <a:lnTo>
                  <a:pt x="993786" y="1690272"/>
                </a:lnTo>
                <a:lnTo>
                  <a:pt x="946976" y="1696840"/>
                </a:lnTo>
                <a:lnTo>
                  <a:pt x="899386" y="1700833"/>
                </a:lnTo>
                <a:lnTo>
                  <a:pt x="851090" y="1702181"/>
                </a:lnTo>
                <a:lnTo>
                  <a:pt x="802793" y="1700833"/>
                </a:lnTo>
                <a:lnTo>
                  <a:pt x="755204" y="1696840"/>
                </a:lnTo>
                <a:lnTo>
                  <a:pt x="708393" y="1690272"/>
                </a:lnTo>
                <a:lnTo>
                  <a:pt x="662432" y="1681201"/>
                </a:lnTo>
                <a:lnTo>
                  <a:pt x="617394" y="1669700"/>
                </a:lnTo>
                <a:lnTo>
                  <a:pt x="573351" y="1655839"/>
                </a:lnTo>
                <a:lnTo>
                  <a:pt x="530373" y="1639691"/>
                </a:lnTo>
                <a:lnTo>
                  <a:pt x="488534" y="1621328"/>
                </a:lnTo>
                <a:lnTo>
                  <a:pt x="447904" y="1600821"/>
                </a:lnTo>
                <a:lnTo>
                  <a:pt x="408556" y="1578242"/>
                </a:lnTo>
                <a:lnTo>
                  <a:pt x="370561" y="1553664"/>
                </a:lnTo>
                <a:lnTo>
                  <a:pt x="333991" y="1527157"/>
                </a:lnTo>
                <a:lnTo>
                  <a:pt x="298919" y="1498795"/>
                </a:lnTo>
                <a:lnTo>
                  <a:pt x="265416" y="1468647"/>
                </a:lnTo>
                <a:lnTo>
                  <a:pt x="233553" y="1436788"/>
                </a:lnTo>
                <a:lnTo>
                  <a:pt x="203404" y="1403287"/>
                </a:lnTo>
                <a:lnTo>
                  <a:pt x="175039" y="1368218"/>
                </a:lnTo>
                <a:lnTo>
                  <a:pt x="148530" y="1331651"/>
                </a:lnTo>
                <a:lnTo>
                  <a:pt x="123949" y="1293659"/>
                </a:lnTo>
                <a:lnTo>
                  <a:pt x="101369" y="1254314"/>
                </a:lnTo>
                <a:lnTo>
                  <a:pt x="80860" y="1213687"/>
                </a:lnTo>
                <a:lnTo>
                  <a:pt x="62495" y="1171850"/>
                </a:lnTo>
                <a:lnTo>
                  <a:pt x="46346" y="1128876"/>
                </a:lnTo>
                <a:lnTo>
                  <a:pt x="32484" y="1084835"/>
                </a:lnTo>
                <a:lnTo>
                  <a:pt x="20981" y="1039800"/>
                </a:lnTo>
                <a:lnTo>
                  <a:pt x="11909" y="993843"/>
                </a:lnTo>
                <a:lnTo>
                  <a:pt x="5341" y="947034"/>
                </a:lnTo>
                <a:lnTo>
                  <a:pt x="1347" y="899447"/>
                </a:lnTo>
                <a:lnTo>
                  <a:pt x="0" y="851154"/>
                </a:lnTo>
                <a:close/>
              </a:path>
            </a:pathLst>
          </a:custGeom>
          <a:ln w="27305">
            <a:solidFill>
              <a:srgbClr val="FFF6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169163" y="1043939"/>
            <a:ext cx="1159764" cy="11536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187318" y="1050633"/>
            <a:ext cx="1116813" cy="111153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187318" y="1050633"/>
            <a:ext cx="1116965" cy="1111885"/>
          </a:xfrm>
          <a:custGeom>
            <a:avLst/>
            <a:gdLst/>
            <a:ahLst/>
            <a:cxnLst/>
            <a:rect l="l" t="t" r="r" b="b"/>
            <a:pathLst>
              <a:path w="1116965" h="1111885">
                <a:moveTo>
                  <a:pt x="118497" y="204634"/>
                </a:moveTo>
                <a:lnTo>
                  <a:pt x="149786" y="168741"/>
                </a:lnTo>
                <a:lnTo>
                  <a:pt x="183516" y="136234"/>
                </a:lnTo>
                <a:lnTo>
                  <a:pt x="219451" y="107137"/>
                </a:lnTo>
                <a:lnTo>
                  <a:pt x="257356" y="81474"/>
                </a:lnTo>
                <a:lnTo>
                  <a:pt x="296996" y="59270"/>
                </a:lnTo>
                <a:lnTo>
                  <a:pt x="338136" y="40547"/>
                </a:lnTo>
                <a:lnTo>
                  <a:pt x="380539" y="25331"/>
                </a:lnTo>
                <a:lnTo>
                  <a:pt x="423971" y="13644"/>
                </a:lnTo>
                <a:lnTo>
                  <a:pt x="468197" y="5510"/>
                </a:lnTo>
                <a:lnTo>
                  <a:pt x="512980" y="954"/>
                </a:lnTo>
                <a:lnTo>
                  <a:pt x="558087" y="0"/>
                </a:lnTo>
                <a:lnTo>
                  <a:pt x="603281" y="2670"/>
                </a:lnTo>
                <a:lnTo>
                  <a:pt x="648328" y="8990"/>
                </a:lnTo>
                <a:lnTo>
                  <a:pt x="692991" y="18983"/>
                </a:lnTo>
                <a:lnTo>
                  <a:pt x="737036" y="32672"/>
                </a:lnTo>
                <a:lnTo>
                  <a:pt x="780228" y="50083"/>
                </a:lnTo>
                <a:lnTo>
                  <a:pt x="822331" y="71238"/>
                </a:lnTo>
                <a:lnTo>
                  <a:pt x="863109" y="96162"/>
                </a:lnTo>
                <a:lnTo>
                  <a:pt x="902328" y="124878"/>
                </a:lnTo>
                <a:lnTo>
                  <a:pt x="939023" y="156757"/>
                </a:lnTo>
                <a:lnTo>
                  <a:pt x="972366" y="190998"/>
                </a:lnTo>
                <a:lnTo>
                  <a:pt x="1002326" y="227366"/>
                </a:lnTo>
                <a:lnTo>
                  <a:pt x="1028875" y="265625"/>
                </a:lnTo>
                <a:lnTo>
                  <a:pt x="1051985" y="305541"/>
                </a:lnTo>
                <a:lnTo>
                  <a:pt x="1071627" y="346879"/>
                </a:lnTo>
                <a:lnTo>
                  <a:pt x="1087772" y="389404"/>
                </a:lnTo>
                <a:lnTo>
                  <a:pt x="1100392" y="432881"/>
                </a:lnTo>
                <a:lnTo>
                  <a:pt x="1109458" y="477076"/>
                </a:lnTo>
                <a:lnTo>
                  <a:pt x="1114941" y="521754"/>
                </a:lnTo>
                <a:lnTo>
                  <a:pt x="1116813" y="566679"/>
                </a:lnTo>
                <a:lnTo>
                  <a:pt x="1115045" y="611617"/>
                </a:lnTo>
                <a:lnTo>
                  <a:pt x="1109608" y="656333"/>
                </a:lnTo>
                <a:lnTo>
                  <a:pt x="1100474" y="700593"/>
                </a:lnTo>
                <a:lnTo>
                  <a:pt x="1087614" y="744160"/>
                </a:lnTo>
                <a:lnTo>
                  <a:pt x="1070999" y="786801"/>
                </a:lnTo>
                <a:lnTo>
                  <a:pt x="1050601" y="828281"/>
                </a:lnTo>
                <a:lnTo>
                  <a:pt x="1026391" y="868365"/>
                </a:lnTo>
                <a:lnTo>
                  <a:pt x="998340" y="906817"/>
                </a:lnTo>
                <a:lnTo>
                  <a:pt x="967050" y="942711"/>
                </a:lnTo>
                <a:lnTo>
                  <a:pt x="933321" y="975221"/>
                </a:lnTo>
                <a:lnTo>
                  <a:pt x="897386" y="1004323"/>
                </a:lnTo>
                <a:lnTo>
                  <a:pt x="859481" y="1029991"/>
                </a:lnTo>
                <a:lnTo>
                  <a:pt x="819842" y="1052203"/>
                </a:lnTo>
                <a:lnTo>
                  <a:pt x="778703" y="1070934"/>
                </a:lnTo>
                <a:lnTo>
                  <a:pt x="736301" y="1086160"/>
                </a:lnTo>
                <a:lnTo>
                  <a:pt x="692869" y="1097856"/>
                </a:lnTo>
                <a:lnTo>
                  <a:pt x="648644" y="1105999"/>
                </a:lnTo>
                <a:lnTo>
                  <a:pt x="603861" y="1110565"/>
                </a:lnTo>
                <a:lnTo>
                  <a:pt x="558755" y="1111530"/>
                </a:lnTo>
                <a:lnTo>
                  <a:pt x="513561" y="1108869"/>
                </a:lnTo>
                <a:lnTo>
                  <a:pt x="468514" y="1102558"/>
                </a:lnTo>
                <a:lnTo>
                  <a:pt x="423851" y="1092574"/>
                </a:lnTo>
                <a:lnTo>
                  <a:pt x="379805" y="1078891"/>
                </a:lnTo>
                <a:lnTo>
                  <a:pt x="336613" y="1061487"/>
                </a:lnTo>
                <a:lnTo>
                  <a:pt x="294509" y="1040336"/>
                </a:lnTo>
                <a:lnTo>
                  <a:pt x="253729" y="1015415"/>
                </a:lnTo>
                <a:lnTo>
                  <a:pt x="214509" y="986700"/>
                </a:lnTo>
                <a:lnTo>
                  <a:pt x="177813" y="954821"/>
                </a:lnTo>
                <a:lnTo>
                  <a:pt x="144469" y="920580"/>
                </a:lnTo>
                <a:lnTo>
                  <a:pt x="114507" y="884212"/>
                </a:lnTo>
                <a:lnTo>
                  <a:pt x="87955" y="845952"/>
                </a:lnTo>
                <a:lnTo>
                  <a:pt x="64843" y="806035"/>
                </a:lnTo>
                <a:lnTo>
                  <a:pt x="45198" y="764695"/>
                </a:lnTo>
                <a:lnTo>
                  <a:pt x="29050" y="722168"/>
                </a:lnTo>
                <a:lnTo>
                  <a:pt x="16427" y="678687"/>
                </a:lnTo>
                <a:lnTo>
                  <a:pt x="7358" y="634488"/>
                </a:lnTo>
                <a:lnTo>
                  <a:pt x="1873" y="589806"/>
                </a:lnTo>
                <a:lnTo>
                  <a:pt x="0" y="544874"/>
                </a:lnTo>
                <a:lnTo>
                  <a:pt x="1767" y="499929"/>
                </a:lnTo>
                <a:lnTo>
                  <a:pt x="7203" y="455204"/>
                </a:lnTo>
                <a:lnTo>
                  <a:pt x="16338" y="410935"/>
                </a:lnTo>
                <a:lnTo>
                  <a:pt x="29201" y="367355"/>
                </a:lnTo>
                <a:lnTo>
                  <a:pt x="45819" y="324701"/>
                </a:lnTo>
                <a:lnTo>
                  <a:pt x="66221" y="283206"/>
                </a:lnTo>
                <a:lnTo>
                  <a:pt x="90438" y="243105"/>
                </a:lnTo>
                <a:lnTo>
                  <a:pt x="118497" y="204634"/>
                </a:lnTo>
                <a:close/>
              </a:path>
            </a:pathLst>
          </a:custGeom>
          <a:ln w="12700">
            <a:solidFill>
              <a:srgbClr val="C6B7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17961" y="1181524"/>
            <a:ext cx="855980" cy="850265"/>
          </a:xfrm>
          <a:custGeom>
            <a:avLst/>
            <a:gdLst/>
            <a:ahLst/>
            <a:cxnLst/>
            <a:rect l="l" t="t" r="r" b="b"/>
            <a:pathLst>
              <a:path w="855980" h="850264">
                <a:moveTo>
                  <a:pt x="89835" y="155150"/>
                </a:moveTo>
                <a:lnTo>
                  <a:pt x="63214" y="192564"/>
                </a:lnTo>
                <a:lnTo>
                  <a:pt x="41313" y="231919"/>
                </a:lnTo>
                <a:lnTo>
                  <a:pt x="24088" y="272849"/>
                </a:lnTo>
                <a:lnTo>
                  <a:pt x="11491" y="314989"/>
                </a:lnTo>
                <a:lnTo>
                  <a:pt x="3477" y="357973"/>
                </a:lnTo>
                <a:lnTo>
                  <a:pt x="0" y="401436"/>
                </a:lnTo>
                <a:lnTo>
                  <a:pt x="1013" y="445012"/>
                </a:lnTo>
                <a:lnTo>
                  <a:pt x="6470" y="488336"/>
                </a:lnTo>
                <a:lnTo>
                  <a:pt x="16327" y="531041"/>
                </a:lnTo>
                <a:lnTo>
                  <a:pt x="30536" y="572763"/>
                </a:lnTo>
                <a:lnTo>
                  <a:pt x="49052" y="613136"/>
                </a:lnTo>
                <a:lnTo>
                  <a:pt x="71828" y="651795"/>
                </a:lnTo>
                <a:lnTo>
                  <a:pt x="98819" y="688373"/>
                </a:lnTo>
                <a:lnTo>
                  <a:pt x="129978" y="722506"/>
                </a:lnTo>
                <a:lnTo>
                  <a:pt x="165260" y="753828"/>
                </a:lnTo>
                <a:lnTo>
                  <a:pt x="203623" y="781288"/>
                </a:lnTo>
                <a:lnTo>
                  <a:pt x="243811" y="804104"/>
                </a:lnTo>
                <a:lnTo>
                  <a:pt x="285458" y="822312"/>
                </a:lnTo>
                <a:lnTo>
                  <a:pt x="328199" y="835949"/>
                </a:lnTo>
                <a:lnTo>
                  <a:pt x="371666" y="845051"/>
                </a:lnTo>
                <a:lnTo>
                  <a:pt x="415493" y="849655"/>
                </a:lnTo>
                <a:lnTo>
                  <a:pt x="459315" y="849796"/>
                </a:lnTo>
                <a:lnTo>
                  <a:pt x="502764" y="845511"/>
                </a:lnTo>
                <a:lnTo>
                  <a:pt x="545475" y="836837"/>
                </a:lnTo>
                <a:lnTo>
                  <a:pt x="587081" y="823809"/>
                </a:lnTo>
                <a:lnTo>
                  <a:pt x="627215" y="806465"/>
                </a:lnTo>
                <a:lnTo>
                  <a:pt x="665512" y="784840"/>
                </a:lnTo>
                <a:lnTo>
                  <a:pt x="701606" y="758971"/>
                </a:lnTo>
                <a:lnTo>
                  <a:pt x="735129" y="728894"/>
                </a:lnTo>
                <a:lnTo>
                  <a:pt x="765716" y="694646"/>
                </a:lnTo>
                <a:lnTo>
                  <a:pt x="792339" y="657209"/>
                </a:lnTo>
                <a:lnTo>
                  <a:pt x="814242" y="617838"/>
                </a:lnTo>
                <a:lnTo>
                  <a:pt x="831469" y="576897"/>
                </a:lnTo>
                <a:lnTo>
                  <a:pt x="844067" y="534752"/>
                </a:lnTo>
                <a:lnTo>
                  <a:pt x="852083" y="491766"/>
                </a:lnTo>
                <a:lnTo>
                  <a:pt x="855561" y="448304"/>
                </a:lnTo>
                <a:lnTo>
                  <a:pt x="854549" y="404733"/>
                </a:lnTo>
                <a:lnTo>
                  <a:pt x="849091" y="361416"/>
                </a:lnTo>
                <a:lnTo>
                  <a:pt x="839236" y="318718"/>
                </a:lnTo>
                <a:lnTo>
                  <a:pt x="825027" y="277004"/>
                </a:lnTo>
                <a:lnTo>
                  <a:pt x="806511" y="236639"/>
                </a:lnTo>
                <a:lnTo>
                  <a:pt x="783735" y="197988"/>
                </a:lnTo>
                <a:lnTo>
                  <a:pt x="756745" y="161416"/>
                </a:lnTo>
                <a:lnTo>
                  <a:pt x="725585" y="127288"/>
                </a:lnTo>
                <a:lnTo>
                  <a:pt x="690303" y="95968"/>
                </a:lnTo>
                <a:lnTo>
                  <a:pt x="651938" y="68508"/>
                </a:lnTo>
                <a:lnTo>
                  <a:pt x="611748" y="45692"/>
                </a:lnTo>
                <a:lnTo>
                  <a:pt x="570099" y="27483"/>
                </a:lnTo>
                <a:lnTo>
                  <a:pt x="527357" y="13846"/>
                </a:lnTo>
                <a:lnTo>
                  <a:pt x="483888" y="4744"/>
                </a:lnTo>
                <a:lnTo>
                  <a:pt x="440060" y="141"/>
                </a:lnTo>
                <a:lnTo>
                  <a:pt x="396238" y="0"/>
                </a:lnTo>
                <a:lnTo>
                  <a:pt x="352788" y="4284"/>
                </a:lnTo>
                <a:lnTo>
                  <a:pt x="310077" y="12959"/>
                </a:lnTo>
                <a:lnTo>
                  <a:pt x="268470" y="25986"/>
                </a:lnTo>
                <a:lnTo>
                  <a:pt x="228336" y="43330"/>
                </a:lnTo>
                <a:lnTo>
                  <a:pt x="190038" y="64955"/>
                </a:lnTo>
                <a:lnTo>
                  <a:pt x="153945" y="90824"/>
                </a:lnTo>
                <a:lnTo>
                  <a:pt x="120422" y="120901"/>
                </a:lnTo>
                <a:lnTo>
                  <a:pt x="89835" y="155150"/>
                </a:lnTo>
                <a:close/>
              </a:path>
            </a:pathLst>
          </a:custGeom>
          <a:ln w="12700">
            <a:solidFill>
              <a:srgbClr val="C6B7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1088136" y="0"/>
            <a:ext cx="8056245" cy="6858000"/>
          </a:xfrm>
          <a:custGeom>
            <a:avLst/>
            <a:gdLst/>
            <a:ahLst/>
            <a:cxnLst/>
            <a:rect l="l" t="t" r="r" b="b"/>
            <a:pathLst>
              <a:path w="8056245" h="6858000">
                <a:moveTo>
                  <a:pt x="0" y="6858000"/>
                </a:moveTo>
                <a:lnTo>
                  <a:pt x="8055914" y="6858000"/>
                </a:lnTo>
                <a:lnTo>
                  <a:pt x="8055914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935736" y="0"/>
            <a:ext cx="155447" cy="6858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1027175" y="3387852"/>
            <a:ext cx="82296" cy="8229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105156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7315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6390385" y="3709289"/>
            <a:ext cx="635" cy="518795"/>
          </a:xfrm>
          <a:custGeom>
            <a:avLst/>
            <a:gdLst/>
            <a:ahLst/>
            <a:cxnLst/>
            <a:rect l="l" t="t" r="r" b="b"/>
            <a:pathLst>
              <a:path w="635" h="518795">
                <a:moveTo>
                  <a:pt x="254" y="-12700"/>
                </a:moveTo>
                <a:lnTo>
                  <a:pt x="254" y="531241"/>
                </a:lnTo>
              </a:path>
            </a:pathLst>
          </a:custGeom>
          <a:ln w="25908">
            <a:solidFill>
              <a:srgbClr val="84AA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4388358" y="2062607"/>
            <a:ext cx="2002155" cy="517525"/>
          </a:xfrm>
          <a:custGeom>
            <a:avLst/>
            <a:gdLst/>
            <a:ahLst/>
            <a:cxnLst/>
            <a:rect l="l" t="t" r="r" b="b"/>
            <a:pathLst>
              <a:path w="2002154" h="517525">
                <a:moveTo>
                  <a:pt x="0" y="0"/>
                </a:moveTo>
                <a:lnTo>
                  <a:pt x="0" y="352551"/>
                </a:lnTo>
                <a:lnTo>
                  <a:pt x="2002027" y="352551"/>
                </a:lnTo>
                <a:lnTo>
                  <a:pt x="2002027" y="517270"/>
                </a:lnTo>
              </a:path>
            </a:pathLst>
          </a:custGeom>
          <a:ln w="25400">
            <a:solidFill>
              <a:srgbClr val="C32C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2571623" y="3709289"/>
            <a:ext cx="0" cy="517525"/>
          </a:xfrm>
          <a:custGeom>
            <a:avLst/>
            <a:gdLst/>
            <a:ahLst/>
            <a:cxnLst/>
            <a:rect l="l" t="t" r="r" b="b"/>
            <a:pathLst>
              <a:path h="517525">
                <a:moveTo>
                  <a:pt x="0" y="0"/>
                </a:moveTo>
                <a:lnTo>
                  <a:pt x="0" y="517398"/>
                </a:lnTo>
              </a:path>
            </a:pathLst>
          </a:custGeom>
          <a:ln w="25400">
            <a:solidFill>
              <a:srgbClr val="84AA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k object 32"/>
          <p:cNvSpPr/>
          <p:nvPr/>
        </p:nvSpPr>
        <p:spPr>
          <a:xfrm>
            <a:off x="2571623" y="2062607"/>
            <a:ext cx="1816735" cy="517525"/>
          </a:xfrm>
          <a:custGeom>
            <a:avLst/>
            <a:gdLst/>
            <a:ahLst/>
            <a:cxnLst/>
            <a:rect l="l" t="t" r="r" b="b"/>
            <a:pathLst>
              <a:path w="1816735" h="517525">
                <a:moveTo>
                  <a:pt x="1816735" y="0"/>
                </a:moveTo>
                <a:lnTo>
                  <a:pt x="1816735" y="352551"/>
                </a:lnTo>
                <a:lnTo>
                  <a:pt x="0" y="352551"/>
                </a:lnTo>
                <a:lnTo>
                  <a:pt x="0" y="517270"/>
                </a:lnTo>
              </a:path>
            </a:pathLst>
          </a:custGeom>
          <a:ln w="25400">
            <a:solidFill>
              <a:srgbClr val="C32C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k object 33"/>
          <p:cNvSpPr/>
          <p:nvPr/>
        </p:nvSpPr>
        <p:spPr>
          <a:xfrm>
            <a:off x="2209800" y="866775"/>
            <a:ext cx="4352925" cy="130492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k object 34"/>
          <p:cNvSpPr/>
          <p:nvPr/>
        </p:nvSpPr>
        <p:spPr>
          <a:xfrm>
            <a:off x="2400300" y="1047750"/>
            <a:ext cx="4362450" cy="13144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5/5/2020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3010" y="3556"/>
            <a:ext cx="820419" cy="819785"/>
          </a:xfrm>
          <a:custGeom>
            <a:avLst/>
            <a:gdLst/>
            <a:ahLst/>
            <a:cxnLst/>
            <a:rect l="l" t="t" r="r" b="b"/>
            <a:pathLst>
              <a:path w="820419" h="819785">
                <a:moveTo>
                  <a:pt x="819949" y="0"/>
                </a:moveTo>
                <a:lnTo>
                  <a:pt x="506" y="0"/>
                </a:lnTo>
                <a:lnTo>
                  <a:pt x="0" y="819404"/>
                </a:lnTo>
                <a:lnTo>
                  <a:pt x="505" y="819404"/>
                </a:lnTo>
                <a:lnTo>
                  <a:pt x="48654" y="818012"/>
                </a:lnTo>
                <a:lnTo>
                  <a:pt x="96070" y="813890"/>
                </a:lnTo>
                <a:lnTo>
                  <a:pt x="142676" y="807114"/>
                </a:lnTo>
                <a:lnTo>
                  <a:pt x="188396" y="797760"/>
                </a:lnTo>
                <a:lnTo>
                  <a:pt x="233153" y="785906"/>
                </a:lnTo>
                <a:lnTo>
                  <a:pt x="276870" y="771629"/>
                </a:lnTo>
                <a:lnTo>
                  <a:pt x="319470" y="755005"/>
                </a:lnTo>
                <a:lnTo>
                  <a:pt x="360876" y="736111"/>
                </a:lnTo>
                <a:lnTo>
                  <a:pt x="401012" y="715024"/>
                </a:lnTo>
                <a:lnTo>
                  <a:pt x="439800" y="691821"/>
                </a:lnTo>
                <a:lnTo>
                  <a:pt x="477163" y="666580"/>
                </a:lnTo>
                <a:lnTo>
                  <a:pt x="513026" y="639376"/>
                </a:lnTo>
                <a:lnTo>
                  <a:pt x="547310" y="610287"/>
                </a:lnTo>
                <a:lnTo>
                  <a:pt x="579940" y="579389"/>
                </a:lnTo>
                <a:lnTo>
                  <a:pt x="610838" y="546760"/>
                </a:lnTo>
                <a:lnTo>
                  <a:pt x="639927" y="512477"/>
                </a:lnTo>
                <a:lnTo>
                  <a:pt x="667130" y="476615"/>
                </a:lnTo>
                <a:lnTo>
                  <a:pt x="692372" y="439253"/>
                </a:lnTo>
                <a:lnTo>
                  <a:pt x="715574" y="400467"/>
                </a:lnTo>
                <a:lnTo>
                  <a:pt x="736660" y="360334"/>
                </a:lnTo>
                <a:lnTo>
                  <a:pt x="755553" y="318930"/>
                </a:lnTo>
                <a:lnTo>
                  <a:pt x="772177" y="276333"/>
                </a:lnTo>
                <a:lnTo>
                  <a:pt x="786454" y="232620"/>
                </a:lnTo>
                <a:lnTo>
                  <a:pt x="798307" y="187868"/>
                </a:lnTo>
                <a:lnTo>
                  <a:pt x="807660" y="142152"/>
                </a:lnTo>
                <a:lnTo>
                  <a:pt x="814436" y="95551"/>
                </a:lnTo>
                <a:lnTo>
                  <a:pt x="818558" y="48141"/>
                </a:lnTo>
                <a:lnTo>
                  <a:pt x="819949" y="0"/>
                </a:lnTo>
                <a:close/>
              </a:path>
            </a:pathLst>
          </a:custGeom>
          <a:solidFill>
            <a:srgbClr val="FDF9F4">
              <a:alpha val="3294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010" y="3556"/>
            <a:ext cx="820419" cy="819785"/>
          </a:xfrm>
          <a:custGeom>
            <a:avLst/>
            <a:gdLst/>
            <a:ahLst/>
            <a:cxnLst/>
            <a:rect l="l" t="t" r="r" b="b"/>
            <a:pathLst>
              <a:path w="820419" h="819785">
                <a:moveTo>
                  <a:pt x="819949" y="0"/>
                </a:moveTo>
                <a:lnTo>
                  <a:pt x="818558" y="48141"/>
                </a:lnTo>
                <a:lnTo>
                  <a:pt x="814436" y="95551"/>
                </a:lnTo>
                <a:lnTo>
                  <a:pt x="807660" y="142152"/>
                </a:lnTo>
                <a:lnTo>
                  <a:pt x="798307" y="187868"/>
                </a:lnTo>
                <a:lnTo>
                  <a:pt x="786454" y="232620"/>
                </a:lnTo>
                <a:lnTo>
                  <a:pt x="772177" y="276333"/>
                </a:lnTo>
                <a:lnTo>
                  <a:pt x="755553" y="318930"/>
                </a:lnTo>
                <a:lnTo>
                  <a:pt x="736660" y="360334"/>
                </a:lnTo>
                <a:lnTo>
                  <a:pt x="715574" y="400467"/>
                </a:lnTo>
                <a:lnTo>
                  <a:pt x="692372" y="439253"/>
                </a:lnTo>
                <a:lnTo>
                  <a:pt x="667130" y="476615"/>
                </a:lnTo>
                <a:lnTo>
                  <a:pt x="639927" y="512477"/>
                </a:lnTo>
                <a:lnTo>
                  <a:pt x="610838" y="546760"/>
                </a:lnTo>
                <a:lnTo>
                  <a:pt x="579940" y="579389"/>
                </a:lnTo>
                <a:lnTo>
                  <a:pt x="547310" y="610287"/>
                </a:lnTo>
                <a:lnTo>
                  <a:pt x="513026" y="639376"/>
                </a:lnTo>
                <a:lnTo>
                  <a:pt x="477163" y="666580"/>
                </a:lnTo>
                <a:lnTo>
                  <a:pt x="439800" y="691821"/>
                </a:lnTo>
                <a:lnTo>
                  <a:pt x="401012" y="715024"/>
                </a:lnTo>
                <a:lnTo>
                  <a:pt x="360876" y="736111"/>
                </a:lnTo>
                <a:lnTo>
                  <a:pt x="319470" y="755005"/>
                </a:lnTo>
                <a:lnTo>
                  <a:pt x="276870" y="771629"/>
                </a:lnTo>
                <a:lnTo>
                  <a:pt x="233153" y="785906"/>
                </a:lnTo>
                <a:lnTo>
                  <a:pt x="188396" y="797760"/>
                </a:lnTo>
                <a:lnTo>
                  <a:pt x="142676" y="807114"/>
                </a:lnTo>
                <a:lnTo>
                  <a:pt x="96070" y="813890"/>
                </a:lnTo>
                <a:lnTo>
                  <a:pt x="48654" y="818012"/>
                </a:lnTo>
                <a:lnTo>
                  <a:pt x="505" y="819404"/>
                </a:lnTo>
                <a:lnTo>
                  <a:pt x="337" y="819404"/>
                </a:lnTo>
                <a:lnTo>
                  <a:pt x="168" y="819404"/>
                </a:lnTo>
                <a:lnTo>
                  <a:pt x="0" y="819404"/>
                </a:lnTo>
                <a:lnTo>
                  <a:pt x="506" y="0"/>
                </a:lnTo>
                <a:lnTo>
                  <a:pt x="819949" y="0"/>
                </a:lnTo>
                <a:close/>
              </a:path>
            </a:pathLst>
          </a:custGeom>
          <a:ln w="12699">
            <a:solidFill>
              <a:srgbClr val="D2C3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128015" y="6095"/>
            <a:ext cx="1784604" cy="17830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168821" y="21081"/>
            <a:ext cx="1702435" cy="1702435"/>
          </a:xfrm>
          <a:custGeom>
            <a:avLst/>
            <a:gdLst/>
            <a:ahLst/>
            <a:cxnLst/>
            <a:rect l="l" t="t" r="r" b="b"/>
            <a:pathLst>
              <a:path w="1702435" h="1702435">
                <a:moveTo>
                  <a:pt x="0" y="851154"/>
                </a:moveTo>
                <a:lnTo>
                  <a:pt x="1347" y="802859"/>
                </a:lnTo>
                <a:lnTo>
                  <a:pt x="5341" y="755271"/>
                </a:lnTo>
                <a:lnTo>
                  <a:pt x="11909" y="708461"/>
                </a:lnTo>
                <a:lnTo>
                  <a:pt x="20981" y="662500"/>
                </a:lnTo>
                <a:lnTo>
                  <a:pt x="32484" y="617462"/>
                </a:lnTo>
                <a:lnTo>
                  <a:pt x="46346" y="573417"/>
                </a:lnTo>
                <a:lnTo>
                  <a:pt x="62495" y="530438"/>
                </a:lnTo>
                <a:lnTo>
                  <a:pt x="80860" y="488596"/>
                </a:lnTo>
                <a:lnTo>
                  <a:pt x="101369" y="447964"/>
                </a:lnTo>
                <a:lnTo>
                  <a:pt x="123949" y="408613"/>
                </a:lnTo>
                <a:lnTo>
                  <a:pt x="148530" y="370615"/>
                </a:lnTo>
                <a:lnTo>
                  <a:pt x="175039" y="334042"/>
                </a:lnTo>
                <a:lnTo>
                  <a:pt x="203404" y="298966"/>
                </a:lnTo>
                <a:lnTo>
                  <a:pt x="233553" y="265459"/>
                </a:lnTo>
                <a:lnTo>
                  <a:pt x="265416" y="233593"/>
                </a:lnTo>
                <a:lnTo>
                  <a:pt x="298919" y="203439"/>
                </a:lnTo>
                <a:lnTo>
                  <a:pt x="333991" y="175070"/>
                </a:lnTo>
                <a:lnTo>
                  <a:pt x="370561" y="148557"/>
                </a:lnTo>
                <a:lnTo>
                  <a:pt x="408556" y="123973"/>
                </a:lnTo>
                <a:lnTo>
                  <a:pt x="447904" y="101388"/>
                </a:lnTo>
                <a:lnTo>
                  <a:pt x="488534" y="80876"/>
                </a:lnTo>
                <a:lnTo>
                  <a:pt x="530373" y="62508"/>
                </a:lnTo>
                <a:lnTo>
                  <a:pt x="573351" y="46355"/>
                </a:lnTo>
                <a:lnTo>
                  <a:pt x="617394" y="32490"/>
                </a:lnTo>
                <a:lnTo>
                  <a:pt x="662432" y="20985"/>
                </a:lnTo>
                <a:lnTo>
                  <a:pt x="708393" y="11912"/>
                </a:lnTo>
                <a:lnTo>
                  <a:pt x="755204" y="5342"/>
                </a:lnTo>
                <a:lnTo>
                  <a:pt x="802793" y="1347"/>
                </a:lnTo>
                <a:lnTo>
                  <a:pt x="851090" y="0"/>
                </a:lnTo>
                <a:lnTo>
                  <a:pt x="899386" y="1347"/>
                </a:lnTo>
                <a:lnTo>
                  <a:pt x="946976" y="5342"/>
                </a:lnTo>
                <a:lnTo>
                  <a:pt x="993786" y="11912"/>
                </a:lnTo>
                <a:lnTo>
                  <a:pt x="1039746" y="20985"/>
                </a:lnTo>
                <a:lnTo>
                  <a:pt x="1084783" y="32490"/>
                </a:lnTo>
                <a:lnTo>
                  <a:pt x="1128825" y="46355"/>
                </a:lnTo>
                <a:lnTo>
                  <a:pt x="1171801" y="62508"/>
                </a:lnTo>
                <a:lnTo>
                  <a:pt x="1213639" y="80876"/>
                </a:lnTo>
                <a:lnTo>
                  <a:pt x="1254268" y="101388"/>
                </a:lnTo>
                <a:lnTo>
                  <a:pt x="1293614" y="123973"/>
                </a:lnTo>
                <a:lnTo>
                  <a:pt x="1331607" y="148557"/>
                </a:lnTo>
                <a:lnTo>
                  <a:pt x="1368174" y="175070"/>
                </a:lnTo>
                <a:lnTo>
                  <a:pt x="1403245" y="203439"/>
                </a:lnTo>
                <a:lnTo>
                  <a:pt x="1436746" y="233593"/>
                </a:lnTo>
                <a:lnTo>
                  <a:pt x="1468606" y="265459"/>
                </a:lnTo>
                <a:lnTo>
                  <a:pt x="1498754" y="298966"/>
                </a:lnTo>
                <a:lnTo>
                  <a:pt x="1527117" y="334042"/>
                </a:lnTo>
                <a:lnTo>
                  <a:pt x="1553624" y="370615"/>
                </a:lnTo>
                <a:lnTo>
                  <a:pt x="1578203" y="408613"/>
                </a:lnTo>
                <a:lnTo>
                  <a:pt x="1600782" y="447964"/>
                </a:lnTo>
                <a:lnTo>
                  <a:pt x="1621289" y="488596"/>
                </a:lnTo>
                <a:lnTo>
                  <a:pt x="1639653" y="530438"/>
                </a:lnTo>
                <a:lnTo>
                  <a:pt x="1655801" y="573417"/>
                </a:lnTo>
                <a:lnTo>
                  <a:pt x="1669661" y="617462"/>
                </a:lnTo>
                <a:lnTo>
                  <a:pt x="1681163" y="662500"/>
                </a:lnTo>
                <a:lnTo>
                  <a:pt x="1690234" y="708461"/>
                </a:lnTo>
                <a:lnTo>
                  <a:pt x="1696802" y="755271"/>
                </a:lnTo>
                <a:lnTo>
                  <a:pt x="1700795" y="802859"/>
                </a:lnTo>
                <a:lnTo>
                  <a:pt x="1702142" y="851154"/>
                </a:lnTo>
                <a:lnTo>
                  <a:pt x="1700795" y="899447"/>
                </a:lnTo>
                <a:lnTo>
                  <a:pt x="1696802" y="947034"/>
                </a:lnTo>
                <a:lnTo>
                  <a:pt x="1690234" y="993843"/>
                </a:lnTo>
                <a:lnTo>
                  <a:pt x="1681163" y="1039800"/>
                </a:lnTo>
                <a:lnTo>
                  <a:pt x="1669661" y="1084835"/>
                </a:lnTo>
                <a:lnTo>
                  <a:pt x="1655801" y="1128876"/>
                </a:lnTo>
                <a:lnTo>
                  <a:pt x="1639653" y="1171850"/>
                </a:lnTo>
                <a:lnTo>
                  <a:pt x="1621289" y="1213687"/>
                </a:lnTo>
                <a:lnTo>
                  <a:pt x="1600782" y="1254314"/>
                </a:lnTo>
                <a:lnTo>
                  <a:pt x="1578203" y="1293659"/>
                </a:lnTo>
                <a:lnTo>
                  <a:pt x="1553624" y="1331651"/>
                </a:lnTo>
                <a:lnTo>
                  <a:pt x="1527117" y="1368218"/>
                </a:lnTo>
                <a:lnTo>
                  <a:pt x="1498754" y="1403287"/>
                </a:lnTo>
                <a:lnTo>
                  <a:pt x="1468606" y="1436788"/>
                </a:lnTo>
                <a:lnTo>
                  <a:pt x="1436746" y="1468647"/>
                </a:lnTo>
                <a:lnTo>
                  <a:pt x="1403245" y="1498795"/>
                </a:lnTo>
                <a:lnTo>
                  <a:pt x="1368174" y="1527157"/>
                </a:lnTo>
                <a:lnTo>
                  <a:pt x="1331607" y="1553664"/>
                </a:lnTo>
                <a:lnTo>
                  <a:pt x="1293614" y="1578242"/>
                </a:lnTo>
                <a:lnTo>
                  <a:pt x="1254268" y="1600821"/>
                </a:lnTo>
                <a:lnTo>
                  <a:pt x="1213639" y="1621328"/>
                </a:lnTo>
                <a:lnTo>
                  <a:pt x="1171801" y="1639691"/>
                </a:lnTo>
                <a:lnTo>
                  <a:pt x="1128825" y="1655839"/>
                </a:lnTo>
                <a:lnTo>
                  <a:pt x="1084783" y="1669700"/>
                </a:lnTo>
                <a:lnTo>
                  <a:pt x="1039746" y="1681201"/>
                </a:lnTo>
                <a:lnTo>
                  <a:pt x="993786" y="1690272"/>
                </a:lnTo>
                <a:lnTo>
                  <a:pt x="946976" y="1696840"/>
                </a:lnTo>
                <a:lnTo>
                  <a:pt x="899386" y="1700833"/>
                </a:lnTo>
                <a:lnTo>
                  <a:pt x="851090" y="1702181"/>
                </a:lnTo>
                <a:lnTo>
                  <a:pt x="802793" y="1700833"/>
                </a:lnTo>
                <a:lnTo>
                  <a:pt x="755204" y="1696840"/>
                </a:lnTo>
                <a:lnTo>
                  <a:pt x="708393" y="1690272"/>
                </a:lnTo>
                <a:lnTo>
                  <a:pt x="662432" y="1681201"/>
                </a:lnTo>
                <a:lnTo>
                  <a:pt x="617394" y="1669700"/>
                </a:lnTo>
                <a:lnTo>
                  <a:pt x="573351" y="1655839"/>
                </a:lnTo>
                <a:lnTo>
                  <a:pt x="530373" y="1639691"/>
                </a:lnTo>
                <a:lnTo>
                  <a:pt x="488534" y="1621328"/>
                </a:lnTo>
                <a:lnTo>
                  <a:pt x="447904" y="1600821"/>
                </a:lnTo>
                <a:lnTo>
                  <a:pt x="408556" y="1578242"/>
                </a:lnTo>
                <a:lnTo>
                  <a:pt x="370561" y="1553664"/>
                </a:lnTo>
                <a:lnTo>
                  <a:pt x="333991" y="1527157"/>
                </a:lnTo>
                <a:lnTo>
                  <a:pt x="298919" y="1498795"/>
                </a:lnTo>
                <a:lnTo>
                  <a:pt x="265416" y="1468647"/>
                </a:lnTo>
                <a:lnTo>
                  <a:pt x="233553" y="1436788"/>
                </a:lnTo>
                <a:lnTo>
                  <a:pt x="203404" y="1403287"/>
                </a:lnTo>
                <a:lnTo>
                  <a:pt x="175039" y="1368218"/>
                </a:lnTo>
                <a:lnTo>
                  <a:pt x="148530" y="1331651"/>
                </a:lnTo>
                <a:lnTo>
                  <a:pt x="123949" y="1293659"/>
                </a:lnTo>
                <a:lnTo>
                  <a:pt x="101369" y="1254314"/>
                </a:lnTo>
                <a:lnTo>
                  <a:pt x="80860" y="1213687"/>
                </a:lnTo>
                <a:lnTo>
                  <a:pt x="62495" y="1171850"/>
                </a:lnTo>
                <a:lnTo>
                  <a:pt x="46346" y="1128876"/>
                </a:lnTo>
                <a:lnTo>
                  <a:pt x="32484" y="1084835"/>
                </a:lnTo>
                <a:lnTo>
                  <a:pt x="20981" y="1039800"/>
                </a:lnTo>
                <a:lnTo>
                  <a:pt x="11909" y="993843"/>
                </a:lnTo>
                <a:lnTo>
                  <a:pt x="5341" y="947034"/>
                </a:lnTo>
                <a:lnTo>
                  <a:pt x="1347" y="899447"/>
                </a:lnTo>
                <a:lnTo>
                  <a:pt x="0" y="851154"/>
                </a:lnTo>
                <a:close/>
              </a:path>
            </a:pathLst>
          </a:custGeom>
          <a:ln w="27305">
            <a:solidFill>
              <a:srgbClr val="FFF6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169163" y="1043939"/>
            <a:ext cx="1159764" cy="11536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187318" y="1050633"/>
            <a:ext cx="1116813" cy="111153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187318" y="1050633"/>
            <a:ext cx="1116965" cy="1111885"/>
          </a:xfrm>
          <a:custGeom>
            <a:avLst/>
            <a:gdLst/>
            <a:ahLst/>
            <a:cxnLst/>
            <a:rect l="l" t="t" r="r" b="b"/>
            <a:pathLst>
              <a:path w="1116965" h="1111885">
                <a:moveTo>
                  <a:pt x="118497" y="204634"/>
                </a:moveTo>
                <a:lnTo>
                  <a:pt x="149786" y="168741"/>
                </a:lnTo>
                <a:lnTo>
                  <a:pt x="183516" y="136234"/>
                </a:lnTo>
                <a:lnTo>
                  <a:pt x="219451" y="107137"/>
                </a:lnTo>
                <a:lnTo>
                  <a:pt x="257356" y="81474"/>
                </a:lnTo>
                <a:lnTo>
                  <a:pt x="296996" y="59270"/>
                </a:lnTo>
                <a:lnTo>
                  <a:pt x="338136" y="40547"/>
                </a:lnTo>
                <a:lnTo>
                  <a:pt x="380539" y="25331"/>
                </a:lnTo>
                <a:lnTo>
                  <a:pt x="423971" y="13644"/>
                </a:lnTo>
                <a:lnTo>
                  <a:pt x="468197" y="5510"/>
                </a:lnTo>
                <a:lnTo>
                  <a:pt x="512980" y="954"/>
                </a:lnTo>
                <a:lnTo>
                  <a:pt x="558087" y="0"/>
                </a:lnTo>
                <a:lnTo>
                  <a:pt x="603281" y="2670"/>
                </a:lnTo>
                <a:lnTo>
                  <a:pt x="648328" y="8990"/>
                </a:lnTo>
                <a:lnTo>
                  <a:pt x="692991" y="18983"/>
                </a:lnTo>
                <a:lnTo>
                  <a:pt x="737036" y="32672"/>
                </a:lnTo>
                <a:lnTo>
                  <a:pt x="780228" y="50083"/>
                </a:lnTo>
                <a:lnTo>
                  <a:pt x="822331" y="71238"/>
                </a:lnTo>
                <a:lnTo>
                  <a:pt x="863109" y="96162"/>
                </a:lnTo>
                <a:lnTo>
                  <a:pt x="902328" y="124878"/>
                </a:lnTo>
                <a:lnTo>
                  <a:pt x="939023" y="156757"/>
                </a:lnTo>
                <a:lnTo>
                  <a:pt x="972366" y="190998"/>
                </a:lnTo>
                <a:lnTo>
                  <a:pt x="1002326" y="227366"/>
                </a:lnTo>
                <a:lnTo>
                  <a:pt x="1028875" y="265625"/>
                </a:lnTo>
                <a:lnTo>
                  <a:pt x="1051985" y="305541"/>
                </a:lnTo>
                <a:lnTo>
                  <a:pt x="1071627" y="346879"/>
                </a:lnTo>
                <a:lnTo>
                  <a:pt x="1087772" y="389404"/>
                </a:lnTo>
                <a:lnTo>
                  <a:pt x="1100392" y="432881"/>
                </a:lnTo>
                <a:lnTo>
                  <a:pt x="1109458" y="477076"/>
                </a:lnTo>
                <a:lnTo>
                  <a:pt x="1114941" y="521754"/>
                </a:lnTo>
                <a:lnTo>
                  <a:pt x="1116813" y="566679"/>
                </a:lnTo>
                <a:lnTo>
                  <a:pt x="1115045" y="611617"/>
                </a:lnTo>
                <a:lnTo>
                  <a:pt x="1109608" y="656333"/>
                </a:lnTo>
                <a:lnTo>
                  <a:pt x="1100474" y="700593"/>
                </a:lnTo>
                <a:lnTo>
                  <a:pt x="1087614" y="744160"/>
                </a:lnTo>
                <a:lnTo>
                  <a:pt x="1070999" y="786801"/>
                </a:lnTo>
                <a:lnTo>
                  <a:pt x="1050601" y="828281"/>
                </a:lnTo>
                <a:lnTo>
                  <a:pt x="1026391" y="868365"/>
                </a:lnTo>
                <a:lnTo>
                  <a:pt x="998340" y="906817"/>
                </a:lnTo>
                <a:lnTo>
                  <a:pt x="967050" y="942711"/>
                </a:lnTo>
                <a:lnTo>
                  <a:pt x="933321" y="975221"/>
                </a:lnTo>
                <a:lnTo>
                  <a:pt x="897386" y="1004323"/>
                </a:lnTo>
                <a:lnTo>
                  <a:pt x="859481" y="1029991"/>
                </a:lnTo>
                <a:lnTo>
                  <a:pt x="819842" y="1052203"/>
                </a:lnTo>
                <a:lnTo>
                  <a:pt x="778703" y="1070934"/>
                </a:lnTo>
                <a:lnTo>
                  <a:pt x="736301" y="1086160"/>
                </a:lnTo>
                <a:lnTo>
                  <a:pt x="692869" y="1097856"/>
                </a:lnTo>
                <a:lnTo>
                  <a:pt x="648644" y="1105999"/>
                </a:lnTo>
                <a:lnTo>
                  <a:pt x="603861" y="1110565"/>
                </a:lnTo>
                <a:lnTo>
                  <a:pt x="558755" y="1111530"/>
                </a:lnTo>
                <a:lnTo>
                  <a:pt x="513561" y="1108869"/>
                </a:lnTo>
                <a:lnTo>
                  <a:pt x="468514" y="1102558"/>
                </a:lnTo>
                <a:lnTo>
                  <a:pt x="423851" y="1092574"/>
                </a:lnTo>
                <a:lnTo>
                  <a:pt x="379805" y="1078891"/>
                </a:lnTo>
                <a:lnTo>
                  <a:pt x="336613" y="1061487"/>
                </a:lnTo>
                <a:lnTo>
                  <a:pt x="294509" y="1040336"/>
                </a:lnTo>
                <a:lnTo>
                  <a:pt x="253729" y="1015415"/>
                </a:lnTo>
                <a:lnTo>
                  <a:pt x="214509" y="986700"/>
                </a:lnTo>
                <a:lnTo>
                  <a:pt x="177813" y="954821"/>
                </a:lnTo>
                <a:lnTo>
                  <a:pt x="144469" y="920580"/>
                </a:lnTo>
                <a:lnTo>
                  <a:pt x="114507" y="884212"/>
                </a:lnTo>
                <a:lnTo>
                  <a:pt x="87955" y="845952"/>
                </a:lnTo>
                <a:lnTo>
                  <a:pt x="64843" y="806035"/>
                </a:lnTo>
                <a:lnTo>
                  <a:pt x="45198" y="764695"/>
                </a:lnTo>
                <a:lnTo>
                  <a:pt x="29050" y="722168"/>
                </a:lnTo>
                <a:lnTo>
                  <a:pt x="16427" y="678687"/>
                </a:lnTo>
                <a:lnTo>
                  <a:pt x="7358" y="634488"/>
                </a:lnTo>
                <a:lnTo>
                  <a:pt x="1873" y="589806"/>
                </a:lnTo>
                <a:lnTo>
                  <a:pt x="0" y="544874"/>
                </a:lnTo>
                <a:lnTo>
                  <a:pt x="1767" y="499929"/>
                </a:lnTo>
                <a:lnTo>
                  <a:pt x="7203" y="455204"/>
                </a:lnTo>
                <a:lnTo>
                  <a:pt x="16338" y="410935"/>
                </a:lnTo>
                <a:lnTo>
                  <a:pt x="29201" y="367355"/>
                </a:lnTo>
                <a:lnTo>
                  <a:pt x="45819" y="324701"/>
                </a:lnTo>
                <a:lnTo>
                  <a:pt x="66221" y="283206"/>
                </a:lnTo>
                <a:lnTo>
                  <a:pt x="90438" y="243105"/>
                </a:lnTo>
                <a:lnTo>
                  <a:pt x="118497" y="204634"/>
                </a:lnTo>
                <a:close/>
              </a:path>
            </a:pathLst>
          </a:custGeom>
          <a:ln w="12700">
            <a:solidFill>
              <a:srgbClr val="C6B7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17961" y="1181524"/>
            <a:ext cx="855980" cy="850265"/>
          </a:xfrm>
          <a:custGeom>
            <a:avLst/>
            <a:gdLst/>
            <a:ahLst/>
            <a:cxnLst/>
            <a:rect l="l" t="t" r="r" b="b"/>
            <a:pathLst>
              <a:path w="855980" h="850264">
                <a:moveTo>
                  <a:pt x="89835" y="155150"/>
                </a:moveTo>
                <a:lnTo>
                  <a:pt x="63214" y="192564"/>
                </a:lnTo>
                <a:lnTo>
                  <a:pt x="41313" y="231919"/>
                </a:lnTo>
                <a:lnTo>
                  <a:pt x="24088" y="272849"/>
                </a:lnTo>
                <a:lnTo>
                  <a:pt x="11491" y="314989"/>
                </a:lnTo>
                <a:lnTo>
                  <a:pt x="3477" y="357973"/>
                </a:lnTo>
                <a:lnTo>
                  <a:pt x="0" y="401436"/>
                </a:lnTo>
                <a:lnTo>
                  <a:pt x="1013" y="445012"/>
                </a:lnTo>
                <a:lnTo>
                  <a:pt x="6470" y="488336"/>
                </a:lnTo>
                <a:lnTo>
                  <a:pt x="16327" y="531041"/>
                </a:lnTo>
                <a:lnTo>
                  <a:pt x="30536" y="572763"/>
                </a:lnTo>
                <a:lnTo>
                  <a:pt x="49052" y="613136"/>
                </a:lnTo>
                <a:lnTo>
                  <a:pt x="71828" y="651795"/>
                </a:lnTo>
                <a:lnTo>
                  <a:pt x="98819" y="688373"/>
                </a:lnTo>
                <a:lnTo>
                  <a:pt x="129978" y="722506"/>
                </a:lnTo>
                <a:lnTo>
                  <a:pt x="165260" y="753828"/>
                </a:lnTo>
                <a:lnTo>
                  <a:pt x="203623" y="781288"/>
                </a:lnTo>
                <a:lnTo>
                  <a:pt x="243811" y="804104"/>
                </a:lnTo>
                <a:lnTo>
                  <a:pt x="285458" y="822312"/>
                </a:lnTo>
                <a:lnTo>
                  <a:pt x="328199" y="835949"/>
                </a:lnTo>
                <a:lnTo>
                  <a:pt x="371666" y="845051"/>
                </a:lnTo>
                <a:lnTo>
                  <a:pt x="415493" y="849655"/>
                </a:lnTo>
                <a:lnTo>
                  <a:pt x="459315" y="849796"/>
                </a:lnTo>
                <a:lnTo>
                  <a:pt x="502764" y="845511"/>
                </a:lnTo>
                <a:lnTo>
                  <a:pt x="545475" y="836837"/>
                </a:lnTo>
                <a:lnTo>
                  <a:pt x="587081" y="823809"/>
                </a:lnTo>
                <a:lnTo>
                  <a:pt x="627215" y="806465"/>
                </a:lnTo>
                <a:lnTo>
                  <a:pt x="665512" y="784840"/>
                </a:lnTo>
                <a:lnTo>
                  <a:pt x="701606" y="758971"/>
                </a:lnTo>
                <a:lnTo>
                  <a:pt x="735129" y="728894"/>
                </a:lnTo>
                <a:lnTo>
                  <a:pt x="765716" y="694646"/>
                </a:lnTo>
                <a:lnTo>
                  <a:pt x="792339" y="657209"/>
                </a:lnTo>
                <a:lnTo>
                  <a:pt x="814242" y="617838"/>
                </a:lnTo>
                <a:lnTo>
                  <a:pt x="831469" y="576897"/>
                </a:lnTo>
                <a:lnTo>
                  <a:pt x="844067" y="534752"/>
                </a:lnTo>
                <a:lnTo>
                  <a:pt x="852083" y="491766"/>
                </a:lnTo>
                <a:lnTo>
                  <a:pt x="855561" y="448304"/>
                </a:lnTo>
                <a:lnTo>
                  <a:pt x="854549" y="404733"/>
                </a:lnTo>
                <a:lnTo>
                  <a:pt x="849091" y="361416"/>
                </a:lnTo>
                <a:lnTo>
                  <a:pt x="839236" y="318718"/>
                </a:lnTo>
                <a:lnTo>
                  <a:pt x="825027" y="277004"/>
                </a:lnTo>
                <a:lnTo>
                  <a:pt x="806511" y="236639"/>
                </a:lnTo>
                <a:lnTo>
                  <a:pt x="783735" y="197988"/>
                </a:lnTo>
                <a:lnTo>
                  <a:pt x="756745" y="161416"/>
                </a:lnTo>
                <a:lnTo>
                  <a:pt x="725585" y="127288"/>
                </a:lnTo>
                <a:lnTo>
                  <a:pt x="690303" y="95968"/>
                </a:lnTo>
                <a:lnTo>
                  <a:pt x="651938" y="68508"/>
                </a:lnTo>
                <a:lnTo>
                  <a:pt x="611748" y="45692"/>
                </a:lnTo>
                <a:lnTo>
                  <a:pt x="570099" y="27483"/>
                </a:lnTo>
                <a:lnTo>
                  <a:pt x="527357" y="13846"/>
                </a:lnTo>
                <a:lnTo>
                  <a:pt x="483888" y="4744"/>
                </a:lnTo>
                <a:lnTo>
                  <a:pt x="440060" y="141"/>
                </a:lnTo>
                <a:lnTo>
                  <a:pt x="396238" y="0"/>
                </a:lnTo>
                <a:lnTo>
                  <a:pt x="352788" y="4284"/>
                </a:lnTo>
                <a:lnTo>
                  <a:pt x="310077" y="12959"/>
                </a:lnTo>
                <a:lnTo>
                  <a:pt x="268470" y="25986"/>
                </a:lnTo>
                <a:lnTo>
                  <a:pt x="228336" y="43330"/>
                </a:lnTo>
                <a:lnTo>
                  <a:pt x="190038" y="64955"/>
                </a:lnTo>
                <a:lnTo>
                  <a:pt x="153945" y="90824"/>
                </a:lnTo>
                <a:lnTo>
                  <a:pt x="120422" y="120901"/>
                </a:lnTo>
                <a:lnTo>
                  <a:pt x="89835" y="155150"/>
                </a:lnTo>
                <a:close/>
              </a:path>
            </a:pathLst>
          </a:custGeom>
          <a:ln w="12700">
            <a:solidFill>
              <a:srgbClr val="C6B7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1088136" y="0"/>
            <a:ext cx="8056245" cy="6858000"/>
          </a:xfrm>
          <a:custGeom>
            <a:avLst/>
            <a:gdLst/>
            <a:ahLst/>
            <a:cxnLst/>
            <a:rect l="l" t="t" r="r" b="b"/>
            <a:pathLst>
              <a:path w="8056245" h="6858000">
                <a:moveTo>
                  <a:pt x="0" y="6858000"/>
                </a:moveTo>
                <a:lnTo>
                  <a:pt x="8055914" y="6858000"/>
                </a:lnTo>
                <a:lnTo>
                  <a:pt x="8055914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935736" y="0"/>
            <a:ext cx="155447" cy="6858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1027175" y="3387852"/>
            <a:ext cx="82296" cy="8229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105156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7315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1447800" y="152400"/>
            <a:ext cx="7309484" cy="746125"/>
          </a:xfrm>
          <a:custGeom>
            <a:avLst/>
            <a:gdLst/>
            <a:ahLst/>
            <a:cxnLst/>
            <a:rect l="l" t="t" r="r" b="b"/>
            <a:pathLst>
              <a:path w="7309484" h="746125">
                <a:moveTo>
                  <a:pt x="0" y="746125"/>
                </a:moveTo>
                <a:lnTo>
                  <a:pt x="7309104" y="746125"/>
                </a:lnTo>
                <a:lnTo>
                  <a:pt x="7309104" y="0"/>
                </a:lnTo>
                <a:lnTo>
                  <a:pt x="0" y="0"/>
                </a:lnTo>
                <a:lnTo>
                  <a:pt x="0" y="7461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1447800" y="152400"/>
            <a:ext cx="7309484" cy="746125"/>
          </a:xfrm>
          <a:custGeom>
            <a:avLst/>
            <a:gdLst/>
            <a:ahLst/>
            <a:cxnLst/>
            <a:rect l="l" t="t" r="r" b="b"/>
            <a:pathLst>
              <a:path w="7309484" h="746125">
                <a:moveTo>
                  <a:pt x="0" y="746125"/>
                </a:moveTo>
                <a:lnTo>
                  <a:pt x="7309104" y="746125"/>
                </a:lnTo>
                <a:lnTo>
                  <a:pt x="7309104" y="0"/>
                </a:lnTo>
                <a:lnTo>
                  <a:pt x="0" y="0"/>
                </a:lnTo>
                <a:lnTo>
                  <a:pt x="0" y="746125"/>
                </a:lnTo>
                <a:close/>
              </a:path>
            </a:pathLst>
          </a:custGeom>
          <a:ln w="25400">
            <a:solidFill>
              <a:srgbClr val="3891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1205483" y="0"/>
            <a:ext cx="5928360" cy="58369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k object 32"/>
          <p:cNvSpPr/>
          <p:nvPr/>
        </p:nvSpPr>
        <p:spPr>
          <a:xfrm>
            <a:off x="1205483" y="362711"/>
            <a:ext cx="3064764" cy="81533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5/5/2020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5/5/2020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3010" y="3556"/>
            <a:ext cx="820419" cy="819785"/>
          </a:xfrm>
          <a:custGeom>
            <a:avLst/>
            <a:gdLst/>
            <a:ahLst/>
            <a:cxnLst/>
            <a:rect l="l" t="t" r="r" b="b"/>
            <a:pathLst>
              <a:path w="820419" h="819785">
                <a:moveTo>
                  <a:pt x="819949" y="0"/>
                </a:moveTo>
                <a:lnTo>
                  <a:pt x="506" y="0"/>
                </a:lnTo>
                <a:lnTo>
                  <a:pt x="0" y="819404"/>
                </a:lnTo>
                <a:lnTo>
                  <a:pt x="505" y="819404"/>
                </a:lnTo>
                <a:lnTo>
                  <a:pt x="48654" y="818012"/>
                </a:lnTo>
                <a:lnTo>
                  <a:pt x="96070" y="813890"/>
                </a:lnTo>
                <a:lnTo>
                  <a:pt x="142676" y="807114"/>
                </a:lnTo>
                <a:lnTo>
                  <a:pt x="188396" y="797760"/>
                </a:lnTo>
                <a:lnTo>
                  <a:pt x="233153" y="785906"/>
                </a:lnTo>
                <a:lnTo>
                  <a:pt x="276870" y="771629"/>
                </a:lnTo>
                <a:lnTo>
                  <a:pt x="319470" y="755005"/>
                </a:lnTo>
                <a:lnTo>
                  <a:pt x="360876" y="736111"/>
                </a:lnTo>
                <a:lnTo>
                  <a:pt x="401012" y="715024"/>
                </a:lnTo>
                <a:lnTo>
                  <a:pt x="439800" y="691821"/>
                </a:lnTo>
                <a:lnTo>
                  <a:pt x="477163" y="666580"/>
                </a:lnTo>
                <a:lnTo>
                  <a:pt x="513026" y="639376"/>
                </a:lnTo>
                <a:lnTo>
                  <a:pt x="547310" y="610287"/>
                </a:lnTo>
                <a:lnTo>
                  <a:pt x="579940" y="579389"/>
                </a:lnTo>
                <a:lnTo>
                  <a:pt x="610838" y="546760"/>
                </a:lnTo>
                <a:lnTo>
                  <a:pt x="639927" y="512477"/>
                </a:lnTo>
                <a:lnTo>
                  <a:pt x="667130" y="476615"/>
                </a:lnTo>
                <a:lnTo>
                  <a:pt x="692372" y="439253"/>
                </a:lnTo>
                <a:lnTo>
                  <a:pt x="715574" y="400467"/>
                </a:lnTo>
                <a:lnTo>
                  <a:pt x="736660" y="360334"/>
                </a:lnTo>
                <a:lnTo>
                  <a:pt x="755553" y="318930"/>
                </a:lnTo>
                <a:lnTo>
                  <a:pt x="772177" y="276333"/>
                </a:lnTo>
                <a:lnTo>
                  <a:pt x="786454" y="232620"/>
                </a:lnTo>
                <a:lnTo>
                  <a:pt x="798307" y="187868"/>
                </a:lnTo>
                <a:lnTo>
                  <a:pt x="807660" y="142152"/>
                </a:lnTo>
                <a:lnTo>
                  <a:pt x="814436" y="95551"/>
                </a:lnTo>
                <a:lnTo>
                  <a:pt x="818558" y="48141"/>
                </a:lnTo>
                <a:lnTo>
                  <a:pt x="819949" y="0"/>
                </a:lnTo>
                <a:close/>
              </a:path>
            </a:pathLst>
          </a:custGeom>
          <a:solidFill>
            <a:srgbClr val="FDF9F4">
              <a:alpha val="3294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010" y="3556"/>
            <a:ext cx="820419" cy="819785"/>
          </a:xfrm>
          <a:custGeom>
            <a:avLst/>
            <a:gdLst/>
            <a:ahLst/>
            <a:cxnLst/>
            <a:rect l="l" t="t" r="r" b="b"/>
            <a:pathLst>
              <a:path w="820419" h="819785">
                <a:moveTo>
                  <a:pt x="819949" y="0"/>
                </a:moveTo>
                <a:lnTo>
                  <a:pt x="818558" y="48141"/>
                </a:lnTo>
                <a:lnTo>
                  <a:pt x="814436" y="95551"/>
                </a:lnTo>
                <a:lnTo>
                  <a:pt x="807660" y="142152"/>
                </a:lnTo>
                <a:lnTo>
                  <a:pt x="798307" y="187868"/>
                </a:lnTo>
                <a:lnTo>
                  <a:pt x="786454" y="232620"/>
                </a:lnTo>
                <a:lnTo>
                  <a:pt x="772177" y="276333"/>
                </a:lnTo>
                <a:lnTo>
                  <a:pt x="755553" y="318930"/>
                </a:lnTo>
                <a:lnTo>
                  <a:pt x="736660" y="360334"/>
                </a:lnTo>
                <a:lnTo>
                  <a:pt x="715574" y="400467"/>
                </a:lnTo>
                <a:lnTo>
                  <a:pt x="692372" y="439253"/>
                </a:lnTo>
                <a:lnTo>
                  <a:pt x="667130" y="476615"/>
                </a:lnTo>
                <a:lnTo>
                  <a:pt x="639927" y="512477"/>
                </a:lnTo>
                <a:lnTo>
                  <a:pt x="610838" y="546760"/>
                </a:lnTo>
                <a:lnTo>
                  <a:pt x="579940" y="579389"/>
                </a:lnTo>
                <a:lnTo>
                  <a:pt x="547310" y="610287"/>
                </a:lnTo>
                <a:lnTo>
                  <a:pt x="513026" y="639376"/>
                </a:lnTo>
                <a:lnTo>
                  <a:pt x="477163" y="666580"/>
                </a:lnTo>
                <a:lnTo>
                  <a:pt x="439800" y="691821"/>
                </a:lnTo>
                <a:lnTo>
                  <a:pt x="401012" y="715024"/>
                </a:lnTo>
                <a:lnTo>
                  <a:pt x="360876" y="736111"/>
                </a:lnTo>
                <a:lnTo>
                  <a:pt x="319470" y="755005"/>
                </a:lnTo>
                <a:lnTo>
                  <a:pt x="276870" y="771629"/>
                </a:lnTo>
                <a:lnTo>
                  <a:pt x="233153" y="785906"/>
                </a:lnTo>
                <a:lnTo>
                  <a:pt x="188396" y="797760"/>
                </a:lnTo>
                <a:lnTo>
                  <a:pt x="142676" y="807114"/>
                </a:lnTo>
                <a:lnTo>
                  <a:pt x="96070" y="813890"/>
                </a:lnTo>
                <a:lnTo>
                  <a:pt x="48654" y="818012"/>
                </a:lnTo>
                <a:lnTo>
                  <a:pt x="505" y="819404"/>
                </a:lnTo>
                <a:lnTo>
                  <a:pt x="337" y="819404"/>
                </a:lnTo>
                <a:lnTo>
                  <a:pt x="168" y="819404"/>
                </a:lnTo>
                <a:lnTo>
                  <a:pt x="0" y="819404"/>
                </a:lnTo>
                <a:lnTo>
                  <a:pt x="506" y="0"/>
                </a:lnTo>
                <a:lnTo>
                  <a:pt x="819949" y="0"/>
                </a:lnTo>
                <a:close/>
              </a:path>
            </a:pathLst>
          </a:custGeom>
          <a:ln w="12699">
            <a:solidFill>
              <a:srgbClr val="D2C3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128015" y="6095"/>
            <a:ext cx="1784604" cy="178307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168821" y="21081"/>
            <a:ext cx="1702435" cy="1702435"/>
          </a:xfrm>
          <a:custGeom>
            <a:avLst/>
            <a:gdLst/>
            <a:ahLst/>
            <a:cxnLst/>
            <a:rect l="l" t="t" r="r" b="b"/>
            <a:pathLst>
              <a:path w="1702435" h="1702435">
                <a:moveTo>
                  <a:pt x="0" y="851154"/>
                </a:moveTo>
                <a:lnTo>
                  <a:pt x="1347" y="802859"/>
                </a:lnTo>
                <a:lnTo>
                  <a:pt x="5341" y="755271"/>
                </a:lnTo>
                <a:lnTo>
                  <a:pt x="11909" y="708461"/>
                </a:lnTo>
                <a:lnTo>
                  <a:pt x="20981" y="662500"/>
                </a:lnTo>
                <a:lnTo>
                  <a:pt x="32484" y="617462"/>
                </a:lnTo>
                <a:lnTo>
                  <a:pt x="46346" y="573417"/>
                </a:lnTo>
                <a:lnTo>
                  <a:pt x="62495" y="530438"/>
                </a:lnTo>
                <a:lnTo>
                  <a:pt x="80860" y="488596"/>
                </a:lnTo>
                <a:lnTo>
                  <a:pt x="101369" y="447964"/>
                </a:lnTo>
                <a:lnTo>
                  <a:pt x="123949" y="408613"/>
                </a:lnTo>
                <a:lnTo>
                  <a:pt x="148530" y="370615"/>
                </a:lnTo>
                <a:lnTo>
                  <a:pt x="175039" y="334042"/>
                </a:lnTo>
                <a:lnTo>
                  <a:pt x="203404" y="298966"/>
                </a:lnTo>
                <a:lnTo>
                  <a:pt x="233553" y="265459"/>
                </a:lnTo>
                <a:lnTo>
                  <a:pt x="265416" y="233593"/>
                </a:lnTo>
                <a:lnTo>
                  <a:pt x="298919" y="203439"/>
                </a:lnTo>
                <a:lnTo>
                  <a:pt x="333991" y="175070"/>
                </a:lnTo>
                <a:lnTo>
                  <a:pt x="370561" y="148557"/>
                </a:lnTo>
                <a:lnTo>
                  <a:pt x="408556" y="123973"/>
                </a:lnTo>
                <a:lnTo>
                  <a:pt x="447904" y="101388"/>
                </a:lnTo>
                <a:lnTo>
                  <a:pt x="488534" y="80876"/>
                </a:lnTo>
                <a:lnTo>
                  <a:pt x="530373" y="62508"/>
                </a:lnTo>
                <a:lnTo>
                  <a:pt x="573351" y="46355"/>
                </a:lnTo>
                <a:lnTo>
                  <a:pt x="617394" y="32490"/>
                </a:lnTo>
                <a:lnTo>
                  <a:pt x="662432" y="20985"/>
                </a:lnTo>
                <a:lnTo>
                  <a:pt x="708393" y="11912"/>
                </a:lnTo>
                <a:lnTo>
                  <a:pt x="755204" y="5342"/>
                </a:lnTo>
                <a:lnTo>
                  <a:pt x="802793" y="1347"/>
                </a:lnTo>
                <a:lnTo>
                  <a:pt x="851090" y="0"/>
                </a:lnTo>
                <a:lnTo>
                  <a:pt x="899386" y="1347"/>
                </a:lnTo>
                <a:lnTo>
                  <a:pt x="946976" y="5342"/>
                </a:lnTo>
                <a:lnTo>
                  <a:pt x="993786" y="11912"/>
                </a:lnTo>
                <a:lnTo>
                  <a:pt x="1039746" y="20985"/>
                </a:lnTo>
                <a:lnTo>
                  <a:pt x="1084783" y="32490"/>
                </a:lnTo>
                <a:lnTo>
                  <a:pt x="1128825" y="46355"/>
                </a:lnTo>
                <a:lnTo>
                  <a:pt x="1171801" y="62508"/>
                </a:lnTo>
                <a:lnTo>
                  <a:pt x="1213639" y="80876"/>
                </a:lnTo>
                <a:lnTo>
                  <a:pt x="1254268" y="101388"/>
                </a:lnTo>
                <a:lnTo>
                  <a:pt x="1293614" y="123973"/>
                </a:lnTo>
                <a:lnTo>
                  <a:pt x="1331607" y="148557"/>
                </a:lnTo>
                <a:lnTo>
                  <a:pt x="1368174" y="175070"/>
                </a:lnTo>
                <a:lnTo>
                  <a:pt x="1403245" y="203439"/>
                </a:lnTo>
                <a:lnTo>
                  <a:pt x="1436746" y="233593"/>
                </a:lnTo>
                <a:lnTo>
                  <a:pt x="1468606" y="265459"/>
                </a:lnTo>
                <a:lnTo>
                  <a:pt x="1498754" y="298966"/>
                </a:lnTo>
                <a:lnTo>
                  <a:pt x="1527117" y="334042"/>
                </a:lnTo>
                <a:lnTo>
                  <a:pt x="1553624" y="370615"/>
                </a:lnTo>
                <a:lnTo>
                  <a:pt x="1578203" y="408613"/>
                </a:lnTo>
                <a:lnTo>
                  <a:pt x="1600782" y="447964"/>
                </a:lnTo>
                <a:lnTo>
                  <a:pt x="1621289" y="488596"/>
                </a:lnTo>
                <a:lnTo>
                  <a:pt x="1639653" y="530438"/>
                </a:lnTo>
                <a:lnTo>
                  <a:pt x="1655801" y="573417"/>
                </a:lnTo>
                <a:lnTo>
                  <a:pt x="1669661" y="617462"/>
                </a:lnTo>
                <a:lnTo>
                  <a:pt x="1681163" y="662500"/>
                </a:lnTo>
                <a:lnTo>
                  <a:pt x="1690234" y="708461"/>
                </a:lnTo>
                <a:lnTo>
                  <a:pt x="1696802" y="755271"/>
                </a:lnTo>
                <a:lnTo>
                  <a:pt x="1700795" y="802859"/>
                </a:lnTo>
                <a:lnTo>
                  <a:pt x="1702142" y="851154"/>
                </a:lnTo>
                <a:lnTo>
                  <a:pt x="1700795" y="899447"/>
                </a:lnTo>
                <a:lnTo>
                  <a:pt x="1696802" y="947034"/>
                </a:lnTo>
                <a:lnTo>
                  <a:pt x="1690234" y="993843"/>
                </a:lnTo>
                <a:lnTo>
                  <a:pt x="1681163" y="1039800"/>
                </a:lnTo>
                <a:lnTo>
                  <a:pt x="1669661" y="1084835"/>
                </a:lnTo>
                <a:lnTo>
                  <a:pt x="1655801" y="1128876"/>
                </a:lnTo>
                <a:lnTo>
                  <a:pt x="1639653" y="1171850"/>
                </a:lnTo>
                <a:lnTo>
                  <a:pt x="1621289" y="1213687"/>
                </a:lnTo>
                <a:lnTo>
                  <a:pt x="1600782" y="1254314"/>
                </a:lnTo>
                <a:lnTo>
                  <a:pt x="1578203" y="1293659"/>
                </a:lnTo>
                <a:lnTo>
                  <a:pt x="1553624" y="1331651"/>
                </a:lnTo>
                <a:lnTo>
                  <a:pt x="1527117" y="1368218"/>
                </a:lnTo>
                <a:lnTo>
                  <a:pt x="1498754" y="1403287"/>
                </a:lnTo>
                <a:lnTo>
                  <a:pt x="1468606" y="1436788"/>
                </a:lnTo>
                <a:lnTo>
                  <a:pt x="1436746" y="1468647"/>
                </a:lnTo>
                <a:lnTo>
                  <a:pt x="1403245" y="1498795"/>
                </a:lnTo>
                <a:lnTo>
                  <a:pt x="1368174" y="1527157"/>
                </a:lnTo>
                <a:lnTo>
                  <a:pt x="1331607" y="1553664"/>
                </a:lnTo>
                <a:lnTo>
                  <a:pt x="1293614" y="1578242"/>
                </a:lnTo>
                <a:lnTo>
                  <a:pt x="1254268" y="1600821"/>
                </a:lnTo>
                <a:lnTo>
                  <a:pt x="1213639" y="1621328"/>
                </a:lnTo>
                <a:lnTo>
                  <a:pt x="1171801" y="1639691"/>
                </a:lnTo>
                <a:lnTo>
                  <a:pt x="1128825" y="1655839"/>
                </a:lnTo>
                <a:lnTo>
                  <a:pt x="1084783" y="1669700"/>
                </a:lnTo>
                <a:lnTo>
                  <a:pt x="1039746" y="1681201"/>
                </a:lnTo>
                <a:lnTo>
                  <a:pt x="993786" y="1690272"/>
                </a:lnTo>
                <a:lnTo>
                  <a:pt x="946976" y="1696840"/>
                </a:lnTo>
                <a:lnTo>
                  <a:pt x="899386" y="1700833"/>
                </a:lnTo>
                <a:lnTo>
                  <a:pt x="851090" y="1702181"/>
                </a:lnTo>
                <a:lnTo>
                  <a:pt x="802793" y="1700833"/>
                </a:lnTo>
                <a:lnTo>
                  <a:pt x="755204" y="1696840"/>
                </a:lnTo>
                <a:lnTo>
                  <a:pt x="708393" y="1690272"/>
                </a:lnTo>
                <a:lnTo>
                  <a:pt x="662432" y="1681201"/>
                </a:lnTo>
                <a:lnTo>
                  <a:pt x="617394" y="1669700"/>
                </a:lnTo>
                <a:lnTo>
                  <a:pt x="573351" y="1655839"/>
                </a:lnTo>
                <a:lnTo>
                  <a:pt x="530373" y="1639691"/>
                </a:lnTo>
                <a:lnTo>
                  <a:pt x="488534" y="1621328"/>
                </a:lnTo>
                <a:lnTo>
                  <a:pt x="447904" y="1600821"/>
                </a:lnTo>
                <a:lnTo>
                  <a:pt x="408556" y="1578242"/>
                </a:lnTo>
                <a:lnTo>
                  <a:pt x="370561" y="1553664"/>
                </a:lnTo>
                <a:lnTo>
                  <a:pt x="333991" y="1527157"/>
                </a:lnTo>
                <a:lnTo>
                  <a:pt x="298919" y="1498795"/>
                </a:lnTo>
                <a:lnTo>
                  <a:pt x="265416" y="1468647"/>
                </a:lnTo>
                <a:lnTo>
                  <a:pt x="233553" y="1436788"/>
                </a:lnTo>
                <a:lnTo>
                  <a:pt x="203404" y="1403287"/>
                </a:lnTo>
                <a:lnTo>
                  <a:pt x="175039" y="1368218"/>
                </a:lnTo>
                <a:lnTo>
                  <a:pt x="148530" y="1331651"/>
                </a:lnTo>
                <a:lnTo>
                  <a:pt x="123949" y="1293659"/>
                </a:lnTo>
                <a:lnTo>
                  <a:pt x="101369" y="1254314"/>
                </a:lnTo>
                <a:lnTo>
                  <a:pt x="80860" y="1213687"/>
                </a:lnTo>
                <a:lnTo>
                  <a:pt x="62495" y="1171850"/>
                </a:lnTo>
                <a:lnTo>
                  <a:pt x="46346" y="1128876"/>
                </a:lnTo>
                <a:lnTo>
                  <a:pt x="32484" y="1084835"/>
                </a:lnTo>
                <a:lnTo>
                  <a:pt x="20981" y="1039800"/>
                </a:lnTo>
                <a:lnTo>
                  <a:pt x="11909" y="993843"/>
                </a:lnTo>
                <a:lnTo>
                  <a:pt x="5341" y="947034"/>
                </a:lnTo>
                <a:lnTo>
                  <a:pt x="1347" y="899447"/>
                </a:lnTo>
                <a:lnTo>
                  <a:pt x="0" y="851154"/>
                </a:lnTo>
                <a:close/>
              </a:path>
            </a:pathLst>
          </a:custGeom>
          <a:ln w="27305">
            <a:solidFill>
              <a:srgbClr val="FFF6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169163" y="1043939"/>
            <a:ext cx="1159764" cy="115366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187318" y="1050633"/>
            <a:ext cx="1116813" cy="111153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187318" y="1050633"/>
            <a:ext cx="1116965" cy="1111885"/>
          </a:xfrm>
          <a:custGeom>
            <a:avLst/>
            <a:gdLst/>
            <a:ahLst/>
            <a:cxnLst/>
            <a:rect l="l" t="t" r="r" b="b"/>
            <a:pathLst>
              <a:path w="1116965" h="1111885">
                <a:moveTo>
                  <a:pt x="118497" y="204634"/>
                </a:moveTo>
                <a:lnTo>
                  <a:pt x="149786" y="168741"/>
                </a:lnTo>
                <a:lnTo>
                  <a:pt x="183516" y="136234"/>
                </a:lnTo>
                <a:lnTo>
                  <a:pt x="219451" y="107137"/>
                </a:lnTo>
                <a:lnTo>
                  <a:pt x="257356" y="81474"/>
                </a:lnTo>
                <a:lnTo>
                  <a:pt x="296996" y="59270"/>
                </a:lnTo>
                <a:lnTo>
                  <a:pt x="338136" y="40547"/>
                </a:lnTo>
                <a:lnTo>
                  <a:pt x="380539" y="25331"/>
                </a:lnTo>
                <a:lnTo>
                  <a:pt x="423971" y="13644"/>
                </a:lnTo>
                <a:lnTo>
                  <a:pt x="468197" y="5510"/>
                </a:lnTo>
                <a:lnTo>
                  <a:pt x="512980" y="954"/>
                </a:lnTo>
                <a:lnTo>
                  <a:pt x="558087" y="0"/>
                </a:lnTo>
                <a:lnTo>
                  <a:pt x="603281" y="2670"/>
                </a:lnTo>
                <a:lnTo>
                  <a:pt x="648328" y="8990"/>
                </a:lnTo>
                <a:lnTo>
                  <a:pt x="692991" y="18983"/>
                </a:lnTo>
                <a:lnTo>
                  <a:pt x="737036" y="32672"/>
                </a:lnTo>
                <a:lnTo>
                  <a:pt x="780228" y="50083"/>
                </a:lnTo>
                <a:lnTo>
                  <a:pt x="822331" y="71238"/>
                </a:lnTo>
                <a:lnTo>
                  <a:pt x="863109" y="96162"/>
                </a:lnTo>
                <a:lnTo>
                  <a:pt x="902328" y="124878"/>
                </a:lnTo>
                <a:lnTo>
                  <a:pt x="939023" y="156757"/>
                </a:lnTo>
                <a:lnTo>
                  <a:pt x="972366" y="190998"/>
                </a:lnTo>
                <a:lnTo>
                  <a:pt x="1002326" y="227366"/>
                </a:lnTo>
                <a:lnTo>
                  <a:pt x="1028875" y="265625"/>
                </a:lnTo>
                <a:lnTo>
                  <a:pt x="1051985" y="305541"/>
                </a:lnTo>
                <a:lnTo>
                  <a:pt x="1071627" y="346879"/>
                </a:lnTo>
                <a:lnTo>
                  <a:pt x="1087772" y="389404"/>
                </a:lnTo>
                <a:lnTo>
                  <a:pt x="1100392" y="432881"/>
                </a:lnTo>
                <a:lnTo>
                  <a:pt x="1109458" y="477076"/>
                </a:lnTo>
                <a:lnTo>
                  <a:pt x="1114941" y="521754"/>
                </a:lnTo>
                <a:lnTo>
                  <a:pt x="1116813" y="566679"/>
                </a:lnTo>
                <a:lnTo>
                  <a:pt x="1115045" y="611617"/>
                </a:lnTo>
                <a:lnTo>
                  <a:pt x="1109608" y="656333"/>
                </a:lnTo>
                <a:lnTo>
                  <a:pt x="1100474" y="700593"/>
                </a:lnTo>
                <a:lnTo>
                  <a:pt x="1087614" y="744160"/>
                </a:lnTo>
                <a:lnTo>
                  <a:pt x="1070999" y="786801"/>
                </a:lnTo>
                <a:lnTo>
                  <a:pt x="1050601" y="828281"/>
                </a:lnTo>
                <a:lnTo>
                  <a:pt x="1026391" y="868365"/>
                </a:lnTo>
                <a:lnTo>
                  <a:pt x="998340" y="906817"/>
                </a:lnTo>
                <a:lnTo>
                  <a:pt x="967050" y="942711"/>
                </a:lnTo>
                <a:lnTo>
                  <a:pt x="933321" y="975221"/>
                </a:lnTo>
                <a:lnTo>
                  <a:pt x="897386" y="1004323"/>
                </a:lnTo>
                <a:lnTo>
                  <a:pt x="859481" y="1029991"/>
                </a:lnTo>
                <a:lnTo>
                  <a:pt x="819842" y="1052203"/>
                </a:lnTo>
                <a:lnTo>
                  <a:pt x="778703" y="1070934"/>
                </a:lnTo>
                <a:lnTo>
                  <a:pt x="736301" y="1086160"/>
                </a:lnTo>
                <a:lnTo>
                  <a:pt x="692869" y="1097856"/>
                </a:lnTo>
                <a:lnTo>
                  <a:pt x="648644" y="1105999"/>
                </a:lnTo>
                <a:lnTo>
                  <a:pt x="603861" y="1110565"/>
                </a:lnTo>
                <a:lnTo>
                  <a:pt x="558755" y="1111530"/>
                </a:lnTo>
                <a:lnTo>
                  <a:pt x="513561" y="1108869"/>
                </a:lnTo>
                <a:lnTo>
                  <a:pt x="468514" y="1102558"/>
                </a:lnTo>
                <a:lnTo>
                  <a:pt x="423851" y="1092574"/>
                </a:lnTo>
                <a:lnTo>
                  <a:pt x="379805" y="1078891"/>
                </a:lnTo>
                <a:lnTo>
                  <a:pt x="336613" y="1061487"/>
                </a:lnTo>
                <a:lnTo>
                  <a:pt x="294509" y="1040336"/>
                </a:lnTo>
                <a:lnTo>
                  <a:pt x="253729" y="1015415"/>
                </a:lnTo>
                <a:lnTo>
                  <a:pt x="214509" y="986700"/>
                </a:lnTo>
                <a:lnTo>
                  <a:pt x="177813" y="954821"/>
                </a:lnTo>
                <a:lnTo>
                  <a:pt x="144469" y="920580"/>
                </a:lnTo>
                <a:lnTo>
                  <a:pt x="114507" y="884212"/>
                </a:lnTo>
                <a:lnTo>
                  <a:pt x="87955" y="845952"/>
                </a:lnTo>
                <a:lnTo>
                  <a:pt x="64843" y="806035"/>
                </a:lnTo>
                <a:lnTo>
                  <a:pt x="45198" y="764695"/>
                </a:lnTo>
                <a:lnTo>
                  <a:pt x="29050" y="722168"/>
                </a:lnTo>
                <a:lnTo>
                  <a:pt x="16427" y="678687"/>
                </a:lnTo>
                <a:lnTo>
                  <a:pt x="7358" y="634488"/>
                </a:lnTo>
                <a:lnTo>
                  <a:pt x="1873" y="589806"/>
                </a:lnTo>
                <a:lnTo>
                  <a:pt x="0" y="544874"/>
                </a:lnTo>
                <a:lnTo>
                  <a:pt x="1767" y="499929"/>
                </a:lnTo>
                <a:lnTo>
                  <a:pt x="7203" y="455204"/>
                </a:lnTo>
                <a:lnTo>
                  <a:pt x="16338" y="410935"/>
                </a:lnTo>
                <a:lnTo>
                  <a:pt x="29201" y="367355"/>
                </a:lnTo>
                <a:lnTo>
                  <a:pt x="45819" y="324701"/>
                </a:lnTo>
                <a:lnTo>
                  <a:pt x="66221" y="283206"/>
                </a:lnTo>
                <a:lnTo>
                  <a:pt x="90438" y="243105"/>
                </a:lnTo>
                <a:lnTo>
                  <a:pt x="118497" y="204634"/>
                </a:lnTo>
                <a:close/>
              </a:path>
            </a:pathLst>
          </a:custGeom>
          <a:ln w="12700">
            <a:solidFill>
              <a:srgbClr val="C6B7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17961" y="1181524"/>
            <a:ext cx="855980" cy="850265"/>
          </a:xfrm>
          <a:custGeom>
            <a:avLst/>
            <a:gdLst/>
            <a:ahLst/>
            <a:cxnLst/>
            <a:rect l="l" t="t" r="r" b="b"/>
            <a:pathLst>
              <a:path w="855980" h="850264">
                <a:moveTo>
                  <a:pt x="89835" y="155150"/>
                </a:moveTo>
                <a:lnTo>
                  <a:pt x="63214" y="192564"/>
                </a:lnTo>
                <a:lnTo>
                  <a:pt x="41313" y="231919"/>
                </a:lnTo>
                <a:lnTo>
                  <a:pt x="24088" y="272849"/>
                </a:lnTo>
                <a:lnTo>
                  <a:pt x="11491" y="314989"/>
                </a:lnTo>
                <a:lnTo>
                  <a:pt x="3477" y="357973"/>
                </a:lnTo>
                <a:lnTo>
                  <a:pt x="0" y="401436"/>
                </a:lnTo>
                <a:lnTo>
                  <a:pt x="1013" y="445012"/>
                </a:lnTo>
                <a:lnTo>
                  <a:pt x="6470" y="488336"/>
                </a:lnTo>
                <a:lnTo>
                  <a:pt x="16327" y="531041"/>
                </a:lnTo>
                <a:lnTo>
                  <a:pt x="30536" y="572763"/>
                </a:lnTo>
                <a:lnTo>
                  <a:pt x="49052" y="613136"/>
                </a:lnTo>
                <a:lnTo>
                  <a:pt x="71828" y="651795"/>
                </a:lnTo>
                <a:lnTo>
                  <a:pt x="98819" y="688373"/>
                </a:lnTo>
                <a:lnTo>
                  <a:pt x="129978" y="722506"/>
                </a:lnTo>
                <a:lnTo>
                  <a:pt x="165260" y="753828"/>
                </a:lnTo>
                <a:lnTo>
                  <a:pt x="203623" y="781288"/>
                </a:lnTo>
                <a:lnTo>
                  <a:pt x="243811" y="804104"/>
                </a:lnTo>
                <a:lnTo>
                  <a:pt x="285458" y="822312"/>
                </a:lnTo>
                <a:lnTo>
                  <a:pt x="328199" y="835949"/>
                </a:lnTo>
                <a:lnTo>
                  <a:pt x="371666" y="845051"/>
                </a:lnTo>
                <a:lnTo>
                  <a:pt x="415493" y="849655"/>
                </a:lnTo>
                <a:lnTo>
                  <a:pt x="459315" y="849796"/>
                </a:lnTo>
                <a:lnTo>
                  <a:pt x="502764" y="845511"/>
                </a:lnTo>
                <a:lnTo>
                  <a:pt x="545475" y="836837"/>
                </a:lnTo>
                <a:lnTo>
                  <a:pt x="587081" y="823809"/>
                </a:lnTo>
                <a:lnTo>
                  <a:pt x="627215" y="806465"/>
                </a:lnTo>
                <a:lnTo>
                  <a:pt x="665512" y="784840"/>
                </a:lnTo>
                <a:lnTo>
                  <a:pt x="701606" y="758971"/>
                </a:lnTo>
                <a:lnTo>
                  <a:pt x="735129" y="728894"/>
                </a:lnTo>
                <a:lnTo>
                  <a:pt x="765716" y="694646"/>
                </a:lnTo>
                <a:lnTo>
                  <a:pt x="792339" y="657209"/>
                </a:lnTo>
                <a:lnTo>
                  <a:pt x="814242" y="617838"/>
                </a:lnTo>
                <a:lnTo>
                  <a:pt x="831469" y="576897"/>
                </a:lnTo>
                <a:lnTo>
                  <a:pt x="844067" y="534752"/>
                </a:lnTo>
                <a:lnTo>
                  <a:pt x="852083" y="491766"/>
                </a:lnTo>
                <a:lnTo>
                  <a:pt x="855561" y="448304"/>
                </a:lnTo>
                <a:lnTo>
                  <a:pt x="854549" y="404733"/>
                </a:lnTo>
                <a:lnTo>
                  <a:pt x="849091" y="361416"/>
                </a:lnTo>
                <a:lnTo>
                  <a:pt x="839236" y="318718"/>
                </a:lnTo>
                <a:lnTo>
                  <a:pt x="825027" y="277004"/>
                </a:lnTo>
                <a:lnTo>
                  <a:pt x="806511" y="236639"/>
                </a:lnTo>
                <a:lnTo>
                  <a:pt x="783735" y="197988"/>
                </a:lnTo>
                <a:lnTo>
                  <a:pt x="756745" y="161416"/>
                </a:lnTo>
                <a:lnTo>
                  <a:pt x="725585" y="127288"/>
                </a:lnTo>
                <a:lnTo>
                  <a:pt x="690303" y="95968"/>
                </a:lnTo>
                <a:lnTo>
                  <a:pt x="651938" y="68508"/>
                </a:lnTo>
                <a:lnTo>
                  <a:pt x="611748" y="45692"/>
                </a:lnTo>
                <a:lnTo>
                  <a:pt x="570099" y="27483"/>
                </a:lnTo>
                <a:lnTo>
                  <a:pt x="527357" y="13846"/>
                </a:lnTo>
                <a:lnTo>
                  <a:pt x="483888" y="4744"/>
                </a:lnTo>
                <a:lnTo>
                  <a:pt x="440060" y="141"/>
                </a:lnTo>
                <a:lnTo>
                  <a:pt x="396238" y="0"/>
                </a:lnTo>
                <a:lnTo>
                  <a:pt x="352788" y="4284"/>
                </a:lnTo>
                <a:lnTo>
                  <a:pt x="310077" y="12959"/>
                </a:lnTo>
                <a:lnTo>
                  <a:pt x="268470" y="25986"/>
                </a:lnTo>
                <a:lnTo>
                  <a:pt x="228336" y="43330"/>
                </a:lnTo>
                <a:lnTo>
                  <a:pt x="190038" y="64955"/>
                </a:lnTo>
                <a:lnTo>
                  <a:pt x="153945" y="90824"/>
                </a:lnTo>
                <a:lnTo>
                  <a:pt x="120422" y="120901"/>
                </a:lnTo>
                <a:lnTo>
                  <a:pt x="89835" y="155150"/>
                </a:lnTo>
                <a:close/>
              </a:path>
            </a:pathLst>
          </a:custGeom>
          <a:ln w="12700">
            <a:solidFill>
              <a:srgbClr val="C6B7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1088136" y="0"/>
            <a:ext cx="8056245" cy="6858000"/>
          </a:xfrm>
          <a:custGeom>
            <a:avLst/>
            <a:gdLst/>
            <a:ahLst/>
            <a:cxnLst/>
            <a:rect l="l" t="t" r="r" b="b"/>
            <a:pathLst>
              <a:path w="8056245" h="6858000">
                <a:moveTo>
                  <a:pt x="0" y="6858000"/>
                </a:moveTo>
                <a:lnTo>
                  <a:pt x="8055914" y="6858000"/>
                </a:lnTo>
                <a:lnTo>
                  <a:pt x="8055914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935736" y="0"/>
            <a:ext cx="155447" cy="68580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1027175" y="3387852"/>
            <a:ext cx="82296" cy="8229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105156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7315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05305" y="126238"/>
            <a:ext cx="6533388" cy="1214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78839" y="2055698"/>
            <a:ext cx="4224655" cy="1391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5/5/2020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18" Type="http://schemas.openxmlformats.org/officeDocument/2006/relationships/image" Target="../media/image59.png"/><Relationship Id="rId26" Type="http://schemas.openxmlformats.org/officeDocument/2006/relationships/image" Target="../media/image67.png"/><Relationship Id="rId3" Type="http://schemas.openxmlformats.org/officeDocument/2006/relationships/image" Target="../media/image44.png"/><Relationship Id="rId21" Type="http://schemas.openxmlformats.org/officeDocument/2006/relationships/image" Target="../media/image62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17" Type="http://schemas.openxmlformats.org/officeDocument/2006/relationships/image" Target="../media/image58.png"/><Relationship Id="rId25" Type="http://schemas.openxmlformats.org/officeDocument/2006/relationships/image" Target="../media/image66.png"/><Relationship Id="rId2" Type="http://schemas.openxmlformats.org/officeDocument/2006/relationships/image" Target="../media/image43.png"/><Relationship Id="rId16" Type="http://schemas.openxmlformats.org/officeDocument/2006/relationships/image" Target="../media/image57.png"/><Relationship Id="rId20" Type="http://schemas.openxmlformats.org/officeDocument/2006/relationships/image" Target="../media/image61.png"/><Relationship Id="rId29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24" Type="http://schemas.openxmlformats.org/officeDocument/2006/relationships/image" Target="../media/image65.png"/><Relationship Id="rId32" Type="http://schemas.openxmlformats.org/officeDocument/2006/relationships/image" Target="../media/image73.png"/><Relationship Id="rId5" Type="http://schemas.openxmlformats.org/officeDocument/2006/relationships/image" Target="../media/image46.png"/><Relationship Id="rId15" Type="http://schemas.openxmlformats.org/officeDocument/2006/relationships/image" Target="../media/image56.png"/><Relationship Id="rId23" Type="http://schemas.openxmlformats.org/officeDocument/2006/relationships/image" Target="../media/image64.png"/><Relationship Id="rId28" Type="http://schemas.openxmlformats.org/officeDocument/2006/relationships/image" Target="../media/image69.png"/><Relationship Id="rId10" Type="http://schemas.openxmlformats.org/officeDocument/2006/relationships/image" Target="../media/image51.png"/><Relationship Id="rId19" Type="http://schemas.openxmlformats.org/officeDocument/2006/relationships/image" Target="../media/image60.png"/><Relationship Id="rId31" Type="http://schemas.openxmlformats.org/officeDocument/2006/relationships/image" Target="../media/image72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Relationship Id="rId14" Type="http://schemas.openxmlformats.org/officeDocument/2006/relationships/image" Target="../media/image55.png"/><Relationship Id="rId22" Type="http://schemas.openxmlformats.org/officeDocument/2006/relationships/image" Target="../media/image63.png"/><Relationship Id="rId27" Type="http://schemas.openxmlformats.org/officeDocument/2006/relationships/image" Target="../media/image68.png"/><Relationship Id="rId30" Type="http://schemas.openxmlformats.org/officeDocument/2006/relationships/image" Target="../media/image7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5.jpeg"/><Relationship Id="rId7" Type="http://schemas.openxmlformats.org/officeDocument/2006/relationships/image" Target="../media/image79.jpe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11" Type="http://schemas.openxmlformats.org/officeDocument/2006/relationships/image" Target="../media/image83.jpeg"/><Relationship Id="rId5" Type="http://schemas.openxmlformats.org/officeDocument/2006/relationships/image" Target="../media/image77.jpeg"/><Relationship Id="rId10" Type="http://schemas.openxmlformats.org/officeDocument/2006/relationships/image" Target="../media/image82.png"/><Relationship Id="rId4" Type="http://schemas.openxmlformats.org/officeDocument/2006/relationships/image" Target="../media/image76.png"/><Relationship Id="rId9" Type="http://schemas.openxmlformats.org/officeDocument/2006/relationships/image" Target="../media/image8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image" Target="../media/image95.png"/><Relationship Id="rId18" Type="http://schemas.openxmlformats.org/officeDocument/2006/relationships/image" Target="../media/image100.png"/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12" Type="http://schemas.openxmlformats.org/officeDocument/2006/relationships/image" Target="../media/image94.png"/><Relationship Id="rId17" Type="http://schemas.openxmlformats.org/officeDocument/2006/relationships/image" Target="../media/image99.png"/><Relationship Id="rId2" Type="http://schemas.openxmlformats.org/officeDocument/2006/relationships/image" Target="../media/image84.png"/><Relationship Id="rId16" Type="http://schemas.openxmlformats.org/officeDocument/2006/relationships/image" Target="../media/image9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8.png"/><Relationship Id="rId11" Type="http://schemas.openxmlformats.org/officeDocument/2006/relationships/image" Target="../media/image93.png"/><Relationship Id="rId5" Type="http://schemas.openxmlformats.org/officeDocument/2006/relationships/image" Target="../media/image87.png"/><Relationship Id="rId15" Type="http://schemas.openxmlformats.org/officeDocument/2006/relationships/image" Target="../media/image97.png"/><Relationship Id="rId10" Type="http://schemas.openxmlformats.org/officeDocument/2006/relationships/image" Target="../media/image92.png"/><Relationship Id="rId4" Type="http://schemas.openxmlformats.org/officeDocument/2006/relationships/image" Target="../media/image86.png"/><Relationship Id="rId9" Type="http://schemas.openxmlformats.org/officeDocument/2006/relationships/image" Target="../media/image91.png"/><Relationship Id="rId14" Type="http://schemas.openxmlformats.org/officeDocument/2006/relationships/image" Target="../media/image9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1.jpeg"/><Relationship Id="rId4" Type="http://schemas.openxmlformats.org/officeDocument/2006/relationships/image" Target="../media/image1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7" Type="http://schemas.openxmlformats.org/officeDocument/2006/relationships/image" Target="../media/image117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6.png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3" Type="http://schemas.openxmlformats.org/officeDocument/2006/relationships/image" Target="../media/image119.png"/><Relationship Id="rId7" Type="http://schemas.openxmlformats.org/officeDocument/2006/relationships/image" Target="../media/image123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2.png"/><Relationship Id="rId5" Type="http://schemas.openxmlformats.org/officeDocument/2006/relationships/image" Target="../media/image121.png"/><Relationship Id="rId4" Type="http://schemas.openxmlformats.org/officeDocument/2006/relationships/image" Target="../media/image120.png"/><Relationship Id="rId9" Type="http://schemas.openxmlformats.org/officeDocument/2006/relationships/image" Target="../media/image12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3" Type="http://schemas.openxmlformats.org/officeDocument/2006/relationships/image" Target="../media/image127.png"/><Relationship Id="rId7" Type="http://schemas.openxmlformats.org/officeDocument/2006/relationships/image" Target="../media/image131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5" Type="http://schemas.openxmlformats.org/officeDocument/2006/relationships/image" Target="../media/image129.png"/><Relationship Id="rId4" Type="http://schemas.openxmlformats.org/officeDocument/2006/relationships/image" Target="../media/image128.png"/><Relationship Id="rId9" Type="http://schemas.openxmlformats.org/officeDocument/2006/relationships/image" Target="../media/image13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135.png"/><Relationship Id="rId7" Type="http://schemas.openxmlformats.org/officeDocument/2006/relationships/image" Target="../media/image139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8.png"/><Relationship Id="rId5" Type="http://schemas.openxmlformats.org/officeDocument/2006/relationships/image" Target="../media/image137.png"/><Relationship Id="rId4" Type="http://schemas.openxmlformats.org/officeDocument/2006/relationships/image" Target="../media/image13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0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png"/><Relationship Id="rId3" Type="http://schemas.openxmlformats.org/officeDocument/2006/relationships/image" Target="../media/image152.png"/><Relationship Id="rId7" Type="http://schemas.openxmlformats.org/officeDocument/2006/relationships/image" Target="../media/image156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5.png"/><Relationship Id="rId5" Type="http://schemas.openxmlformats.org/officeDocument/2006/relationships/image" Target="../media/image154.png"/><Relationship Id="rId4" Type="http://schemas.openxmlformats.org/officeDocument/2006/relationships/image" Target="../media/image15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1.png"/><Relationship Id="rId4" Type="http://schemas.openxmlformats.org/officeDocument/2006/relationships/image" Target="../media/image16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png"/><Relationship Id="rId3" Type="http://schemas.openxmlformats.org/officeDocument/2006/relationships/image" Target="../media/image163.png"/><Relationship Id="rId7" Type="http://schemas.openxmlformats.org/officeDocument/2006/relationships/image" Target="../media/image167.pn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6.png"/><Relationship Id="rId11" Type="http://schemas.openxmlformats.org/officeDocument/2006/relationships/image" Target="../media/image171.png"/><Relationship Id="rId5" Type="http://schemas.openxmlformats.org/officeDocument/2006/relationships/image" Target="../media/image165.png"/><Relationship Id="rId10" Type="http://schemas.openxmlformats.org/officeDocument/2006/relationships/image" Target="../media/image170.png"/><Relationship Id="rId4" Type="http://schemas.openxmlformats.org/officeDocument/2006/relationships/image" Target="../media/image164.png"/><Relationship Id="rId9" Type="http://schemas.openxmlformats.org/officeDocument/2006/relationships/image" Target="../media/image16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0.png"/><Relationship Id="rId3" Type="http://schemas.openxmlformats.org/officeDocument/2006/relationships/image" Target="../media/image175.png"/><Relationship Id="rId7" Type="http://schemas.openxmlformats.org/officeDocument/2006/relationships/image" Target="../media/image179.png"/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8.png"/><Relationship Id="rId11" Type="http://schemas.openxmlformats.org/officeDocument/2006/relationships/image" Target="../media/image183.jpeg"/><Relationship Id="rId5" Type="http://schemas.openxmlformats.org/officeDocument/2006/relationships/image" Target="../media/image177.png"/><Relationship Id="rId10" Type="http://schemas.openxmlformats.org/officeDocument/2006/relationships/image" Target="../media/image182.jpeg"/><Relationship Id="rId4" Type="http://schemas.openxmlformats.org/officeDocument/2006/relationships/image" Target="../media/image176.png"/><Relationship Id="rId9" Type="http://schemas.openxmlformats.org/officeDocument/2006/relationships/image" Target="../media/image18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png"/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png"/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42975" y="0"/>
            <a:ext cx="47625" cy="6858000"/>
          </a:xfrm>
          <a:custGeom>
            <a:avLst/>
            <a:gdLst/>
            <a:ahLst/>
            <a:cxnLst/>
            <a:rect l="l" t="t" r="r" b="b"/>
            <a:pathLst>
              <a:path w="47625" h="6858000">
                <a:moveTo>
                  <a:pt x="0" y="6858000"/>
                </a:moveTo>
                <a:lnTo>
                  <a:pt x="47625" y="6858000"/>
                </a:lnTo>
                <a:lnTo>
                  <a:pt x="47625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DC3AD">
              <a:alpha val="5411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82688" y="0"/>
            <a:ext cx="3175" cy="6858000"/>
          </a:xfrm>
          <a:custGeom>
            <a:avLst/>
            <a:gdLst/>
            <a:ahLst/>
            <a:cxnLst/>
            <a:rect l="l" t="t" r="r" b="b"/>
            <a:pathLst>
              <a:path w="3175" h="6858000">
                <a:moveTo>
                  <a:pt x="0" y="6858000"/>
                </a:moveTo>
                <a:lnTo>
                  <a:pt x="3136" y="6858000"/>
                </a:lnTo>
                <a:lnTo>
                  <a:pt x="3136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DC3AD">
              <a:alpha val="5411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1000" y="0"/>
            <a:ext cx="445134" cy="6858000"/>
          </a:xfrm>
          <a:custGeom>
            <a:avLst/>
            <a:gdLst/>
            <a:ahLst/>
            <a:cxnLst/>
            <a:rect l="l" t="t" r="r" b="b"/>
            <a:pathLst>
              <a:path w="445134" h="6858000">
                <a:moveTo>
                  <a:pt x="0" y="6858000"/>
                </a:moveTo>
                <a:lnTo>
                  <a:pt x="444538" y="6858000"/>
                </a:lnTo>
                <a:lnTo>
                  <a:pt x="44453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DC3AD">
              <a:alpha val="5411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76339" y="0"/>
            <a:ext cx="104775" cy="6858000"/>
          </a:xfrm>
          <a:custGeom>
            <a:avLst/>
            <a:gdLst/>
            <a:ahLst/>
            <a:cxnLst/>
            <a:rect l="l" t="t" r="r" b="b"/>
            <a:pathLst>
              <a:path w="104775" h="6858000">
                <a:moveTo>
                  <a:pt x="0" y="6858000"/>
                </a:moveTo>
                <a:lnTo>
                  <a:pt x="104664" y="6858000"/>
                </a:lnTo>
                <a:lnTo>
                  <a:pt x="104664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D9CE">
              <a:alpha val="3607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90600" y="0"/>
            <a:ext cx="151130" cy="6858000"/>
          </a:xfrm>
          <a:custGeom>
            <a:avLst/>
            <a:gdLst/>
            <a:ahLst/>
            <a:cxnLst/>
            <a:rect l="l" t="t" r="r" b="b"/>
            <a:pathLst>
              <a:path w="151130" h="6858000">
                <a:moveTo>
                  <a:pt x="0" y="6858000"/>
                </a:moveTo>
                <a:lnTo>
                  <a:pt x="150723" y="6858000"/>
                </a:lnTo>
                <a:lnTo>
                  <a:pt x="150723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D9CE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95400" y="0"/>
            <a:ext cx="76200" cy="6858000"/>
          </a:xfrm>
          <a:custGeom>
            <a:avLst/>
            <a:gdLst/>
            <a:ahLst/>
            <a:cxnLst/>
            <a:rect l="l" t="t" r="r" b="b"/>
            <a:pathLst>
              <a:path w="76200" h="6858000">
                <a:moveTo>
                  <a:pt x="0" y="6858000"/>
                </a:moveTo>
                <a:lnTo>
                  <a:pt x="76200" y="6858000"/>
                </a:lnTo>
                <a:lnTo>
                  <a:pt x="76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ECE8">
              <a:alpha val="709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41323" y="0"/>
            <a:ext cx="78105" cy="6858000"/>
          </a:xfrm>
          <a:custGeom>
            <a:avLst/>
            <a:gdLst/>
            <a:ahLst/>
            <a:cxnLst/>
            <a:rect l="l" t="t" r="r" b="b"/>
            <a:pathLst>
              <a:path w="78105" h="6858000">
                <a:moveTo>
                  <a:pt x="0" y="6858000"/>
                </a:moveTo>
                <a:lnTo>
                  <a:pt x="77876" y="6858000"/>
                </a:lnTo>
                <a:lnTo>
                  <a:pt x="77876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ECE8">
              <a:alpha val="709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6343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7999"/>
                </a:lnTo>
              </a:path>
            </a:pathLst>
          </a:custGeom>
          <a:ln w="57150">
            <a:solidFill>
              <a:srgbClr val="FD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85825" y="0"/>
            <a:ext cx="57150" cy="6858000"/>
          </a:xfrm>
          <a:custGeom>
            <a:avLst/>
            <a:gdLst/>
            <a:ahLst/>
            <a:cxnLst/>
            <a:rect l="l" t="t" r="r" b="b"/>
            <a:pathLst>
              <a:path w="57150" h="6858000">
                <a:moveTo>
                  <a:pt x="0" y="6857999"/>
                </a:moveTo>
                <a:lnTo>
                  <a:pt x="57150" y="6857999"/>
                </a:lnTo>
                <a:lnTo>
                  <a:pt x="57150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EC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25538" y="0"/>
            <a:ext cx="57150" cy="6858000"/>
          </a:xfrm>
          <a:custGeom>
            <a:avLst/>
            <a:gdLst/>
            <a:ahLst/>
            <a:cxnLst/>
            <a:rect l="l" t="t" r="r" b="b"/>
            <a:pathLst>
              <a:path w="57150" h="6858000">
                <a:moveTo>
                  <a:pt x="0" y="6857999"/>
                </a:moveTo>
                <a:lnTo>
                  <a:pt x="57150" y="6857999"/>
                </a:lnTo>
                <a:lnTo>
                  <a:pt x="57150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DC3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726692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7999"/>
                </a:lnTo>
              </a:path>
            </a:pathLst>
          </a:custGeom>
          <a:ln w="28575">
            <a:solidFill>
              <a:srgbClr val="FD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6680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7999"/>
                </a:lnTo>
              </a:path>
            </a:pathLst>
          </a:custGeom>
          <a:ln w="12700">
            <a:solidFill>
              <a:srgbClr val="FD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125331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7996"/>
                </a:lnTo>
              </a:path>
            </a:pathLst>
          </a:custGeom>
          <a:ln w="34290">
            <a:solidFill>
              <a:srgbClr val="FD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091041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7996"/>
                </a:lnTo>
              </a:path>
            </a:pathLst>
          </a:custGeom>
          <a:ln w="11429">
            <a:solidFill>
              <a:srgbClr val="FD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25730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76200">
            <a:solidFill>
              <a:srgbClr val="FDC3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09600" y="3429000"/>
            <a:ext cx="1295400" cy="1295400"/>
          </a:xfrm>
          <a:custGeom>
            <a:avLst/>
            <a:gdLst/>
            <a:ahLst/>
            <a:cxnLst/>
            <a:rect l="l" t="t" r="r" b="b"/>
            <a:pathLst>
              <a:path w="1295400" h="1295400">
                <a:moveTo>
                  <a:pt x="647700" y="0"/>
                </a:moveTo>
                <a:lnTo>
                  <a:pt x="599360" y="1776"/>
                </a:lnTo>
                <a:lnTo>
                  <a:pt x="551986" y="7021"/>
                </a:lnTo>
                <a:lnTo>
                  <a:pt x="505702" y="15611"/>
                </a:lnTo>
                <a:lnTo>
                  <a:pt x="460633" y="27419"/>
                </a:lnTo>
                <a:lnTo>
                  <a:pt x="416905" y="42321"/>
                </a:lnTo>
                <a:lnTo>
                  <a:pt x="374643" y="60191"/>
                </a:lnTo>
                <a:lnTo>
                  <a:pt x="333972" y="80905"/>
                </a:lnTo>
                <a:lnTo>
                  <a:pt x="295017" y="104337"/>
                </a:lnTo>
                <a:lnTo>
                  <a:pt x="257904" y="130362"/>
                </a:lnTo>
                <a:lnTo>
                  <a:pt x="222758" y="158854"/>
                </a:lnTo>
                <a:lnTo>
                  <a:pt x="189704" y="189690"/>
                </a:lnTo>
                <a:lnTo>
                  <a:pt x="158867" y="222743"/>
                </a:lnTo>
                <a:lnTo>
                  <a:pt x="130373" y="257888"/>
                </a:lnTo>
                <a:lnTo>
                  <a:pt x="104346" y="295001"/>
                </a:lnTo>
                <a:lnTo>
                  <a:pt x="80913" y="333955"/>
                </a:lnTo>
                <a:lnTo>
                  <a:pt x="60197" y="374626"/>
                </a:lnTo>
                <a:lnTo>
                  <a:pt x="42325" y="416889"/>
                </a:lnTo>
                <a:lnTo>
                  <a:pt x="27422" y="460619"/>
                </a:lnTo>
                <a:lnTo>
                  <a:pt x="15612" y="505690"/>
                </a:lnTo>
                <a:lnTo>
                  <a:pt x="7022" y="551977"/>
                </a:lnTo>
                <a:lnTo>
                  <a:pt x="1776" y="599355"/>
                </a:lnTo>
                <a:lnTo>
                  <a:pt x="0" y="647700"/>
                </a:lnTo>
                <a:lnTo>
                  <a:pt x="1776" y="696044"/>
                </a:lnTo>
                <a:lnTo>
                  <a:pt x="7022" y="743422"/>
                </a:lnTo>
                <a:lnTo>
                  <a:pt x="15612" y="789709"/>
                </a:lnTo>
                <a:lnTo>
                  <a:pt x="27422" y="834780"/>
                </a:lnTo>
                <a:lnTo>
                  <a:pt x="42325" y="878510"/>
                </a:lnTo>
                <a:lnTo>
                  <a:pt x="60197" y="920773"/>
                </a:lnTo>
                <a:lnTo>
                  <a:pt x="80913" y="961444"/>
                </a:lnTo>
                <a:lnTo>
                  <a:pt x="104346" y="1000398"/>
                </a:lnTo>
                <a:lnTo>
                  <a:pt x="130373" y="1037511"/>
                </a:lnTo>
                <a:lnTo>
                  <a:pt x="158867" y="1072656"/>
                </a:lnTo>
                <a:lnTo>
                  <a:pt x="189704" y="1105709"/>
                </a:lnTo>
                <a:lnTo>
                  <a:pt x="222758" y="1136545"/>
                </a:lnTo>
                <a:lnTo>
                  <a:pt x="257904" y="1165037"/>
                </a:lnTo>
                <a:lnTo>
                  <a:pt x="295017" y="1191062"/>
                </a:lnTo>
                <a:lnTo>
                  <a:pt x="333972" y="1214494"/>
                </a:lnTo>
                <a:lnTo>
                  <a:pt x="374643" y="1235208"/>
                </a:lnTo>
                <a:lnTo>
                  <a:pt x="416905" y="1253078"/>
                </a:lnTo>
                <a:lnTo>
                  <a:pt x="460633" y="1267980"/>
                </a:lnTo>
                <a:lnTo>
                  <a:pt x="505702" y="1279788"/>
                </a:lnTo>
                <a:lnTo>
                  <a:pt x="551986" y="1288378"/>
                </a:lnTo>
                <a:lnTo>
                  <a:pt x="599360" y="1293623"/>
                </a:lnTo>
                <a:lnTo>
                  <a:pt x="647700" y="1295400"/>
                </a:lnTo>
                <a:lnTo>
                  <a:pt x="696044" y="1293623"/>
                </a:lnTo>
                <a:lnTo>
                  <a:pt x="743422" y="1288378"/>
                </a:lnTo>
                <a:lnTo>
                  <a:pt x="789709" y="1279788"/>
                </a:lnTo>
                <a:lnTo>
                  <a:pt x="834780" y="1267980"/>
                </a:lnTo>
                <a:lnTo>
                  <a:pt x="878510" y="1253078"/>
                </a:lnTo>
                <a:lnTo>
                  <a:pt x="920773" y="1235208"/>
                </a:lnTo>
                <a:lnTo>
                  <a:pt x="961444" y="1214494"/>
                </a:lnTo>
                <a:lnTo>
                  <a:pt x="1000398" y="1191062"/>
                </a:lnTo>
                <a:lnTo>
                  <a:pt x="1037511" y="1165037"/>
                </a:lnTo>
                <a:lnTo>
                  <a:pt x="1072656" y="1136545"/>
                </a:lnTo>
                <a:lnTo>
                  <a:pt x="1105709" y="1105709"/>
                </a:lnTo>
                <a:lnTo>
                  <a:pt x="1136545" y="1072656"/>
                </a:lnTo>
                <a:lnTo>
                  <a:pt x="1165037" y="1037511"/>
                </a:lnTo>
                <a:lnTo>
                  <a:pt x="1191062" y="1000398"/>
                </a:lnTo>
                <a:lnTo>
                  <a:pt x="1214494" y="961444"/>
                </a:lnTo>
                <a:lnTo>
                  <a:pt x="1235208" y="920773"/>
                </a:lnTo>
                <a:lnTo>
                  <a:pt x="1253078" y="878510"/>
                </a:lnTo>
                <a:lnTo>
                  <a:pt x="1267980" y="834780"/>
                </a:lnTo>
                <a:lnTo>
                  <a:pt x="1279788" y="789709"/>
                </a:lnTo>
                <a:lnTo>
                  <a:pt x="1288378" y="743422"/>
                </a:lnTo>
                <a:lnTo>
                  <a:pt x="1293623" y="696044"/>
                </a:lnTo>
                <a:lnTo>
                  <a:pt x="1295400" y="647700"/>
                </a:lnTo>
                <a:lnTo>
                  <a:pt x="1293623" y="599355"/>
                </a:lnTo>
                <a:lnTo>
                  <a:pt x="1288378" y="551977"/>
                </a:lnTo>
                <a:lnTo>
                  <a:pt x="1279788" y="505690"/>
                </a:lnTo>
                <a:lnTo>
                  <a:pt x="1267980" y="460619"/>
                </a:lnTo>
                <a:lnTo>
                  <a:pt x="1253078" y="416889"/>
                </a:lnTo>
                <a:lnTo>
                  <a:pt x="1235208" y="374626"/>
                </a:lnTo>
                <a:lnTo>
                  <a:pt x="1214494" y="333955"/>
                </a:lnTo>
                <a:lnTo>
                  <a:pt x="1191062" y="295001"/>
                </a:lnTo>
                <a:lnTo>
                  <a:pt x="1165037" y="257888"/>
                </a:lnTo>
                <a:lnTo>
                  <a:pt x="1136545" y="222743"/>
                </a:lnTo>
                <a:lnTo>
                  <a:pt x="1105709" y="189690"/>
                </a:lnTo>
                <a:lnTo>
                  <a:pt x="1072656" y="158854"/>
                </a:lnTo>
                <a:lnTo>
                  <a:pt x="1037511" y="130362"/>
                </a:lnTo>
                <a:lnTo>
                  <a:pt x="1000398" y="104337"/>
                </a:lnTo>
                <a:lnTo>
                  <a:pt x="961444" y="80905"/>
                </a:lnTo>
                <a:lnTo>
                  <a:pt x="920773" y="60191"/>
                </a:lnTo>
                <a:lnTo>
                  <a:pt x="878510" y="42321"/>
                </a:lnTo>
                <a:lnTo>
                  <a:pt x="834780" y="27419"/>
                </a:lnTo>
                <a:lnTo>
                  <a:pt x="789709" y="15611"/>
                </a:lnTo>
                <a:lnTo>
                  <a:pt x="743422" y="7021"/>
                </a:lnTo>
                <a:lnTo>
                  <a:pt x="696044" y="1776"/>
                </a:lnTo>
                <a:lnTo>
                  <a:pt x="647700" y="0"/>
                </a:lnTo>
                <a:close/>
              </a:path>
            </a:pathLst>
          </a:custGeom>
          <a:solidFill>
            <a:srgbClr val="FD85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309624" y="4866766"/>
            <a:ext cx="641985" cy="641350"/>
          </a:xfrm>
          <a:custGeom>
            <a:avLst/>
            <a:gdLst/>
            <a:ahLst/>
            <a:cxnLst/>
            <a:rect l="l" t="t" r="r" b="b"/>
            <a:pathLst>
              <a:path w="641985" h="641350">
                <a:moveTo>
                  <a:pt x="320675" y="0"/>
                </a:moveTo>
                <a:lnTo>
                  <a:pt x="273302" y="3475"/>
                </a:lnTo>
                <a:lnTo>
                  <a:pt x="228083" y="13572"/>
                </a:lnTo>
                <a:lnTo>
                  <a:pt x="185515" y="29794"/>
                </a:lnTo>
                <a:lnTo>
                  <a:pt x="146093" y="51647"/>
                </a:lnTo>
                <a:lnTo>
                  <a:pt x="110315" y="78635"/>
                </a:lnTo>
                <a:lnTo>
                  <a:pt x="78678" y="110263"/>
                </a:lnTo>
                <a:lnTo>
                  <a:pt x="51679" y="146037"/>
                </a:lnTo>
                <a:lnTo>
                  <a:pt x="29815" y="185460"/>
                </a:lnTo>
                <a:lnTo>
                  <a:pt x="13582" y="228037"/>
                </a:lnTo>
                <a:lnTo>
                  <a:pt x="3478" y="273274"/>
                </a:lnTo>
                <a:lnTo>
                  <a:pt x="0" y="320674"/>
                </a:lnTo>
                <a:lnTo>
                  <a:pt x="3478" y="368075"/>
                </a:lnTo>
                <a:lnTo>
                  <a:pt x="13582" y="413312"/>
                </a:lnTo>
                <a:lnTo>
                  <a:pt x="29815" y="455889"/>
                </a:lnTo>
                <a:lnTo>
                  <a:pt x="51679" y="495312"/>
                </a:lnTo>
                <a:lnTo>
                  <a:pt x="78678" y="531086"/>
                </a:lnTo>
                <a:lnTo>
                  <a:pt x="110315" y="562714"/>
                </a:lnTo>
                <a:lnTo>
                  <a:pt x="146093" y="589702"/>
                </a:lnTo>
                <a:lnTo>
                  <a:pt x="185515" y="611555"/>
                </a:lnTo>
                <a:lnTo>
                  <a:pt x="228083" y="627777"/>
                </a:lnTo>
                <a:lnTo>
                  <a:pt x="273302" y="637874"/>
                </a:lnTo>
                <a:lnTo>
                  <a:pt x="320675" y="641349"/>
                </a:lnTo>
                <a:lnTo>
                  <a:pt x="368078" y="637874"/>
                </a:lnTo>
                <a:lnTo>
                  <a:pt x="413323" y="627777"/>
                </a:lnTo>
                <a:lnTo>
                  <a:pt x="455913" y="611555"/>
                </a:lnTo>
                <a:lnTo>
                  <a:pt x="495351" y="589702"/>
                </a:lnTo>
                <a:lnTo>
                  <a:pt x="531141" y="562714"/>
                </a:lnTo>
                <a:lnTo>
                  <a:pt x="562786" y="531086"/>
                </a:lnTo>
                <a:lnTo>
                  <a:pt x="589791" y="495312"/>
                </a:lnTo>
                <a:lnTo>
                  <a:pt x="611659" y="455889"/>
                </a:lnTo>
                <a:lnTo>
                  <a:pt x="627893" y="413312"/>
                </a:lnTo>
                <a:lnTo>
                  <a:pt x="637998" y="368075"/>
                </a:lnTo>
                <a:lnTo>
                  <a:pt x="641476" y="320674"/>
                </a:lnTo>
                <a:lnTo>
                  <a:pt x="637998" y="273274"/>
                </a:lnTo>
                <a:lnTo>
                  <a:pt x="627893" y="228037"/>
                </a:lnTo>
                <a:lnTo>
                  <a:pt x="611659" y="185460"/>
                </a:lnTo>
                <a:lnTo>
                  <a:pt x="589791" y="146037"/>
                </a:lnTo>
                <a:lnTo>
                  <a:pt x="562786" y="110263"/>
                </a:lnTo>
                <a:lnTo>
                  <a:pt x="531141" y="78635"/>
                </a:lnTo>
                <a:lnTo>
                  <a:pt x="495351" y="51647"/>
                </a:lnTo>
                <a:lnTo>
                  <a:pt x="455913" y="29794"/>
                </a:lnTo>
                <a:lnTo>
                  <a:pt x="413323" y="13572"/>
                </a:lnTo>
                <a:lnTo>
                  <a:pt x="368078" y="3475"/>
                </a:lnTo>
                <a:lnTo>
                  <a:pt x="320675" y="0"/>
                </a:lnTo>
                <a:close/>
              </a:path>
            </a:pathLst>
          </a:custGeom>
          <a:solidFill>
            <a:srgbClr val="FD85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91082" y="5500623"/>
            <a:ext cx="137159" cy="137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664207" y="5788152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19" h="274320">
                <a:moveTo>
                  <a:pt x="137160" y="0"/>
                </a:moveTo>
                <a:lnTo>
                  <a:pt x="93829" y="6992"/>
                </a:lnTo>
                <a:lnTo>
                  <a:pt x="56180" y="26462"/>
                </a:lnTo>
                <a:lnTo>
                  <a:pt x="26481" y="56153"/>
                </a:lnTo>
                <a:lnTo>
                  <a:pt x="6998" y="93805"/>
                </a:lnTo>
                <a:lnTo>
                  <a:pt x="0" y="137160"/>
                </a:lnTo>
                <a:lnTo>
                  <a:pt x="6998" y="180514"/>
                </a:lnTo>
                <a:lnTo>
                  <a:pt x="26481" y="218166"/>
                </a:lnTo>
                <a:lnTo>
                  <a:pt x="56180" y="247857"/>
                </a:lnTo>
                <a:lnTo>
                  <a:pt x="93829" y="267327"/>
                </a:lnTo>
                <a:lnTo>
                  <a:pt x="137160" y="274320"/>
                </a:lnTo>
                <a:lnTo>
                  <a:pt x="180490" y="267327"/>
                </a:lnTo>
                <a:lnTo>
                  <a:pt x="218139" y="247857"/>
                </a:lnTo>
                <a:lnTo>
                  <a:pt x="247838" y="218166"/>
                </a:lnTo>
                <a:lnTo>
                  <a:pt x="267321" y="180514"/>
                </a:lnTo>
                <a:lnTo>
                  <a:pt x="274319" y="137160"/>
                </a:lnTo>
                <a:lnTo>
                  <a:pt x="267321" y="93805"/>
                </a:lnTo>
                <a:lnTo>
                  <a:pt x="247838" y="56153"/>
                </a:lnTo>
                <a:lnTo>
                  <a:pt x="218139" y="26462"/>
                </a:lnTo>
                <a:lnTo>
                  <a:pt x="180490" y="6992"/>
                </a:lnTo>
                <a:lnTo>
                  <a:pt x="137160" y="0"/>
                </a:lnTo>
                <a:close/>
              </a:path>
            </a:pathLst>
          </a:custGeom>
          <a:solidFill>
            <a:srgbClr val="FD85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905000" y="4495800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0"/>
                </a:moveTo>
                <a:lnTo>
                  <a:pt x="134276" y="6535"/>
                </a:lnTo>
                <a:lnTo>
                  <a:pt x="90593" y="24976"/>
                </a:lnTo>
                <a:lnTo>
                  <a:pt x="53578" y="53578"/>
                </a:lnTo>
                <a:lnTo>
                  <a:pt x="24976" y="90593"/>
                </a:lnTo>
                <a:lnTo>
                  <a:pt x="6535" y="134276"/>
                </a:lnTo>
                <a:lnTo>
                  <a:pt x="0" y="182880"/>
                </a:lnTo>
                <a:lnTo>
                  <a:pt x="6535" y="231483"/>
                </a:lnTo>
                <a:lnTo>
                  <a:pt x="24976" y="275166"/>
                </a:lnTo>
                <a:lnTo>
                  <a:pt x="53578" y="312181"/>
                </a:lnTo>
                <a:lnTo>
                  <a:pt x="90593" y="340783"/>
                </a:lnTo>
                <a:lnTo>
                  <a:pt x="134276" y="359224"/>
                </a:lnTo>
                <a:lnTo>
                  <a:pt x="182880" y="365760"/>
                </a:lnTo>
                <a:lnTo>
                  <a:pt x="231483" y="359224"/>
                </a:lnTo>
                <a:lnTo>
                  <a:pt x="275166" y="340783"/>
                </a:lnTo>
                <a:lnTo>
                  <a:pt x="312181" y="312181"/>
                </a:lnTo>
                <a:lnTo>
                  <a:pt x="340783" y="275166"/>
                </a:lnTo>
                <a:lnTo>
                  <a:pt x="359224" y="231483"/>
                </a:lnTo>
                <a:lnTo>
                  <a:pt x="365760" y="182880"/>
                </a:lnTo>
                <a:lnTo>
                  <a:pt x="359224" y="134276"/>
                </a:lnTo>
                <a:lnTo>
                  <a:pt x="340783" y="90593"/>
                </a:lnTo>
                <a:lnTo>
                  <a:pt x="312181" y="53578"/>
                </a:lnTo>
                <a:lnTo>
                  <a:pt x="275166" y="24976"/>
                </a:lnTo>
                <a:lnTo>
                  <a:pt x="231483" y="6535"/>
                </a:lnTo>
                <a:lnTo>
                  <a:pt x="182880" y="0"/>
                </a:lnTo>
                <a:close/>
              </a:path>
            </a:pathLst>
          </a:custGeom>
          <a:solidFill>
            <a:srgbClr val="FD85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007485" y="288845"/>
            <a:ext cx="4284732" cy="16614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060448" y="184404"/>
            <a:ext cx="4177284" cy="17830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057400" y="304800"/>
            <a:ext cx="4184141" cy="15697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057400" y="304800"/>
            <a:ext cx="4184650" cy="1569720"/>
          </a:xfrm>
          <a:custGeom>
            <a:avLst/>
            <a:gdLst/>
            <a:ahLst/>
            <a:cxnLst/>
            <a:rect l="l" t="t" r="r" b="b"/>
            <a:pathLst>
              <a:path w="4184650" h="1569720">
                <a:moveTo>
                  <a:pt x="0" y="1569720"/>
                </a:moveTo>
                <a:lnTo>
                  <a:pt x="4184141" y="1569720"/>
                </a:lnTo>
                <a:lnTo>
                  <a:pt x="4184141" y="0"/>
                </a:lnTo>
                <a:lnTo>
                  <a:pt x="0" y="0"/>
                </a:lnTo>
                <a:lnTo>
                  <a:pt x="0" y="1569720"/>
                </a:lnTo>
                <a:close/>
              </a:path>
            </a:pathLst>
          </a:custGeom>
          <a:ln w="12700">
            <a:solidFill>
              <a:srgbClr val="FF690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085975" y="180975"/>
            <a:ext cx="4114800" cy="17240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074303" y="2651112"/>
            <a:ext cx="3071593" cy="73782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067811" y="2540507"/>
            <a:ext cx="3081528" cy="85801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095625" y="2543175"/>
            <a:ext cx="3019425" cy="8001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518914" y="5680328"/>
            <a:ext cx="209550" cy="333375"/>
          </a:xfrm>
          <a:custGeom>
            <a:avLst/>
            <a:gdLst/>
            <a:ahLst/>
            <a:cxnLst/>
            <a:rect l="l" t="t" r="r" b="b"/>
            <a:pathLst>
              <a:path w="209550" h="333375">
                <a:moveTo>
                  <a:pt x="143510" y="0"/>
                </a:moveTo>
                <a:lnTo>
                  <a:pt x="209296" y="0"/>
                </a:lnTo>
                <a:lnTo>
                  <a:pt x="209296" y="207175"/>
                </a:lnTo>
                <a:lnTo>
                  <a:pt x="205331" y="257570"/>
                </a:lnTo>
                <a:lnTo>
                  <a:pt x="188690" y="295440"/>
                </a:lnTo>
                <a:lnTo>
                  <a:pt x="153737" y="323124"/>
                </a:lnTo>
                <a:lnTo>
                  <a:pt x="100837" y="332854"/>
                </a:lnTo>
                <a:lnTo>
                  <a:pt x="78027" y="331160"/>
                </a:lnTo>
                <a:lnTo>
                  <a:pt x="40741" y="317605"/>
                </a:lnTo>
                <a:lnTo>
                  <a:pt x="6667" y="272278"/>
                </a:lnTo>
                <a:lnTo>
                  <a:pt x="0" y="226148"/>
                </a:lnTo>
                <a:lnTo>
                  <a:pt x="62230" y="219011"/>
                </a:lnTo>
                <a:lnTo>
                  <a:pt x="63162" y="232039"/>
                </a:lnTo>
                <a:lnTo>
                  <a:pt x="64833" y="243003"/>
                </a:lnTo>
                <a:lnTo>
                  <a:pt x="92862" y="275274"/>
                </a:lnTo>
                <a:lnTo>
                  <a:pt x="103124" y="276377"/>
                </a:lnTo>
                <a:lnTo>
                  <a:pt x="113363" y="275589"/>
                </a:lnTo>
                <a:lnTo>
                  <a:pt x="141224" y="244373"/>
                </a:lnTo>
                <a:lnTo>
                  <a:pt x="143510" y="211416"/>
                </a:lnTo>
                <a:lnTo>
                  <a:pt x="143510" y="0"/>
                </a:lnTo>
                <a:close/>
              </a:path>
            </a:pathLst>
          </a:custGeom>
          <a:ln w="12192">
            <a:solidFill>
              <a:srgbClr val="FFF6F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599428" y="5765165"/>
            <a:ext cx="231775" cy="339090"/>
          </a:xfrm>
          <a:custGeom>
            <a:avLst/>
            <a:gdLst/>
            <a:ahLst/>
            <a:cxnLst/>
            <a:rect l="l" t="t" r="r" b="b"/>
            <a:pathLst>
              <a:path w="231775" h="339089">
                <a:moveTo>
                  <a:pt x="99949" y="0"/>
                </a:moveTo>
                <a:lnTo>
                  <a:pt x="120977" y="2414"/>
                </a:lnTo>
                <a:lnTo>
                  <a:pt x="140065" y="9656"/>
                </a:lnTo>
                <a:lnTo>
                  <a:pt x="157224" y="21725"/>
                </a:lnTo>
                <a:lnTo>
                  <a:pt x="172466" y="38620"/>
                </a:lnTo>
                <a:lnTo>
                  <a:pt x="172466" y="5359"/>
                </a:lnTo>
                <a:lnTo>
                  <a:pt x="231267" y="5359"/>
                </a:lnTo>
                <a:lnTo>
                  <a:pt x="231267" y="218109"/>
                </a:lnTo>
                <a:lnTo>
                  <a:pt x="227355" y="269134"/>
                </a:lnTo>
                <a:lnTo>
                  <a:pt x="210780" y="306961"/>
                </a:lnTo>
                <a:lnTo>
                  <a:pt x="171576" y="331965"/>
                </a:lnTo>
                <a:lnTo>
                  <a:pt x="133983" y="338239"/>
                </a:lnTo>
                <a:lnTo>
                  <a:pt x="118745" y="338658"/>
                </a:lnTo>
                <a:lnTo>
                  <a:pt x="90763" y="337367"/>
                </a:lnTo>
                <a:lnTo>
                  <a:pt x="48039" y="327042"/>
                </a:lnTo>
                <a:lnTo>
                  <a:pt x="14303" y="294595"/>
                </a:lnTo>
                <a:lnTo>
                  <a:pt x="8000" y="265658"/>
                </a:lnTo>
                <a:lnTo>
                  <a:pt x="8000" y="263575"/>
                </a:lnTo>
                <a:lnTo>
                  <a:pt x="8127" y="261048"/>
                </a:lnTo>
                <a:lnTo>
                  <a:pt x="8254" y="258064"/>
                </a:lnTo>
                <a:lnTo>
                  <a:pt x="79882" y="266776"/>
                </a:lnTo>
                <a:lnTo>
                  <a:pt x="81025" y="275107"/>
                </a:lnTo>
                <a:lnTo>
                  <a:pt x="83820" y="280835"/>
                </a:lnTo>
                <a:lnTo>
                  <a:pt x="116204" y="290664"/>
                </a:lnTo>
                <a:lnTo>
                  <a:pt x="127730" y="290203"/>
                </a:lnTo>
                <a:lnTo>
                  <a:pt x="162814" y="274739"/>
                </a:lnTo>
                <a:lnTo>
                  <a:pt x="168528" y="238645"/>
                </a:lnTo>
                <a:lnTo>
                  <a:pt x="168528" y="204050"/>
                </a:lnTo>
                <a:lnTo>
                  <a:pt x="153525" y="220845"/>
                </a:lnTo>
                <a:lnTo>
                  <a:pt x="136699" y="232843"/>
                </a:lnTo>
                <a:lnTo>
                  <a:pt x="118040" y="240042"/>
                </a:lnTo>
                <a:lnTo>
                  <a:pt x="97536" y="242443"/>
                </a:lnTo>
                <a:lnTo>
                  <a:pt x="74868" y="239916"/>
                </a:lnTo>
                <a:lnTo>
                  <a:pt x="37010" y="219709"/>
                </a:lnTo>
                <a:lnTo>
                  <a:pt x="12269" y="185098"/>
                </a:lnTo>
                <a:lnTo>
                  <a:pt x="1359" y="145365"/>
                </a:lnTo>
                <a:lnTo>
                  <a:pt x="0" y="122567"/>
                </a:lnTo>
                <a:lnTo>
                  <a:pt x="1787" y="94521"/>
                </a:lnTo>
                <a:lnTo>
                  <a:pt x="16127" y="48978"/>
                </a:lnTo>
                <a:lnTo>
                  <a:pt x="43870" y="17707"/>
                </a:lnTo>
                <a:lnTo>
                  <a:pt x="79494" y="1967"/>
                </a:lnTo>
                <a:lnTo>
                  <a:pt x="99949" y="0"/>
                </a:lnTo>
                <a:close/>
              </a:path>
            </a:pathLst>
          </a:custGeom>
          <a:ln w="12192">
            <a:solidFill>
              <a:srgbClr val="FFF6F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711444" y="5680328"/>
            <a:ext cx="274955" cy="327660"/>
          </a:xfrm>
          <a:custGeom>
            <a:avLst/>
            <a:gdLst/>
            <a:ahLst/>
            <a:cxnLst/>
            <a:rect l="l" t="t" r="r" b="b"/>
            <a:pathLst>
              <a:path w="274954" h="327660">
                <a:moveTo>
                  <a:pt x="0" y="0"/>
                </a:moveTo>
                <a:lnTo>
                  <a:pt x="120776" y="0"/>
                </a:lnTo>
                <a:lnTo>
                  <a:pt x="140021" y="392"/>
                </a:lnTo>
                <a:lnTo>
                  <a:pt x="183133" y="6261"/>
                </a:lnTo>
                <a:lnTo>
                  <a:pt x="221620" y="26392"/>
                </a:lnTo>
                <a:lnTo>
                  <a:pt x="250507" y="60474"/>
                </a:lnTo>
                <a:lnTo>
                  <a:pt x="268339" y="106007"/>
                </a:lnTo>
                <a:lnTo>
                  <a:pt x="273760" y="144684"/>
                </a:lnTo>
                <a:lnTo>
                  <a:pt x="274446" y="166763"/>
                </a:lnTo>
                <a:lnTo>
                  <a:pt x="273806" y="186270"/>
                </a:lnTo>
                <a:lnTo>
                  <a:pt x="264286" y="236423"/>
                </a:lnTo>
                <a:lnTo>
                  <a:pt x="239998" y="282334"/>
                </a:lnTo>
                <a:lnTo>
                  <a:pt x="209057" y="309138"/>
                </a:lnTo>
                <a:lnTo>
                  <a:pt x="170999" y="323383"/>
                </a:lnTo>
                <a:lnTo>
                  <a:pt x="124332" y="327279"/>
                </a:lnTo>
                <a:lnTo>
                  <a:pt x="0" y="327279"/>
                </a:lnTo>
                <a:lnTo>
                  <a:pt x="0" y="0"/>
                </a:lnTo>
                <a:close/>
              </a:path>
            </a:pathLst>
          </a:custGeom>
          <a:ln w="12192">
            <a:solidFill>
              <a:srgbClr val="FFF6F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274432" y="5674753"/>
            <a:ext cx="285115" cy="338455"/>
          </a:xfrm>
          <a:custGeom>
            <a:avLst/>
            <a:gdLst/>
            <a:ahLst/>
            <a:cxnLst/>
            <a:rect l="l" t="t" r="r" b="b"/>
            <a:pathLst>
              <a:path w="285115" h="338454">
                <a:moveTo>
                  <a:pt x="153035" y="0"/>
                </a:moveTo>
                <a:lnTo>
                  <a:pt x="207533" y="8875"/>
                </a:lnTo>
                <a:lnTo>
                  <a:pt x="250698" y="35496"/>
                </a:lnTo>
                <a:lnTo>
                  <a:pt x="277862" y="77271"/>
                </a:lnTo>
                <a:lnTo>
                  <a:pt x="284099" y="95770"/>
                </a:lnTo>
                <a:lnTo>
                  <a:pt x="218694" y="111391"/>
                </a:lnTo>
                <a:lnTo>
                  <a:pt x="215028" y="99342"/>
                </a:lnTo>
                <a:lnTo>
                  <a:pt x="209756" y="88628"/>
                </a:lnTo>
                <a:lnTo>
                  <a:pt x="174085" y="60161"/>
                </a:lnTo>
                <a:lnTo>
                  <a:pt x="149733" y="56476"/>
                </a:lnTo>
                <a:lnTo>
                  <a:pt x="132397" y="58110"/>
                </a:lnTo>
                <a:lnTo>
                  <a:pt x="90677" y="82600"/>
                </a:lnTo>
                <a:lnTo>
                  <a:pt x="73707" y="116813"/>
                </a:lnTo>
                <a:lnTo>
                  <a:pt x="68072" y="167208"/>
                </a:lnTo>
                <a:lnTo>
                  <a:pt x="69455" y="196007"/>
                </a:lnTo>
                <a:lnTo>
                  <a:pt x="80555" y="240208"/>
                </a:lnTo>
                <a:lnTo>
                  <a:pt x="116030" y="275369"/>
                </a:lnTo>
                <a:lnTo>
                  <a:pt x="148336" y="281952"/>
                </a:lnTo>
                <a:lnTo>
                  <a:pt x="161099" y="280907"/>
                </a:lnTo>
                <a:lnTo>
                  <a:pt x="202513" y="255641"/>
                </a:lnTo>
                <a:lnTo>
                  <a:pt x="220980" y="212521"/>
                </a:lnTo>
                <a:lnTo>
                  <a:pt x="284988" y="232841"/>
                </a:lnTo>
                <a:lnTo>
                  <a:pt x="265382" y="279523"/>
                </a:lnTo>
                <a:lnTo>
                  <a:pt x="235966" y="312432"/>
                </a:lnTo>
                <a:lnTo>
                  <a:pt x="197151" y="331931"/>
                </a:lnTo>
                <a:lnTo>
                  <a:pt x="149098" y="338429"/>
                </a:lnTo>
                <a:lnTo>
                  <a:pt x="117955" y="335646"/>
                </a:lnTo>
                <a:lnTo>
                  <a:pt x="64337" y="313381"/>
                </a:lnTo>
                <a:lnTo>
                  <a:pt x="23574" y="269588"/>
                </a:lnTo>
                <a:lnTo>
                  <a:pt x="2619" y="208696"/>
                </a:lnTo>
                <a:lnTo>
                  <a:pt x="0" y="172123"/>
                </a:lnTo>
                <a:lnTo>
                  <a:pt x="2623" y="133551"/>
                </a:lnTo>
                <a:lnTo>
                  <a:pt x="23681" y="70096"/>
                </a:lnTo>
                <a:lnTo>
                  <a:pt x="64881" y="25433"/>
                </a:lnTo>
                <a:lnTo>
                  <a:pt x="120316" y="2826"/>
                </a:lnTo>
                <a:lnTo>
                  <a:pt x="153035" y="0"/>
                </a:lnTo>
                <a:close/>
              </a:path>
            </a:pathLst>
          </a:custGeom>
          <a:ln w="12192">
            <a:solidFill>
              <a:srgbClr val="FFF6F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086092" y="5674753"/>
            <a:ext cx="113664" cy="429259"/>
          </a:xfrm>
          <a:custGeom>
            <a:avLst/>
            <a:gdLst/>
            <a:ahLst/>
            <a:cxnLst/>
            <a:rect l="l" t="t" r="r" b="b"/>
            <a:pathLst>
              <a:path w="113665" h="429260">
                <a:moveTo>
                  <a:pt x="70738" y="0"/>
                </a:moveTo>
                <a:lnTo>
                  <a:pt x="113664" y="0"/>
                </a:lnTo>
                <a:lnTo>
                  <a:pt x="99540" y="32559"/>
                </a:lnTo>
                <a:lnTo>
                  <a:pt x="87820" y="62591"/>
                </a:lnTo>
                <a:lnTo>
                  <a:pt x="71500" y="115087"/>
                </a:lnTo>
                <a:lnTo>
                  <a:pt x="62928" y="163942"/>
                </a:lnTo>
                <a:lnTo>
                  <a:pt x="60071" y="215645"/>
                </a:lnTo>
                <a:lnTo>
                  <a:pt x="60499" y="234064"/>
                </a:lnTo>
                <a:lnTo>
                  <a:pt x="66928" y="290664"/>
                </a:lnTo>
                <a:lnTo>
                  <a:pt x="74914" y="328107"/>
                </a:lnTo>
                <a:lnTo>
                  <a:pt x="90116" y="376289"/>
                </a:lnTo>
                <a:lnTo>
                  <a:pt x="113029" y="429069"/>
                </a:lnTo>
                <a:lnTo>
                  <a:pt x="69850" y="429069"/>
                </a:lnTo>
                <a:lnTo>
                  <a:pt x="39782" y="376499"/>
                </a:lnTo>
                <a:lnTo>
                  <a:pt x="17906" y="321919"/>
                </a:lnTo>
                <a:lnTo>
                  <a:pt x="4476" y="267220"/>
                </a:lnTo>
                <a:lnTo>
                  <a:pt x="0" y="214312"/>
                </a:lnTo>
                <a:lnTo>
                  <a:pt x="1381" y="182484"/>
                </a:lnTo>
                <a:lnTo>
                  <a:pt x="12430" y="121429"/>
                </a:lnTo>
                <a:lnTo>
                  <a:pt x="32359" y="67687"/>
                </a:lnTo>
                <a:lnTo>
                  <a:pt x="56691" y="21586"/>
                </a:lnTo>
                <a:lnTo>
                  <a:pt x="70738" y="0"/>
                </a:lnTo>
                <a:close/>
              </a:path>
            </a:pathLst>
          </a:custGeom>
          <a:ln w="12192">
            <a:solidFill>
              <a:srgbClr val="FFF6F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38172" y="182879"/>
            <a:ext cx="4867656" cy="12862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147316" y="289559"/>
            <a:ext cx="4852415" cy="9799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209800" y="228600"/>
            <a:ext cx="4724400" cy="1143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209800" y="228600"/>
            <a:ext cx="4724400" cy="1143000"/>
          </a:xfrm>
          <a:custGeom>
            <a:avLst/>
            <a:gdLst/>
            <a:ahLst/>
            <a:cxnLst/>
            <a:rect l="l" t="t" r="r" b="b"/>
            <a:pathLst>
              <a:path w="4724400" h="1143000">
                <a:moveTo>
                  <a:pt x="0" y="1143000"/>
                </a:moveTo>
                <a:lnTo>
                  <a:pt x="4724400" y="1143000"/>
                </a:lnTo>
                <a:lnTo>
                  <a:pt x="4724400" y="0"/>
                </a:lnTo>
                <a:lnTo>
                  <a:pt x="0" y="0"/>
                </a:lnTo>
                <a:lnTo>
                  <a:pt x="0" y="1143000"/>
                </a:lnTo>
                <a:close/>
              </a:path>
            </a:pathLst>
          </a:custGeom>
          <a:ln w="12700">
            <a:solidFill>
              <a:srgbClr val="84AA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181225" y="304800"/>
            <a:ext cx="4772025" cy="8953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371600" y="2057400"/>
            <a:ext cx="6781800" cy="3276600"/>
          </a:xfrm>
          <a:custGeom>
            <a:avLst/>
            <a:gdLst/>
            <a:ahLst/>
            <a:cxnLst/>
            <a:rect l="l" t="t" r="r" b="b"/>
            <a:pathLst>
              <a:path w="6781800" h="3276600">
                <a:moveTo>
                  <a:pt x="0" y="3276600"/>
                </a:moveTo>
                <a:lnTo>
                  <a:pt x="6781800" y="3276600"/>
                </a:lnTo>
                <a:lnTo>
                  <a:pt x="6781800" y="0"/>
                </a:lnTo>
                <a:lnTo>
                  <a:pt x="0" y="0"/>
                </a:lnTo>
                <a:lnTo>
                  <a:pt x="0" y="3276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371600" y="2057400"/>
            <a:ext cx="6781800" cy="3276600"/>
          </a:xfrm>
          <a:custGeom>
            <a:avLst/>
            <a:gdLst/>
            <a:ahLst/>
            <a:cxnLst/>
            <a:rect l="l" t="t" r="r" b="b"/>
            <a:pathLst>
              <a:path w="6781800" h="3276600">
                <a:moveTo>
                  <a:pt x="0" y="3276600"/>
                </a:moveTo>
                <a:lnTo>
                  <a:pt x="6781800" y="3276600"/>
                </a:lnTo>
                <a:lnTo>
                  <a:pt x="6781800" y="0"/>
                </a:lnTo>
                <a:lnTo>
                  <a:pt x="0" y="0"/>
                </a:lnTo>
                <a:lnTo>
                  <a:pt x="0" y="3276600"/>
                </a:lnTo>
                <a:close/>
              </a:path>
            </a:pathLst>
          </a:custGeom>
          <a:ln w="25400">
            <a:solidFill>
              <a:srgbClr val="3891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532889" y="2180666"/>
            <a:ext cx="6542405" cy="437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5910" indent="-283845">
              <a:lnSpc>
                <a:spcPct val="100000"/>
              </a:lnSpc>
              <a:spcBef>
                <a:spcPts val="100"/>
              </a:spcBef>
              <a:buClr>
                <a:srgbClr val="3891A7"/>
              </a:buClr>
              <a:buSzPct val="79629"/>
              <a:buFont typeface="Wingdings 2"/>
              <a:buChar char=""/>
              <a:tabLst>
                <a:tab pos="295910" algn="l"/>
                <a:tab pos="296545" algn="l"/>
              </a:tabLst>
            </a:pPr>
            <a:r>
              <a:rPr sz="2700" spc="-5" dirty="0">
                <a:latin typeface="Arial"/>
                <a:cs typeface="Arial"/>
              </a:rPr>
              <a:t>Reproduction </a:t>
            </a:r>
            <a:r>
              <a:rPr sz="2700" dirty="0">
                <a:latin typeface="Arial"/>
                <a:cs typeface="Arial"/>
              </a:rPr>
              <a:t>is a </a:t>
            </a:r>
            <a:r>
              <a:rPr sz="2700" spc="-5" dirty="0">
                <a:latin typeface="Arial"/>
                <a:cs typeface="Arial"/>
              </a:rPr>
              <a:t>fundamental </a:t>
            </a:r>
            <a:r>
              <a:rPr sz="2700" dirty="0">
                <a:latin typeface="Arial"/>
                <a:cs typeface="Arial"/>
              </a:rPr>
              <a:t>feature</a:t>
            </a:r>
            <a:r>
              <a:rPr sz="2700" spc="300" dirty="0">
                <a:latin typeface="Arial"/>
                <a:cs typeface="Arial"/>
              </a:rPr>
              <a:t> </a:t>
            </a:r>
            <a:r>
              <a:rPr sz="2700" spc="-5" dirty="0">
                <a:latin typeface="Arial"/>
                <a:cs typeface="Arial"/>
              </a:rPr>
              <a:t>of</a:t>
            </a:r>
            <a:endParaRPr sz="27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16354" y="2757042"/>
            <a:ext cx="270700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14425" algn="l"/>
              </a:tabLst>
            </a:pPr>
            <a:r>
              <a:rPr sz="2700" spc="-5" dirty="0">
                <a:latin typeface="Arial"/>
                <a:cs typeface="Arial"/>
              </a:rPr>
              <a:t>living	o</a:t>
            </a:r>
            <a:r>
              <a:rPr sz="2700" spc="-20" dirty="0">
                <a:latin typeface="Arial"/>
                <a:cs typeface="Arial"/>
              </a:rPr>
              <a:t>r</a:t>
            </a:r>
            <a:r>
              <a:rPr sz="2700" spc="-5" dirty="0">
                <a:latin typeface="Arial"/>
                <a:cs typeface="Arial"/>
              </a:rPr>
              <a:t>ganisms</a:t>
            </a:r>
            <a:endParaRPr sz="27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16354" y="2592450"/>
            <a:ext cx="3903345" cy="1177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001010">
              <a:lnSpc>
                <a:spcPct val="140000"/>
              </a:lnSpc>
              <a:spcBef>
                <a:spcPts val="100"/>
              </a:spcBef>
              <a:tabLst>
                <a:tab pos="2190750" algn="l"/>
                <a:tab pos="2729865" algn="l"/>
              </a:tabLst>
            </a:pPr>
            <a:r>
              <a:rPr sz="2700" spc="-5" dirty="0">
                <a:latin typeface="Arial"/>
                <a:cs typeface="Arial"/>
              </a:rPr>
              <a:t>which  transmission	of	genetic</a:t>
            </a:r>
            <a:endParaRPr sz="27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892165" y="2592450"/>
            <a:ext cx="2183765" cy="1177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1920">
              <a:lnSpc>
                <a:spcPct val="140000"/>
              </a:lnSpc>
              <a:spcBef>
                <a:spcPts val="100"/>
              </a:spcBef>
              <a:tabLst>
                <a:tab pos="1484630" algn="l"/>
                <a:tab pos="1692275" algn="l"/>
              </a:tabLst>
            </a:pPr>
            <a:r>
              <a:rPr sz="2700" spc="-5" dirty="0">
                <a:latin typeface="Arial"/>
                <a:cs typeface="Arial"/>
              </a:rPr>
              <a:t>invol</a:t>
            </a:r>
            <a:r>
              <a:rPr sz="2700" dirty="0">
                <a:latin typeface="Arial"/>
                <a:cs typeface="Arial"/>
              </a:rPr>
              <a:t>v</a:t>
            </a:r>
            <a:r>
              <a:rPr sz="2700" spc="-20" dirty="0">
                <a:latin typeface="Arial"/>
                <a:cs typeface="Arial"/>
              </a:rPr>
              <a:t>e</a:t>
            </a:r>
            <a:r>
              <a:rPr sz="2700" dirty="0">
                <a:latin typeface="Arial"/>
                <a:cs typeface="Arial"/>
              </a:rPr>
              <a:t>s		the  ma</a:t>
            </a:r>
            <a:r>
              <a:rPr sz="2700" spc="-15" dirty="0">
                <a:latin typeface="Arial"/>
                <a:cs typeface="Arial"/>
              </a:rPr>
              <a:t>t</a:t>
            </a:r>
            <a:r>
              <a:rPr sz="2700" spc="-5" dirty="0">
                <a:latin typeface="Arial"/>
                <a:cs typeface="Arial"/>
              </a:rPr>
              <a:t>erial</a:t>
            </a:r>
            <a:r>
              <a:rPr sz="2700" dirty="0">
                <a:latin typeface="Arial"/>
                <a:cs typeface="Arial"/>
              </a:rPr>
              <a:t>	from</a:t>
            </a:r>
            <a:endParaRPr sz="27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816354" y="3744459"/>
            <a:ext cx="6259195" cy="1754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40000"/>
              </a:lnSpc>
              <a:spcBef>
                <a:spcPts val="100"/>
              </a:spcBef>
            </a:pPr>
            <a:r>
              <a:rPr sz="2700" spc="-5" dirty="0">
                <a:latin typeface="Arial"/>
                <a:cs typeface="Arial"/>
              </a:rPr>
              <a:t>one generation </a:t>
            </a:r>
            <a:r>
              <a:rPr sz="2700" dirty="0">
                <a:latin typeface="Arial"/>
                <a:cs typeface="Arial"/>
              </a:rPr>
              <a:t>to </a:t>
            </a:r>
            <a:r>
              <a:rPr sz="2700" spc="-5" dirty="0">
                <a:latin typeface="Arial"/>
                <a:cs typeface="Arial"/>
              </a:rPr>
              <a:t>the </a:t>
            </a:r>
            <a:r>
              <a:rPr sz="2700" dirty="0">
                <a:latin typeface="Arial"/>
                <a:cs typeface="Arial"/>
              </a:rPr>
              <a:t>next </a:t>
            </a:r>
            <a:r>
              <a:rPr sz="2700" spc="-5" dirty="0">
                <a:latin typeface="Arial"/>
                <a:cs typeface="Arial"/>
              </a:rPr>
              <a:t>ensuring the  survival </a:t>
            </a:r>
            <a:r>
              <a:rPr sz="2700" spc="-10" dirty="0">
                <a:latin typeface="Arial"/>
                <a:cs typeface="Arial"/>
              </a:rPr>
              <a:t>of </a:t>
            </a:r>
            <a:r>
              <a:rPr sz="2700" spc="-5" dirty="0">
                <a:latin typeface="Arial"/>
                <a:cs typeface="Arial"/>
              </a:rPr>
              <a:t>species over long periods of  time.</a:t>
            </a:r>
            <a:endParaRPr sz="2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89743" y="133010"/>
            <a:ext cx="3138705" cy="9470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470147" y="60960"/>
            <a:ext cx="2977896" cy="9235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429000" y="152336"/>
            <a:ext cx="3060192" cy="8683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429000" y="152336"/>
            <a:ext cx="3060700" cy="868680"/>
          </a:xfrm>
          <a:prstGeom prst="rect">
            <a:avLst/>
          </a:prstGeom>
          <a:ln w="12700">
            <a:solidFill>
              <a:srgbClr val="7C5F9F"/>
            </a:solidFill>
          </a:ln>
        </p:spPr>
        <p:txBody>
          <a:bodyPr vert="horz" wrap="square" lIns="0" tIns="62865" rIns="0" bIns="0" rtlCol="0">
            <a:spAutoFit/>
          </a:bodyPr>
          <a:lstStyle/>
          <a:p>
            <a:pPr marL="419734">
              <a:lnSpc>
                <a:spcPct val="100000"/>
              </a:lnSpc>
              <a:spcBef>
                <a:spcPts val="495"/>
              </a:spcBef>
            </a:pPr>
            <a:r>
              <a:rPr sz="4400" spc="-5" dirty="0">
                <a:latin typeface="Calibri"/>
                <a:cs typeface="Calibri"/>
              </a:rPr>
              <a:t>LIFE</a:t>
            </a:r>
            <a:r>
              <a:rPr sz="4400" spc="-25" dirty="0">
                <a:latin typeface="Calibri"/>
                <a:cs typeface="Calibri"/>
              </a:rPr>
              <a:t> </a:t>
            </a:r>
            <a:r>
              <a:rPr sz="4400" spc="-80" dirty="0">
                <a:latin typeface="Calibri"/>
                <a:cs typeface="Calibri"/>
              </a:rPr>
              <a:t>SPAN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3400" y="1295400"/>
            <a:ext cx="3124200" cy="5029200"/>
          </a:xfrm>
          <a:prstGeom prst="rect">
            <a:avLst/>
          </a:prstGeom>
          <a:ln w="25400">
            <a:solidFill>
              <a:srgbClr val="9BBA58"/>
            </a:solidFill>
          </a:ln>
        </p:spPr>
        <p:txBody>
          <a:bodyPr vert="horz" wrap="square" lIns="0" tIns="21590" rIns="0" bIns="0" rtlCol="0">
            <a:spAutoFit/>
          </a:bodyPr>
          <a:lstStyle/>
          <a:p>
            <a:pPr marL="434340" marR="180975" indent="-342900">
              <a:lnSpc>
                <a:spcPct val="90000"/>
              </a:lnSpc>
              <a:spcBef>
                <a:spcPts val="170"/>
              </a:spcBef>
              <a:buFont typeface="Arial"/>
              <a:buChar char="•"/>
              <a:tabLst>
                <a:tab pos="433705" algn="l"/>
                <a:tab pos="434340" algn="l"/>
              </a:tabLst>
            </a:pPr>
            <a:r>
              <a:rPr sz="3000" spc="-5" dirty="0">
                <a:latin typeface="Calibri"/>
                <a:cs typeface="Calibri"/>
              </a:rPr>
              <a:t>The </a:t>
            </a:r>
            <a:r>
              <a:rPr sz="3000" spc="-10" dirty="0">
                <a:latin typeface="Calibri"/>
                <a:cs typeface="Calibri"/>
              </a:rPr>
              <a:t>period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from  </a:t>
            </a:r>
            <a:r>
              <a:rPr sz="3000" spc="-5" dirty="0">
                <a:latin typeface="Calibri"/>
                <a:cs typeface="Calibri"/>
              </a:rPr>
              <a:t>birth </a:t>
            </a:r>
            <a:r>
              <a:rPr sz="3000" spc="-15" dirty="0">
                <a:latin typeface="Calibri"/>
                <a:cs typeface="Calibri"/>
              </a:rPr>
              <a:t>to </a:t>
            </a:r>
            <a:r>
              <a:rPr sz="3000" dirty="0">
                <a:latin typeface="Calibri"/>
                <a:cs typeface="Calibri"/>
              </a:rPr>
              <a:t>the  </a:t>
            </a:r>
            <a:r>
              <a:rPr sz="3000" spc="-15" dirty="0">
                <a:latin typeface="Calibri"/>
                <a:cs typeface="Calibri"/>
              </a:rPr>
              <a:t>natural </a:t>
            </a:r>
            <a:r>
              <a:rPr sz="3000" spc="-10" dirty="0">
                <a:latin typeface="Calibri"/>
                <a:cs typeface="Calibri"/>
              </a:rPr>
              <a:t>death </a:t>
            </a:r>
            <a:r>
              <a:rPr sz="3000" spc="-5" dirty="0">
                <a:latin typeface="Calibri"/>
                <a:cs typeface="Calibri"/>
              </a:rPr>
              <a:t>of  </a:t>
            </a:r>
            <a:r>
              <a:rPr sz="3000" dirty="0">
                <a:latin typeface="Calibri"/>
                <a:cs typeface="Calibri"/>
              </a:rPr>
              <a:t>an </a:t>
            </a:r>
            <a:r>
              <a:rPr sz="3000" spc="-15" dirty="0">
                <a:latin typeface="Calibri"/>
                <a:cs typeface="Calibri"/>
              </a:rPr>
              <a:t>organism </a:t>
            </a:r>
            <a:r>
              <a:rPr sz="3000" dirty="0">
                <a:latin typeface="Calibri"/>
                <a:cs typeface="Calibri"/>
              </a:rPr>
              <a:t>is  </a:t>
            </a:r>
            <a:r>
              <a:rPr sz="3000" spc="-10" dirty="0">
                <a:latin typeface="Calibri"/>
                <a:cs typeface="Calibri"/>
              </a:rPr>
              <a:t>called </a:t>
            </a:r>
            <a:r>
              <a:rPr sz="3000" dirty="0">
                <a:latin typeface="Calibri"/>
                <a:cs typeface="Calibri"/>
              </a:rPr>
              <a:t>its </a:t>
            </a:r>
            <a:r>
              <a:rPr sz="3000" spc="-25" dirty="0">
                <a:latin typeface="Calibri"/>
                <a:cs typeface="Calibri"/>
              </a:rPr>
              <a:t>life  </a:t>
            </a:r>
            <a:r>
              <a:rPr sz="3000" spc="-5" dirty="0">
                <a:latin typeface="Calibri"/>
                <a:cs typeface="Calibri"/>
              </a:rPr>
              <a:t>span.</a:t>
            </a:r>
            <a:endParaRPr sz="3000">
              <a:latin typeface="Calibri"/>
              <a:cs typeface="Calibri"/>
            </a:endParaRPr>
          </a:p>
          <a:p>
            <a:pPr marL="434340" marR="224154" indent="-342900">
              <a:lnSpc>
                <a:spcPct val="90000"/>
              </a:lnSpc>
              <a:spcBef>
                <a:spcPts val="720"/>
              </a:spcBef>
              <a:buFont typeface="Arial"/>
              <a:buChar char="•"/>
              <a:tabLst>
                <a:tab pos="433705" algn="l"/>
                <a:tab pos="434340" algn="l"/>
              </a:tabLst>
            </a:pPr>
            <a:r>
              <a:rPr sz="3000" spc="-25" dirty="0">
                <a:latin typeface="Calibri"/>
                <a:cs typeface="Calibri"/>
              </a:rPr>
              <a:t>Life </a:t>
            </a:r>
            <a:r>
              <a:rPr sz="3000" spc="-5" dirty="0">
                <a:latin typeface="Calibri"/>
                <a:cs typeface="Calibri"/>
              </a:rPr>
              <a:t>span of </a:t>
            </a:r>
            <a:r>
              <a:rPr sz="3000" dirty="0">
                <a:latin typeface="Calibri"/>
                <a:cs typeface="Calibri"/>
              </a:rPr>
              <a:t>an  </a:t>
            </a:r>
            <a:r>
              <a:rPr sz="3000" spc="-15" dirty="0">
                <a:latin typeface="Calibri"/>
                <a:cs typeface="Calibri"/>
              </a:rPr>
              <a:t>organism </a:t>
            </a:r>
            <a:r>
              <a:rPr sz="3000" spc="-20" dirty="0">
                <a:latin typeface="Calibri"/>
                <a:cs typeface="Calibri"/>
              </a:rPr>
              <a:t>may  </a:t>
            </a:r>
            <a:r>
              <a:rPr sz="3000" spc="-5" dirty="0">
                <a:latin typeface="Calibri"/>
                <a:cs typeface="Calibri"/>
              </a:rPr>
              <a:t>be </a:t>
            </a:r>
            <a:r>
              <a:rPr sz="3000" spc="-35" dirty="0">
                <a:latin typeface="Calibri"/>
                <a:cs typeface="Calibri"/>
              </a:rPr>
              <a:t>few </a:t>
            </a:r>
            <a:r>
              <a:rPr sz="3000" spc="-10" dirty="0">
                <a:latin typeface="Calibri"/>
                <a:cs typeface="Calibri"/>
              </a:rPr>
              <a:t>minutes  </a:t>
            </a:r>
            <a:r>
              <a:rPr sz="3000" spc="-15" dirty="0">
                <a:latin typeface="Calibri"/>
                <a:cs typeface="Calibri"/>
              </a:rPr>
              <a:t>to </a:t>
            </a:r>
            <a:r>
              <a:rPr sz="3000" spc="-20" dirty="0">
                <a:latin typeface="Calibri"/>
                <a:cs typeface="Calibri"/>
              </a:rPr>
              <a:t>several  </a:t>
            </a:r>
            <a:r>
              <a:rPr sz="3000" dirty="0">
                <a:latin typeface="Calibri"/>
                <a:cs typeface="Calibri"/>
              </a:rPr>
              <a:t>thousand</a:t>
            </a:r>
            <a:r>
              <a:rPr sz="3000" spc="-90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years.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951368" y="1122420"/>
            <a:ext cx="4975063" cy="556108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114800" y="1295412"/>
            <a:ext cx="4648200" cy="521512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35608" y="274637"/>
            <a:ext cx="6565900" cy="1021080"/>
          </a:xfrm>
          <a:custGeom>
            <a:avLst/>
            <a:gdLst/>
            <a:ahLst/>
            <a:cxnLst/>
            <a:rect l="l" t="t" r="r" b="b"/>
            <a:pathLst>
              <a:path w="6565900" h="1021080">
                <a:moveTo>
                  <a:pt x="0" y="1020762"/>
                </a:moveTo>
                <a:lnTo>
                  <a:pt x="6565392" y="1020762"/>
                </a:lnTo>
                <a:lnTo>
                  <a:pt x="6565392" y="0"/>
                </a:lnTo>
                <a:lnTo>
                  <a:pt x="0" y="0"/>
                </a:lnTo>
                <a:lnTo>
                  <a:pt x="0" y="102076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435608" y="274637"/>
            <a:ext cx="6565900" cy="1021080"/>
          </a:xfrm>
          <a:custGeom>
            <a:avLst/>
            <a:gdLst/>
            <a:ahLst/>
            <a:cxnLst/>
            <a:rect l="l" t="t" r="r" b="b"/>
            <a:pathLst>
              <a:path w="6565900" h="1021080">
                <a:moveTo>
                  <a:pt x="0" y="1020762"/>
                </a:moveTo>
                <a:lnTo>
                  <a:pt x="6565392" y="1020762"/>
                </a:lnTo>
                <a:lnTo>
                  <a:pt x="6565392" y="0"/>
                </a:lnTo>
                <a:lnTo>
                  <a:pt x="0" y="0"/>
                </a:lnTo>
                <a:lnTo>
                  <a:pt x="0" y="1020762"/>
                </a:lnTo>
                <a:close/>
              </a:path>
            </a:pathLst>
          </a:custGeom>
          <a:ln w="25400">
            <a:solidFill>
              <a:srgbClr val="FDB8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199132" y="0"/>
            <a:ext cx="5192268" cy="8458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093720" y="606551"/>
            <a:ext cx="3247644" cy="8945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553080" y="101854"/>
            <a:ext cx="4331970" cy="13360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06780" marR="5080" indent="-894715">
              <a:lnSpc>
                <a:spcPct val="100000"/>
              </a:lnSpc>
              <a:spcBef>
                <a:spcPts val="95"/>
              </a:spcBef>
            </a:pPr>
            <a:r>
              <a:rPr sz="4300" spc="-5" dirty="0"/>
              <a:t>Life span of</a:t>
            </a:r>
            <a:r>
              <a:rPr sz="4300" spc="-70" dirty="0"/>
              <a:t> </a:t>
            </a:r>
            <a:r>
              <a:rPr sz="4300" spc="-5" dirty="0"/>
              <a:t>some  organisms</a:t>
            </a:r>
            <a:endParaRPr sz="4300"/>
          </a:p>
        </p:txBody>
      </p:sp>
      <p:sp>
        <p:nvSpPr>
          <p:cNvPr id="7" name="object 7"/>
          <p:cNvSpPr/>
          <p:nvPr/>
        </p:nvSpPr>
        <p:spPr>
          <a:xfrm>
            <a:off x="2290572" y="1478280"/>
            <a:ext cx="4639056" cy="47152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362200" y="1524000"/>
            <a:ext cx="4495800" cy="4572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2355850" y="1517650"/>
          <a:ext cx="4495800" cy="4572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95855"/>
                <a:gridCol w="2099945"/>
              </a:tblGrid>
              <a:tr h="38100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Organism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9525" marB="0">
                    <a:lnL w="12700">
                      <a:solidFill>
                        <a:srgbClr val="3891A7"/>
                      </a:solidFill>
                      <a:prstDash val="solid"/>
                    </a:lnL>
                    <a:lnR w="12700">
                      <a:solidFill>
                        <a:srgbClr val="3891A7"/>
                      </a:solidFill>
                      <a:prstDash val="solid"/>
                    </a:lnR>
                    <a:lnT w="12700">
                      <a:solidFill>
                        <a:srgbClr val="3891A7"/>
                      </a:solidFill>
                      <a:prstDash val="solid"/>
                    </a:lnT>
                    <a:lnB w="12700">
                      <a:solidFill>
                        <a:srgbClr val="3891A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Life</a:t>
                      </a:r>
                      <a:r>
                        <a:rPr sz="2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span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9525" marB="0">
                    <a:lnL w="12700">
                      <a:solidFill>
                        <a:srgbClr val="3891A7"/>
                      </a:solidFill>
                      <a:prstDash val="solid"/>
                    </a:lnL>
                    <a:lnR w="12700">
                      <a:solidFill>
                        <a:srgbClr val="3891A7"/>
                      </a:solidFill>
                      <a:prstDash val="solid"/>
                    </a:lnR>
                    <a:lnT w="12700">
                      <a:solidFill>
                        <a:srgbClr val="3891A7"/>
                      </a:solidFill>
                      <a:prstDash val="solid"/>
                    </a:lnT>
                    <a:lnB w="12700">
                      <a:solidFill>
                        <a:srgbClr val="3891A7"/>
                      </a:solidFill>
                      <a:prstDash val="soli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Fruit</a:t>
                      </a:r>
                      <a:r>
                        <a:rPr sz="20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fly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9525" marB="0">
                    <a:lnL w="12700">
                      <a:solidFill>
                        <a:srgbClr val="3891A7"/>
                      </a:solidFill>
                      <a:prstDash val="solid"/>
                    </a:lnL>
                    <a:lnR w="12700">
                      <a:solidFill>
                        <a:srgbClr val="3891A7"/>
                      </a:solidFill>
                      <a:prstDash val="solid"/>
                    </a:lnR>
                    <a:lnT w="12700">
                      <a:solidFill>
                        <a:srgbClr val="3891A7"/>
                      </a:solidFill>
                      <a:prstDash val="solid"/>
                    </a:lnT>
                    <a:lnB w="12700">
                      <a:solidFill>
                        <a:srgbClr val="3891A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2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day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9525" marB="0">
                    <a:lnL w="12700">
                      <a:solidFill>
                        <a:srgbClr val="3891A7"/>
                      </a:solidFill>
                      <a:prstDash val="solid"/>
                    </a:lnL>
                    <a:lnR w="12700">
                      <a:solidFill>
                        <a:srgbClr val="3891A7"/>
                      </a:solidFill>
                      <a:prstDash val="solid"/>
                    </a:lnR>
                    <a:lnT w="12700">
                      <a:solidFill>
                        <a:srgbClr val="3891A7"/>
                      </a:solidFill>
                      <a:prstDash val="solid"/>
                    </a:lnT>
                    <a:lnB w="12700">
                      <a:solidFill>
                        <a:srgbClr val="3891A7"/>
                      </a:solidFill>
                      <a:prstDash val="soli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Butterfly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3891A7"/>
                      </a:solidFill>
                      <a:prstDash val="solid"/>
                    </a:lnL>
                    <a:lnR w="12700">
                      <a:solidFill>
                        <a:srgbClr val="3891A7"/>
                      </a:solidFill>
                      <a:prstDash val="solid"/>
                    </a:lnR>
                    <a:lnT w="12700">
                      <a:solidFill>
                        <a:srgbClr val="3891A7"/>
                      </a:solidFill>
                      <a:prstDash val="solid"/>
                    </a:lnT>
                    <a:lnB w="12700">
                      <a:solidFill>
                        <a:srgbClr val="3891A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1-2</a:t>
                      </a:r>
                      <a:r>
                        <a:rPr sz="20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weeks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3891A7"/>
                      </a:solidFill>
                      <a:prstDash val="solid"/>
                    </a:lnL>
                    <a:lnR w="12700">
                      <a:solidFill>
                        <a:srgbClr val="3891A7"/>
                      </a:solidFill>
                      <a:prstDash val="solid"/>
                    </a:lnR>
                    <a:lnT w="12700">
                      <a:solidFill>
                        <a:srgbClr val="3891A7"/>
                      </a:solidFill>
                      <a:prstDash val="solid"/>
                    </a:lnT>
                    <a:lnB w="12700">
                      <a:solidFill>
                        <a:srgbClr val="3891A7"/>
                      </a:solidFill>
                      <a:prstDash val="soli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Wheat</a:t>
                      </a:r>
                      <a:r>
                        <a:rPr sz="20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plant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3891A7"/>
                      </a:solidFill>
                      <a:prstDash val="solid"/>
                    </a:lnL>
                    <a:lnR w="12700">
                      <a:solidFill>
                        <a:srgbClr val="3891A7"/>
                      </a:solidFill>
                      <a:prstDash val="solid"/>
                    </a:lnR>
                    <a:lnT w="12700">
                      <a:solidFill>
                        <a:srgbClr val="3891A7"/>
                      </a:solidFill>
                      <a:prstDash val="solid"/>
                    </a:lnT>
                    <a:lnB w="12700">
                      <a:solidFill>
                        <a:srgbClr val="3891A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2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months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3891A7"/>
                      </a:solidFill>
                      <a:prstDash val="solid"/>
                    </a:lnL>
                    <a:lnR w="12700">
                      <a:solidFill>
                        <a:srgbClr val="3891A7"/>
                      </a:solidFill>
                      <a:prstDash val="solid"/>
                    </a:lnR>
                    <a:lnT w="12700">
                      <a:solidFill>
                        <a:srgbClr val="3891A7"/>
                      </a:solidFill>
                      <a:prstDash val="solid"/>
                    </a:lnT>
                    <a:lnB w="12700">
                      <a:solidFill>
                        <a:srgbClr val="3891A7"/>
                      </a:solidFill>
                      <a:prstDash val="soli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Crow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3891A7"/>
                      </a:solidFill>
                      <a:prstDash val="solid"/>
                    </a:lnL>
                    <a:lnR w="12700">
                      <a:solidFill>
                        <a:srgbClr val="3891A7"/>
                      </a:solidFill>
                      <a:prstDash val="solid"/>
                    </a:lnR>
                    <a:lnT w="12700">
                      <a:solidFill>
                        <a:srgbClr val="3891A7"/>
                      </a:solidFill>
                      <a:prstDash val="solid"/>
                    </a:lnT>
                    <a:lnB w="12700">
                      <a:solidFill>
                        <a:srgbClr val="3891A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15</a:t>
                      </a:r>
                      <a:r>
                        <a:rPr sz="20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years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3891A7"/>
                      </a:solidFill>
                      <a:prstDash val="solid"/>
                    </a:lnL>
                    <a:lnR w="12700">
                      <a:solidFill>
                        <a:srgbClr val="3891A7"/>
                      </a:solidFill>
                      <a:prstDash val="solid"/>
                    </a:lnR>
                    <a:lnT w="12700">
                      <a:solidFill>
                        <a:srgbClr val="3891A7"/>
                      </a:solidFill>
                      <a:prstDash val="solid"/>
                    </a:lnT>
                    <a:lnB w="12700">
                      <a:solidFill>
                        <a:srgbClr val="3891A7"/>
                      </a:solidFill>
                      <a:prstDash val="soli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Dog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3891A7"/>
                      </a:solidFill>
                      <a:prstDash val="solid"/>
                    </a:lnL>
                    <a:lnR w="12700">
                      <a:solidFill>
                        <a:srgbClr val="3891A7"/>
                      </a:solidFill>
                      <a:prstDash val="solid"/>
                    </a:lnR>
                    <a:lnT w="12700">
                      <a:solidFill>
                        <a:srgbClr val="3891A7"/>
                      </a:solidFill>
                      <a:prstDash val="solid"/>
                    </a:lnT>
                    <a:lnB w="12700">
                      <a:solidFill>
                        <a:srgbClr val="3891A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25</a:t>
                      </a:r>
                      <a:r>
                        <a:rPr sz="20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years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3891A7"/>
                      </a:solidFill>
                      <a:prstDash val="solid"/>
                    </a:lnL>
                    <a:lnR w="12700">
                      <a:solidFill>
                        <a:srgbClr val="3891A7"/>
                      </a:solidFill>
                      <a:prstDash val="solid"/>
                    </a:lnR>
                    <a:lnT w="12700">
                      <a:solidFill>
                        <a:srgbClr val="3891A7"/>
                      </a:solidFill>
                      <a:prstDash val="solid"/>
                    </a:lnT>
                    <a:lnB w="12700">
                      <a:solidFill>
                        <a:srgbClr val="3891A7"/>
                      </a:solidFill>
                      <a:prstDash val="soli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Banana</a:t>
                      </a:r>
                      <a:r>
                        <a:rPr sz="20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tree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3891A7"/>
                      </a:solidFill>
                      <a:prstDash val="solid"/>
                    </a:lnL>
                    <a:lnR w="12700">
                      <a:solidFill>
                        <a:srgbClr val="3891A7"/>
                      </a:solidFill>
                      <a:prstDash val="solid"/>
                    </a:lnR>
                    <a:lnT w="12700">
                      <a:solidFill>
                        <a:srgbClr val="3891A7"/>
                      </a:solidFill>
                      <a:prstDash val="solid"/>
                    </a:lnT>
                    <a:lnB w="12700">
                      <a:solidFill>
                        <a:srgbClr val="3891A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25</a:t>
                      </a:r>
                      <a:r>
                        <a:rPr sz="20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years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3891A7"/>
                      </a:solidFill>
                      <a:prstDash val="solid"/>
                    </a:lnL>
                    <a:lnR w="12700">
                      <a:solidFill>
                        <a:srgbClr val="3891A7"/>
                      </a:solidFill>
                      <a:prstDash val="solid"/>
                    </a:lnR>
                    <a:lnT w="12700">
                      <a:solidFill>
                        <a:srgbClr val="3891A7"/>
                      </a:solidFill>
                      <a:prstDash val="solid"/>
                    </a:lnT>
                    <a:lnB w="12700">
                      <a:solidFill>
                        <a:srgbClr val="3891A7"/>
                      </a:solidFill>
                      <a:prstDash val="soli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Crocodile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3891A7"/>
                      </a:solidFill>
                      <a:prstDash val="solid"/>
                    </a:lnL>
                    <a:lnR w="12700">
                      <a:solidFill>
                        <a:srgbClr val="3891A7"/>
                      </a:solidFill>
                      <a:prstDash val="solid"/>
                    </a:lnR>
                    <a:lnT w="12700">
                      <a:solidFill>
                        <a:srgbClr val="3891A7"/>
                      </a:solidFill>
                      <a:prstDash val="solid"/>
                    </a:lnT>
                    <a:lnB w="12700">
                      <a:solidFill>
                        <a:srgbClr val="3891A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60</a:t>
                      </a:r>
                      <a:r>
                        <a:rPr sz="20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years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3891A7"/>
                      </a:solidFill>
                      <a:prstDash val="solid"/>
                    </a:lnL>
                    <a:lnR w="12700">
                      <a:solidFill>
                        <a:srgbClr val="3891A7"/>
                      </a:solidFill>
                      <a:prstDash val="solid"/>
                    </a:lnR>
                    <a:lnT w="12700">
                      <a:solidFill>
                        <a:srgbClr val="3891A7"/>
                      </a:solidFill>
                      <a:prstDash val="solid"/>
                    </a:lnT>
                    <a:lnB w="12700">
                      <a:solidFill>
                        <a:srgbClr val="3891A7"/>
                      </a:solidFill>
                      <a:prstDash val="soli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Human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3891A7"/>
                      </a:solidFill>
                      <a:prstDash val="solid"/>
                    </a:lnL>
                    <a:lnR w="12700">
                      <a:solidFill>
                        <a:srgbClr val="3891A7"/>
                      </a:solidFill>
                      <a:prstDash val="solid"/>
                    </a:lnR>
                    <a:lnT w="12700">
                      <a:solidFill>
                        <a:srgbClr val="3891A7"/>
                      </a:solidFill>
                      <a:prstDash val="solid"/>
                    </a:lnT>
                    <a:lnB w="12700">
                      <a:solidFill>
                        <a:srgbClr val="3891A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100</a:t>
                      </a:r>
                      <a:r>
                        <a:rPr sz="20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years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3891A7"/>
                      </a:solidFill>
                      <a:prstDash val="solid"/>
                    </a:lnL>
                    <a:lnR w="12700">
                      <a:solidFill>
                        <a:srgbClr val="3891A7"/>
                      </a:solidFill>
                      <a:prstDash val="solid"/>
                    </a:lnR>
                    <a:lnT w="12700">
                      <a:solidFill>
                        <a:srgbClr val="3891A7"/>
                      </a:solidFill>
                      <a:prstDash val="solid"/>
                    </a:lnT>
                    <a:lnB w="12700">
                      <a:solidFill>
                        <a:srgbClr val="3891A7"/>
                      </a:solidFill>
                      <a:prstDash val="soli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Parrot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3891A7"/>
                      </a:solidFill>
                      <a:prstDash val="solid"/>
                    </a:lnL>
                    <a:lnR w="12700">
                      <a:solidFill>
                        <a:srgbClr val="3891A7"/>
                      </a:solidFill>
                      <a:prstDash val="solid"/>
                    </a:lnR>
                    <a:lnT w="12700">
                      <a:solidFill>
                        <a:srgbClr val="3891A7"/>
                      </a:solidFill>
                      <a:prstDash val="solid"/>
                    </a:lnT>
                    <a:lnB w="12700">
                      <a:solidFill>
                        <a:srgbClr val="3891A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140</a:t>
                      </a:r>
                      <a:r>
                        <a:rPr sz="20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years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3891A7"/>
                      </a:solidFill>
                      <a:prstDash val="solid"/>
                    </a:lnL>
                    <a:lnR w="12700">
                      <a:solidFill>
                        <a:srgbClr val="3891A7"/>
                      </a:solidFill>
                      <a:prstDash val="solid"/>
                    </a:lnR>
                    <a:lnT w="12700">
                      <a:solidFill>
                        <a:srgbClr val="3891A7"/>
                      </a:solidFill>
                      <a:prstDash val="solid"/>
                    </a:lnT>
                    <a:lnB w="12700">
                      <a:solidFill>
                        <a:srgbClr val="3891A7"/>
                      </a:solidFill>
                      <a:prstDash val="soli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000" spc="-25" dirty="0">
                          <a:latin typeface="Arial"/>
                          <a:cs typeface="Arial"/>
                        </a:rPr>
                        <a:t>Tortoise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3891A7"/>
                      </a:solidFill>
                      <a:prstDash val="solid"/>
                    </a:lnL>
                    <a:lnR w="12700">
                      <a:solidFill>
                        <a:srgbClr val="3891A7"/>
                      </a:solidFill>
                      <a:prstDash val="solid"/>
                    </a:lnR>
                    <a:lnT w="12700">
                      <a:solidFill>
                        <a:srgbClr val="3891A7"/>
                      </a:solidFill>
                      <a:prstDash val="solid"/>
                    </a:lnT>
                    <a:lnB w="12700">
                      <a:solidFill>
                        <a:srgbClr val="3891A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100- 150</a:t>
                      </a:r>
                      <a:r>
                        <a:rPr sz="20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years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3891A7"/>
                      </a:solidFill>
                      <a:prstDash val="solid"/>
                    </a:lnL>
                    <a:lnR w="12700">
                      <a:solidFill>
                        <a:srgbClr val="3891A7"/>
                      </a:solidFill>
                      <a:prstDash val="solid"/>
                    </a:lnR>
                    <a:lnT w="12700">
                      <a:solidFill>
                        <a:srgbClr val="3891A7"/>
                      </a:solidFill>
                      <a:prstDash val="solid"/>
                    </a:lnT>
                    <a:lnB w="12700">
                      <a:solidFill>
                        <a:srgbClr val="3891A7"/>
                      </a:solidFill>
                      <a:prstDash val="soli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Banyan</a:t>
                      </a:r>
                      <a:r>
                        <a:rPr sz="20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tree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3891A7"/>
                      </a:solidFill>
                      <a:prstDash val="solid"/>
                    </a:lnL>
                    <a:lnR w="12700">
                      <a:solidFill>
                        <a:srgbClr val="3891A7"/>
                      </a:solidFill>
                      <a:prstDash val="solid"/>
                    </a:lnR>
                    <a:lnT w="12700">
                      <a:solidFill>
                        <a:srgbClr val="3891A7"/>
                      </a:solidFill>
                      <a:prstDash val="solid"/>
                    </a:lnT>
                    <a:lnB w="12700">
                      <a:solidFill>
                        <a:srgbClr val="3891A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200</a:t>
                      </a:r>
                      <a:r>
                        <a:rPr sz="20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years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3891A7"/>
                      </a:solidFill>
                      <a:prstDash val="solid"/>
                    </a:lnL>
                    <a:lnR w="12700">
                      <a:solidFill>
                        <a:srgbClr val="3891A7"/>
                      </a:solidFill>
                      <a:prstDash val="solid"/>
                    </a:lnR>
                    <a:lnT w="12700">
                      <a:solidFill>
                        <a:srgbClr val="3891A7"/>
                      </a:solidFill>
                      <a:prstDash val="solid"/>
                    </a:lnT>
                    <a:lnB w="12700">
                      <a:solidFill>
                        <a:srgbClr val="3891A7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66850" y="1743075"/>
            <a:ext cx="4876800" cy="48672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638550" y="2181225"/>
            <a:ext cx="3895725" cy="990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345940" y="2353767"/>
            <a:ext cx="248920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10" dirty="0">
                <a:solidFill>
                  <a:srgbClr val="30859C"/>
                </a:solidFill>
                <a:latin typeface="Calibri"/>
                <a:cs typeface="Calibri"/>
              </a:rPr>
              <a:t>Juvenile</a:t>
            </a:r>
            <a:r>
              <a:rPr sz="3200" b="1" spc="-70" dirty="0">
                <a:solidFill>
                  <a:srgbClr val="30859C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30859C"/>
                </a:solidFill>
                <a:latin typeface="Calibri"/>
                <a:cs typeface="Calibri"/>
              </a:rPr>
              <a:t>phase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590925" y="2952750"/>
            <a:ext cx="4248150" cy="12001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38550" y="3914775"/>
            <a:ext cx="3895725" cy="11906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638550" y="5048250"/>
            <a:ext cx="3895725" cy="10096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908805" y="3090748"/>
            <a:ext cx="3369310" cy="268287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 marR="5080" algn="ctr">
              <a:lnSpc>
                <a:spcPct val="96100"/>
              </a:lnSpc>
              <a:spcBef>
                <a:spcPts val="254"/>
              </a:spcBef>
              <a:tabLst>
                <a:tab pos="698500" algn="l"/>
              </a:tabLst>
            </a:pPr>
            <a:r>
              <a:rPr sz="3200" b="1" spc="-10" dirty="0">
                <a:solidFill>
                  <a:srgbClr val="00AF50"/>
                </a:solidFill>
                <a:latin typeface="Calibri"/>
                <a:cs typeface="Calibri"/>
              </a:rPr>
              <a:t>Reproductive</a:t>
            </a:r>
            <a:r>
              <a:rPr sz="3200" b="1" spc="-10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AF50"/>
                </a:solidFill>
                <a:latin typeface="Calibri"/>
                <a:cs typeface="Calibri"/>
              </a:rPr>
              <a:t>phase  OR	</a:t>
            </a:r>
            <a:r>
              <a:rPr sz="3200" b="1" spc="-5" dirty="0">
                <a:solidFill>
                  <a:srgbClr val="00AF50"/>
                </a:solidFill>
                <a:latin typeface="Calibri"/>
                <a:cs typeface="Calibri"/>
              </a:rPr>
              <a:t>Maturity </a:t>
            </a:r>
            <a:r>
              <a:rPr sz="3200" b="1" dirty="0">
                <a:solidFill>
                  <a:srgbClr val="00AF50"/>
                </a:solidFill>
                <a:latin typeface="Calibri"/>
                <a:cs typeface="Calibri"/>
              </a:rPr>
              <a:t>phase  </a:t>
            </a:r>
            <a:r>
              <a:rPr sz="3200" b="1" spc="-10" dirty="0">
                <a:solidFill>
                  <a:srgbClr val="F79546"/>
                </a:solidFill>
                <a:latin typeface="Calibri"/>
                <a:cs typeface="Calibri"/>
              </a:rPr>
              <a:t>Ageing </a:t>
            </a:r>
            <a:r>
              <a:rPr sz="3200" b="1" dirty="0">
                <a:solidFill>
                  <a:srgbClr val="F79546"/>
                </a:solidFill>
                <a:latin typeface="Calibri"/>
                <a:cs typeface="Calibri"/>
              </a:rPr>
              <a:t>and  </a:t>
            </a:r>
            <a:r>
              <a:rPr sz="3200" b="1" spc="-5" dirty="0">
                <a:solidFill>
                  <a:srgbClr val="F79546"/>
                </a:solidFill>
                <a:latin typeface="Calibri"/>
                <a:cs typeface="Calibri"/>
              </a:rPr>
              <a:t>Senescence</a:t>
            </a:r>
            <a:endParaRPr sz="3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680"/>
              </a:spcBef>
            </a:pPr>
            <a:r>
              <a:rPr sz="3600" b="1" spc="-10" dirty="0">
                <a:solidFill>
                  <a:srgbClr val="FF0000"/>
                </a:solidFill>
                <a:latin typeface="Calibri"/>
                <a:cs typeface="Calibri"/>
              </a:rPr>
              <a:t>Death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752725" y="0"/>
            <a:ext cx="4095750" cy="9271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069644" y="1074165"/>
            <a:ext cx="6722109" cy="10013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3200" spc="-30" dirty="0">
                <a:latin typeface="Calibri"/>
                <a:cs typeface="Calibri"/>
              </a:rPr>
              <a:t>Life </a:t>
            </a:r>
            <a:r>
              <a:rPr sz="3200" spc="-5" dirty="0">
                <a:latin typeface="Calibri"/>
                <a:cs typeface="Calibri"/>
              </a:rPr>
              <a:t>span of </a:t>
            </a:r>
            <a:r>
              <a:rPr sz="3200" dirty="0">
                <a:latin typeface="Calibri"/>
                <a:cs typeface="Calibri"/>
              </a:rPr>
              <a:t>an </a:t>
            </a:r>
            <a:r>
              <a:rPr sz="3200" spc="-15" dirty="0">
                <a:latin typeface="Calibri"/>
                <a:cs typeface="Calibri"/>
              </a:rPr>
              <a:t>organism </a:t>
            </a:r>
            <a:r>
              <a:rPr sz="3200" spc="-5" dirty="0">
                <a:latin typeface="Calibri"/>
                <a:cs typeface="Calibri"/>
              </a:rPr>
              <a:t>usually includes  </a:t>
            </a:r>
            <a:r>
              <a:rPr sz="3200" spc="-25" dirty="0">
                <a:latin typeface="Calibri"/>
                <a:cs typeface="Calibri"/>
              </a:rPr>
              <a:t>four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phases</a:t>
            </a:r>
            <a:r>
              <a:rPr sz="3200" b="1" spc="-5" dirty="0">
                <a:latin typeface="Calibri"/>
                <a:cs typeface="Calibri"/>
              </a:rPr>
              <a:t>: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63980" y="228600"/>
            <a:ext cx="7394448" cy="10881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64336" y="262127"/>
            <a:ext cx="7467600" cy="8732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35608" y="274637"/>
            <a:ext cx="7251192" cy="9445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35608" y="274637"/>
            <a:ext cx="7251700" cy="944880"/>
          </a:xfrm>
          <a:custGeom>
            <a:avLst/>
            <a:gdLst/>
            <a:ahLst/>
            <a:cxnLst/>
            <a:rect l="l" t="t" r="r" b="b"/>
            <a:pathLst>
              <a:path w="7251700" h="944880">
                <a:moveTo>
                  <a:pt x="0" y="944562"/>
                </a:moveTo>
                <a:lnTo>
                  <a:pt x="7251192" y="944562"/>
                </a:lnTo>
                <a:lnTo>
                  <a:pt x="7251192" y="0"/>
                </a:lnTo>
                <a:lnTo>
                  <a:pt x="0" y="0"/>
                </a:lnTo>
                <a:lnTo>
                  <a:pt x="0" y="944562"/>
                </a:lnTo>
                <a:close/>
              </a:path>
            </a:pathLst>
          </a:custGeom>
          <a:ln w="12700">
            <a:solidFill>
              <a:srgbClr val="84AA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37716" y="570737"/>
            <a:ext cx="6558787" cy="36690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28344" y="300227"/>
            <a:ext cx="7339583" cy="7452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063363" y="3349878"/>
            <a:ext cx="1536700" cy="731520"/>
          </a:xfrm>
          <a:custGeom>
            <a:avLst/>
            <a:gdLst/>
            <a:ahLst/>
            <a:cxnLst/>
            <a:rect l="l" t="t" r="r" b="b"/>
            <a:pathLst>
              <a:path w="1536700" h="731520">
                <a:moveTo>
                  <a:pt x="0" y="0"/>
                </a:moveTo>
                <a:lnTo>
                  <a:pt x="0" y="498221"/>
                </a:lnTo>
                <a:lnTo>
                  <a:pt x="1536191" y="498221"/>
                </a:lnTo>
                <a:lnTo>
                  <a:pt x="1536191" y="731139"/>
                </a:lnTo>
              </a:path>
            </a:pathLst>
          </a:custGeom>
          <a:ln w="25400">
            <a:solidFill>
              <a:srgbClr val="CA920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527171" y="3349878"/>
            <a:ext cx="1536700" cy="731520"/>
          </a:xfrm>
          <a:custGeom>
            <a:avLst/>
            <a:gdLst/>
            <a:ahLst/>
            <a:cxnLst/>
            <a:rect l="l" t="t" r="r" b="b"/>
            <a:pathLst>
              <a:path w="1536700" h="731520">
                <a:moveTo>
                  <a:pt x="1536191" y="0"/>
                </a:moveTo>
                <a:lnTo>
                  <a:pt x="1536191" y="498221"/>
                </a:lnTo>
                <a:lnTo>
                  <a:pt x="0" y="498221"/>
                </a:lnTo>
                <a:lnTo>
                  <a:pt x="0" y="731139"/>
                </a:lnTo>
              </a:path>
            </a:pathLst>
          </a:custGeom>
          <a:ln w="25400">
            <a:solidFill>
              <a:srgbClr val="CA920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806444" y="1753616"/>
            <a:ext cx="2513965" cy="1596390"/>
          </a:xfrm>
          <a:custGeom>
            <a:avLst/>
            <a:gdLst/>
            <a:ahLst/>
            <a:cxnLst/>
            <a:rect l="l" t="t" r="r" b="b"/>
            <a:pathLst>
              <a:path w="2513965" h="1596389">
                <a:moveTo>
                  <a:pt x="2354198" y="0"/>
                </a:moveTo>
                <a:lnTo>
                  <a:pt x="159638" y="0"/>
                </a:lnTo>
                <a:lnTo>
                  <a:pt x="109191" y="8141"/>
                </a:lnTo>
                <a:lnTo>
                  <a:pt x="65370" y="30809"/>
                </a:lnTo>
                <a:lnTo>
                  <a:pt x="30809" y="65370"/>
                </a:lnTo>
                <a:lnTo>
                  <a:pt x="8141" y="109191"/>
                </a:lnTo>
                <a:lnTo>
                  <a:pt x="0" y="159638"/>
                </a:lnTo>
                <a:lnTo>
                  <a:pt x="0" y="1436624"/>
                </a:lnTo>
                <a:lnTo>
                  <a:pt x="8141" y="1487071"/>
                </a:lnTo>
                <a:lnTo>
                  <a:pt x="30809" y="1530892"/>
                </a:lnTo>
                <a:lnTo>
                  <a:pt x="65370" y="1565453"/>
                </a:lnTo>
                <a:lnTo>
                  <a:pt x="109191" y="1588121"/>
                </a:lnTo>
                <a:lnTo>
                  <a:pt x="159638" y="1596263"/>
                </a:lnTo>
                <a:lnTo>
                  <a:pt x="2354198" y="1596263"/>
                </a:lnTo>
                <a:lnTo>
                  <a:pt x="2404646" y="1588121"/>
                </a:lnTo>
                <a:lnTo>
                  <a:pt x="2448467" y="1565453"/>
                </a:lnTo>
                <a:lnTo>
                  <a:pt x="2483028" y="1530892"/>
                </a:lnTo>
                <a:lnTo>
                  <a:pt x="2505696" y="1487071"/>
                </a:lnTo>
                <a:lnTo>
                  <a:pt x="2513838" y="1436624"/>
                </a:lnTo>
                <a:lnTo>
                  <a:pt x="2513838" y="159638"/>
                </a:lnTo>
                <a:lnTo>
                  <a:pt x="2505696" y="109191"/>
                </a:lnTo>
                <a:lnTo>
                  <a:pt x="2483028" y="65370"/>
                </a:lnTo>
                <a:lnTo>
                  <a:pt x="2448467" y="30809"/>
                </a:lnTo>
                <a:lnTo>
                  <a:pt x="2404646" y="8141"/>
                </a:lnTo>
                <a:lnTo>
                  <a:pt x="2354198" y="0"/>
                </a:lnTo>
                <a:close/>
              </a:path>
            </a:pathLst>
          </a:custGeom>
          <a:solidFill>
            <a:srgbClr val="FDB8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806444" y="1753616"/>
            <a:ext cx="2513965" cy="1596390"/>
          </a:xfrm>
          <a:custGeom>
            <a:avLst/>
            <a:gdLst/>
            <a:ahLst/>
            <a:cxnLst/>
            <a:rect l="l" t="t" r="r" b="b"/>
            <a:pathLst>
              <a:path w="2513965" h="1596389">
                <a:moveTo>
                  <a:pt x="0" y="159638"/>
                </a:moveTo>
                <a:lnTo>
                  <a:pt x="8141" y="109191"/>
                </a:lnTo>
                <a:lnTo>
                  <a:pt x="30809" y="65370"/>
                </a:lnTo>
                <a:lnTo>
                  <a:pt x="65370" y="30809"/>
                </a:lnTo>
                <a:lnTo>
                  <a:pt x="109191" y="8141"/>
                </a:lnTo>
                <a:lnTo>
                  <a:pt x="159638" y="0"/>
                </a:lnTo>
                <a:lnTo>
                  <a:pt x="2354198" y="0"/>
                </a:lnTo>
                <a:lnTo>
                  <a:pt x="2404646" y="8141"/>
                </a:lnTo>
                <a:lnTo>
                  <a:pt x="2448467" y="30809"/>
                </a:lnTo>
                <a:lnTo>
                  <a:pt x="2483028" y="65370"/>
                </a:lnTo>
                <a:lnTo>
                  <a:pt x="2505696" y="109191"/>
                </a:lnTo>
                <a:lnTo>
                  <a:pt x="2513838" y="159638"/>
                </a:lnTo>
                <a:lnTo>
                  <a:pt x="2513838" y="1436624"/>
                </a:lnTo>
                <a:lnTo>
                  <a:pt x="2505696" y="1487071"/>
                </a:lnTo>
                <a:lnTo>
                  <a:pt x="2483028" y="1530892"/>
                </a:lnTo>
                <a:lnTo>
                  <a:pt x="2448467" y="1565453"/>
                </a:lnTo>
                <a:lnTo>
                  <a:pt x="2404646" y="1588121"/>
                </a:lnTo>
                <a:lnTo>
                  <a:pt x="2354198" y="1596263"/>
                </a:lnTo>
                <a:lnTo>
                  <a:pt x="159638" y="1596263"/>
                </a:lnTo>
                <a:lnTo>
                  <a:pt x="109191" y="1588121"/>
                </a:lnTo>
                <a:lnTo>
                  <a:pt x="65370" y="1565453"/>
                </a:lnTo>
                <a:lnTo>
                  <a:pt x="30809" y="1530892"/>
                </a:lnTo>
                <a:lnTo>
                  <a:pt x="8141" y="1487071"/>
                </a:lnTo>
                <a:lnTo>
                  <a:pt x="0" y="1436624"/>
                </a:lnTo>
                <a:lnTo>
                  <a:pt x="0" y="159638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085844" y="2019045"/>
            <a:ext cx="2513965" cy="1596390"/>
          </a:xfrm>
          <a:custGeom>
            <a:avLst/>
            <a:gdLst/>
            <a:ahLst/>
            <a:cxnLst/>
            <a:rect l="l" t="t" r="r" b="b"/>
            <a:pathLst>
              <a:path w="2513965" h="1596389">
                <a:moveTo>
                  <a:pt x="2354071" y="0"/>
                </a:moveTo>
                <a:lnTo>
                  <a:pt x="159638" y="0"/>
                </a:lnTo>
                <a:lnTo>
                  <a:pt x="109142" y="8128"/>
                </a:lnTo>
                <a:lnTo>
                  <a:pt x="65315" y="30764"/>
                </a:lnTo>
                <a:lnTo>
                  <a:pt x="30772" y="65288"/>
                </a:lnTo>
                <a:lnTo>
                  <a:pt x="8129" y="109077"/>
                </a:lnTo>
                <a:lnTo>
                  <a:pt x="0" y="159512"/>
                </a:lnTo>
                <a:lnTo>
                  <a:pt x="0" y="1436496"/>
                </a:lnTo>
                <a:lnTo>
                  <a:pt x="8129" y="1486993"/>
                </a:lnTo>
                <a:lnTo>
                  <a:pt x="30772" y="1530820"/>
                </a:lnTo>
                <a:lnTo>
                  <a:pt x="65315" y="1565363"/>
                </a:lnTo>
                <a:lnTo>
                  <a:pt x="109142" y="1588006"/>
                </a:lnTo>
                <a:lnTo>
                  <a:pt x="159638" y="1596135"/>
                </a:lnTo>
                <a:lnTo>
                  <a:pt x="2354071" y="1596135"/>
                </a:lnTo>
                <a:lnTo>
                  <a:pt x="2404519" y="1588006"/>
                </a:lnTo>
                <a:lnTo>
                  <a:pt x="2448340" y="1565363"/>
                </a:lnTo>
                <a:lnTo>
                  <a:pt x="2482901" y="1530820"/>
                </a:lnTo>
                <a:lnTo>
                  <a:pt x="2505569" y="1486993"/>
                </a:lnTo>
                <a:lnTo>
                  <a:pt x="2513710" y="1436496"/>
                </a:lnTo>
                <a:lnTo>
                  <a:pt x="2513710" y="159512"/>
                </a:lnTo>
                <a:lnTo>
                  <a:pt x="2505569" y="109077"/>
                </a:lnTo>
                <a:lnTo>
                  <a:pt x="2482901" y="65288"/>
                </a:lnTo>
                <a:lnTo>
                  <a:pt x="2448340" y="30764"/>
                </a:lnTo>
                <a:lnTo>
                  <a:pt x="2404519" y="8128"/>
                </a:lnTo>
                <a:lnTo>
                  <a:pt x="2354071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085844" y="2019045"/>
            <a:ext cx="2513965" cy="1596390"/>
          </a:xfrm>
          <a:custGeom>
            <a:avLst/>
            <a:gdLst/>
            <a:ahLst/>
            <a:cxnLst/>
            <a:rect l="l" t="t" r="r" b="b"/>
            <a:pathLst>
              <a:path w="2513965" h="1596389">
                <a:moveTo>
                  <a:pt x="0" y="159512"/>
                </a:moveTo>
                <a:lnTo>
                  <a:pt x="8129" y="109077"/>
                </a:lnTo>
                <a:lnTo>
                  <a:pt x="30772" y="65288"/>
                </a:lnTo>
                <a:lnTo>
                  <a:pt x="65315" y="30764"/>
                </a:lnTo>
                <a:lnTo>
                  <a:pt x="109142" y="8128"/>
                </a:lnTo>
                <a:lnTo>
                  <a:pt x="159638" y="0"/>
                </a:lnTo>
                <a:lnTo>
                  <a:pt x="2354071" y="0"/>
                </a:lnTo>
                <a:lnTo>
                  <a:pt x="2404519" y="8127"/>
                </a:lnTo>
                <a:lnTo>
                  <a:pt x="2448340" y="30764"/>
                </a:lnTo>
                <a:lnTo>
                  <a:pt x="2482901" y="65288"/>
                </a:lnTo>
                <a:lnTo>
                  <a:pt x="2505569" y="109077"/>
                </a:lnTo>
                <a:lnTo>
                  <a:pt x="2513710" y="159512"/>
                </a:lnTo>
                <a:lnTo>
                  <a:pt x="2513710" y="1436496"/>
                </a:lnTo>
                <a:lnTo>
                  <a:pt x="2505569" y="1486993"/>
                </a:lnTo>
                <a:lnTo>
                  <a:pt x="2482901" y="1530820"/>
                </a:lnTo>
                <a:lnTo>
                  <a:pt x="2448340" y="1565363"/>
                </a:lnTo>
                <a:lnTo>
                  <a:pt x="2404519" y="1588006"/>
                </a:lnTo>
                <a:lnTo>
                  <a:pt x="2354071" y="1596135"/>
                </a:lnTo>
                <a:lnTo>
                  <a:pt x="159638" y="1596135"/>
                </a:lnTo>
                <a:lnTo>
                  <a:pt x="109142" y="1588006"/>
                </a:lnTo>
                <a:lnTo>
                  <a:pt x="65315" y="1565363"/>
                </a:lnTo>
                <a:lnTo>
                  <a:pt x="30772" y="1530820"/>
                </a:lnTo>
                <a:lnTo>
                  <a:pt x="8129" y="1486993"/>
                </a:lnTo>
                <a:lnTo>
                  <a:pt x="0" y="1436496"/>
                </a:lnTo>
                <a:lnTo>
                  <a:pt x="0" y="159512"/>
                </a:lnTo>
                <a:close/>
              </a:path>
            </a:pathLst>
          </a:custGeom>
          <a:ln w="25400">
            <a:solidFill>
              <a:srgbClr val="FDB8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4249292" y="2619883"/>
            <a:ext cx="218694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5" dirty="0"/>
              <a:t>REPRODUCTION</a:t>
            </a:r>
            <a:endParaRPr sz="2100"/>
          </a:p>
        </p:txBody>
      </p:sp>
      <p:sp>
        <p:nvSpPr>
          <p:cNvPr id="15" name="object 15"/>
          <p:cNvSpPr/>
          <p:nvPr/>
        </p:nvSpPr>
        <p:spPr>
          <a:xfrm>
            <a:off x="2270251" y="4081017"/>
            <a:ext cx="2513965" cy="1596390"/>
          </a:xfrm>
          <a:custGeom>
            <a:avLst/>
            <a:gdLst/>
            <a:ahLst/>
            <a:cxnLst/>
            <a:rect l="l" t="t" r="r" b="b"/>
            <a:pathLst>
              <a:path w="2513965" h="1596389">
                <a:moveTo>
                  <a:pt x="2354199" y="0"/>
                </a:moveTo>
                <a:lnTo>
                  <a:pt x="159639" y="0"/>
                </a:lnTo>
                <a:lnTo>
                  <a:pt x="109191" y="8129"/>
                </a:lnTo>
                <a:lnTo>
                  <a:pt x="65370" y="30772"/>
                </a:lnTo>
                <a:lnTo>
                  <a:pt x="30809" y="65315"/>
                </a:lnTo>
                <a:lnTo>
                  <a:pt x="8141" y="109142"/>
                </a:lnTo>
                <a:lnTo>
                  <a:pt x="0" y="159638"/>
                </a:lnTo>
                <a:lnTo>
                  <a:pt x="0" y="1436623"/>
                </a:lnTo>
                <a:lnTo>
                  <a:pt x="8141" y="1487050"/>
                </a:lnTo>
                <a:lnTo>
                  <a:pt x="30809" y="1530853"/>
                </a:lnTo>
                <a:lnTo>
                  <a:pt x="65370" y="1565401"/>
                </a:lnTo>
                <a:lnTo>
                  <a:pt x="109191" y="1588061"/>
                </a:lnTo>
                <a:lnTo>
                  <a:pt x="159639" y="1596199"/>
                </a:lnTo>
                <a:lnTo>
                  <a:pt x="2354199" y="1596199"/>
                </a:lnTo>
                <a:lnTo>
                  <a:pt x="2404646" y="1588061"/>
                </a:lnTo>
                <a:lnTo>
                  <a:pt x="2448467" y="1565401"/>
                </a:lnTo>
                <a:lnTo>
                  <a:pt x="2483028" y="1530853"/>
                </a:lnTo>
                <a:lnTo>
                  <a:pt x="2505696" y="1487050"/>
                </a:lnTo>
                <a:lnTo>
                  <a:pt x="2513838" y="1436623"/>
                </a:lnTo>
                <a:lnTo>
                  <a:pt x="2513838" y="159638"/>
                </a:lnTo>
                <a:lnTo>
                  <a:pt x="2505696" y="109142"/>
                </a:lnTo>
                <a:lnTo>
                  <a:pt x="2483028" y="65315"/>
                </a:lnTo>
                <a:lnTo>
                  <a:pt x="2448467" y="30772"/>
                </a:lnTo>
                <a:lnTo>
                  <a:pt x="2404646" y="8129"/>
                </a:lnTo>
                <a:lnTo>
                  <a:pt x="2354199" y="0"/>
                </a:lnTo>
                <a:close/>
              </a:path>
            </a:pathLst>
          </a:custGeom>
          <a:solidFill>
            <a:srgbClr val="FDB8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270251" y="4081017"/>
            <a:ext cx="2513965" cy="1596390"/>
          </a:xfrm>
          <a:custGeom>
            <a:avLst/>
            <a:gdLst/>
            <a:ahLst/>
            <a:cxnLst/>
            <a:rect l="l" t="t" r="r" b="b"/>
            <a:pathLst>
              <a:path w="2513965" h="1596389">
                <a:moveTo>
                  <a:pt x="0" y="159638"/>
                </a:moveTo>
                <a:lnTo>
                  <a:pt x="8141" y="109142"/>
                </a:lnTo>
                <a:lnTo>
                  <a:pt x="30809" y="65315"/>
                </a:lnTo>
                <a:lnTo>
                  <a:pt x="65370" y="30772"/>
                </a:lnTo>
                <a:lnTo>
                  <a:pt x="109191" y="8129"/>
                </a:lnTo>
                <a:lnTo>
                  <a:pt x="159639" y="0"/>
                </a:lnTo>
                <a:lnTo>
                  <a:pt x="2354199" y="0"/>
                </a:lnTo>
                <a:lnTo>
                  <a:pt x="2404646" y="8129"/>
                </a:lnTo>
                <a:lnTo>
                  <a:pt x="2448467" y="30772"/>
                </a:lnTo>
                <a:lnTo>
                  <a:pt x="2483028" y="65315"/>
                </a:lnTo>
                <a:lnTo>
                  <a:pt x="2505696" y="109142"/>
                </a:lnTo>
                <a:lnTo>
                  <a:pt x="2513838" y="159638"/>
                </a:lnTo>
                <a:lnTo>
                  <a:pt x="2513838" y="1436623"/>
                </a:lnTo>
                <a:lnTo>
                  <a:pt x="2505696" y="1487050"/>
                </a:lnTo>
                <a:lnTo>
                  <a:pt x="2483028" y="1530853"/>
                </a:lnTo>
                <a:lnTo>
                  <a:pt x="2448467" y="1565401"/>
                </a:lnTo>
                <a:lnTo>
                  <a:pt x="2404646" y="1588061"/>
                </a:lnTo>
                <a:lnTo>
                  <a:pt x="2354199" y="1596199"/>
                </a:lnTo>
                <a:lnTo>
                  <a:pt x="159639" y="1596199"/>
                </a:lnTo>
                <a:lnTo>
                  <a:pt x="109191" y="1588061"/>
                </a:lnTo>
                <a:lnTo>
                  <a:pt x="65370" y="1565401"/>
                </a:lnTo>
                <a:lnTo>
                  <a:pt x="30809" y="1530853"/>
                </a:lnTo>
                <a:lnTo>
                  <a:pt x="8141" y="1487050"/>
                </a:lnTo>
                <a:lnTo>
                  <a:pt x="0" y="1436623"/>
                </a:lnTo>
                <a:lnTo>
                  <a:pt x="0" y="159638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549651" y="4346321"/>
            <a:ext cx="2513965" cy="1596390"/>
          </a:xfrm>
          <a:custGeom>
            <a:avLst/>
            <a:gdLst/>
            <a:ahLst/>
            <a:cxnLst/>
            <a:rect l="l" t="t" r="r" b="b"/>
            <a:pathLst>
              <a:path w="2513965" h="1596389">
                <a:moveTo>
                  <a:pt x="2354072" y="0"/>
                </a:moveTo>
                <a:lnTo>
                  <a:pt x="159639" y="0"/>
                </a:lnTo>
                <a:lnTo>
                  <a:pt x="109142" y="8141"/>
                </a:lnTo>
                <a:lnTo>
                  <a:pt x="65315" y="30809"/>
                </a:lnTo>
                <a:lnTo>
                  <a:pt x="30772" y="65370"/>
                </a:lnTo>
                <a:lnTo>
                  <a:pt x="8129" y="109191"/>
                </a:lnTo>
                <a:lnTo>
                  <a:pt x="0" y="159638"/>
                </a:lnTo>
                <a:lnTo>
                  <a:pt x="0" y="1436611"/>
                </a:lnTo>
                <a:lnTo>
                  <a:pt x="8129" y="1487062"/>
                </a:lnTo>
                <a:lnTo>
                  <a:pt x="30772" y="1530880"/>
                </a:lnTo>
                <a:lnTo>
                  <a:pt x="65315" y="1565436"/>
                </a:lnTo>
                <a:lnTo>
                  <a:pt x="109142" y="1588098"/>
                </a:lnTo>
                <a:lnTo>
                  <a:pt x="159639" y="1596237"/>
                </a:lnTo>
                <a:lnTo>
                  <a:pt x="2354072" y="1596237"/>
                </a:lnTo>
                <a:lnTo>
                  <a:pt x="2404519" y="1588098"/>
                </a:lnTo>
                <a:lnTo>
                  <a:pt x="2448340" y="1565436"/>
                </a:lnTo>
                <a:lnTo>
                  <a:pt x="2482901" y="1530880"/>
                </a:lnTo>
                <a:lnTo>
                  <a:pt x="2505569" y="1487062"/>
                </a:lnTo>
                <a:lnTo>
                  <a:pt x="2513711" y="1436611"/>
                </a:lnTo>
                <a:lnTo>
                  <a:pt x="2513711" y="159638"/>
                </a:lnTo>
                <a:lnTo>
                  <a:pt x="2505569" y="109191"/>
                </a:lnTo>
                <a:lnTo>
                  <a:pt x="2482901" y="65370"/>
                </a:lnTo>
                <a:lnTo>
                  <a:pt x="2448340" y="30809"/>
                </a:lnTo>
                <a:lnTo>
                  <a:pt x="2404519" y="8141"/>
                </a:lnTo>
                <a:lnTo>
                  <a:pt x="2354072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549651" y="4346321"/>
            <a:ext cx="2513965" cy="1596390"/>
          </a:xfrm>
          <a:custGeom>
            <a:avLst/>
            <a:gdLst/>
            <a:ahLst/>
            <a:cxnLst/>
            <a:rect l="l" t="t" r="r" b="b"/>
            <a:pathLst>
              <a:path w="2513965" h="1596389">
                <a:moveTo>
                  <a:pt x="0" y="159638"/>
                </a:moveTo>
                <a:lnTo>
                  <a:pt x="8129" y="109191"/>
                </a:lnTo>
                <a:lnTo>
                  <a:pt x="30772" y="65370"/>
                </a:lnTo>
                <a:lnTo>
                  <a:pt x="65315" y="30809"/>
                </a:lnTo>
                <a:lnTo>
                  <a:pt x="109142" y="8141"/>
                </a:lnTo>
                <a:lnTo>
                  <a:pt x="159639" y="0"/>
                </a:lnTo>
                <a:lnTo>
                  <a:pt x="2354072" y="0"/>
                </a:lnTo>
                <a:lnTo>
                  <a:pt x="2404519" y="8141"/>
                </a:lnTo>
                <a:lnTo>
                  <a:pt x="2448340" y="30809"/>
                </a:lnTo>
                <a:lnTo>
                  <a:pt x="2482901" y="65370"/>
                </a:lnTo>
                <a:lnTo>
                  <a:pt x="2505569" y="109191"/>
                </a:lnTo>
                <a:lnTo>
                  <a:pt x="2513711" y="159638"/>
                </a:lnTo>
                <a:lnTo>
                  <a:pt x="2513711" y="1436611"/>
                </a:lnTo>
                <a:lnTo>
                  <a:pt x="2505569" y="1487062"/>
                </a:lnTo>
                <a:lnTo>
                  <a:pt x="2482901" y="1530880"/>
                </a:lnTo>
                <a:lnTo>
                  <a:pt x="2448340" y="1565436"/>
                </a:lnTo>
                <a:lnTo>
                  <a:pt x="2404519" y="1588098"/>
                </a:lnTo>
                <a:lnTo>
                  <a:pt x="2354072" y="1596237"/>
                </a:lnTo>
                <a:lnTo>
                  <a:pt x="159639" y="1596237"/>
                </a:lnTo>
                <a:lnTo>
                  <a:pt x="109142" y="1588098"/>
                </a:lnTo>
                <a:lnTo>
                  <a:pt x="65315" y="1565436"/>
                </a:lnTo>
                <a:lnTo>
                  <a:pt x="30772" y="1530880"/>
                </a:lnTo>
                <a:lnTo>
                  <a:pt x="8129" y="1487062"/>
                </a:lnTo>
                <a:lnTo>
                  <a:pt x="0" y="1436611"/>
                </a:lnTo>
                <a:lnTo>
                  <a:pt x="0" y="159638"/>
                </a:lnTo>
                <a:close/>
              </a:path>
            </a:pathLst>
          </a:custGeom>
          <a:ln w="25400">
            <a:solidFill>
              <a:srgbClr val="FDB8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2713101" y="4809490"/>
            <a:ext cx="2186940" cy="62166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marR="5080" indent="469265">
              <a:lnSpc>
                <a:spcPts val="2170"/>
              </a:lnSpc>
              <a:spcBef>
                <a:spcPts val="459"/>
              </a:spcBef>
            </a:pPr>
            <a:r>
              <a:rPr sz="2100" spc="-5" dirty="0">
                <a:latin typeface="Arial"/>
                <a:cs typeface="Arial"/>
              </a:rPr>
              <a:t>ASEXUAL  REPRO</a:t>
            </a:r>
            <a:r>
              <a:rPr sz="2100" spc="-15" dirty="0">
                <a:latin typeface="Arial"/>
                <a:cs typeface="Arial"/>
              </a:rPr>
              <a:t>D</a:t>
            </a:r>
            <a:r>
              <a:rPr sz="2100" spc="-5" dirty="0">
                <a:latin typeface="Arial"/>
                <a:cs typeface="Arial"/>
              </a:rPr>
              <a:t>U</a:t>
            </a:r>
            <a:r>
              <a:rPr sz="2100" spc="-15" dirty="0">
                <a:latin typeface="Arial"/>
                <a:cs typeface="Arial"/>
              </a:rPr>
              <a:t>C</a:t>
            </a:r>
            <a:r>
              <a:rPr sz="2100" dirty="0">
                <a:latin typeface="Arial"/>
                <a:cs typeface="Arial"/>
              </a:rPr>
              <a:t>TION</a:t>
            </a:r>
            <a:endParaRPr sz="21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342635" y="4081017"/>
            <a:ext cx="2513965" cy="1596390"/>
          </a:xfrm>
          <a:custGeom>
            <a:avLst/>
            <a:gdLst/>
            <a:ahLst/>
            <a:cxnLst/>
            <a:rect l="l" t="t" r="r" b="b"/>
            <a:pathLst>
              <a:path w="2513965" h="1596389">
                <a:moveTo>
                  <a:pt x="2354198" y="0"/>
                </a:moveTo>
                <a:lnTo>
                  <a:pt x="159638" y="0"/>
                </a:lnTo>
                <a:lnTo>
                  <a:pt x="109191" y="8129"/>
                </a:lnTo>
                <a:lnTo>
                  <a:pt x="65370" y="30772"/>
                </a:lnTo>
                <a:lnTo>
                  <a:pt x="30809" y="65315"/>
                </a:lnTo>
                <a:lnTo>
                  <a:pt x="8141" y="109142"/>
                </a:lnTo>
                <a:lnTo>
                  <a:pt x="0" y="159638"/>
                </a:lnTo>
                <a:lnTo>
                  <a:pt x="0" y="1436623"/>
                </a:lnTo>
                <a:lnTo>
                  <a:pt x="8141" y="1487050"/>
                </a:lnTo>
                <a:lnTo>
                  <a:pt x="30809" y="1530853"/>
                </a:lnTo>
                <a:lnTo>
                  <a:pt x="65370" y="1565401"/>
                </a:lnTo>
                <a:lnTo>
                  <a:pt x="109191" y="1588061"/>
                </a:lnTo>
                <a:lnTo>
                  <a:pt x="159638" y="1596199"/>
                </a:lnTo>
                <a:lnTo>
                  <a:pt x="2354198" y="1596199"/>
                </a:lnTo>
                <a:lnTo>
                  <a:pt x="2404646" y="1588061"/>
                </a:lnTo>
                <a:lnTo>
                  <a:pt x="2448467" y="1565401"/>
                </a:lnTo>
                <a:lnTo>
                  <a:pt x="2483028" y="1530853"/>
                </a:lnTo>
                <a:lnTo>
                  <a:pt x="2505696" y="1487050"/>
                </a:lnTo>
                <a:lnTo>
                  <a:pt x="2513838" y="1436623"/>
                </a:lnTo>
                <a:lnTo>
                  <a:pt x="2513838" y="159638"/>
                </a:lnTo>
                <a:lnTo>
                  <a:pt x="2505696" y="109142"/>
                </a:lnTo>
                <a:lnTo>
                  <a:pt x="2483028" y="65315"/>
                </a:lnTo>
                <a:lnTo>
                  <a:pt x="2448467" y="30772"/>
                </a:lnTo>
                <a:lnTo>
                  <a:pt x="2404646" y="8129"/>
                </a:lnTo>
                <a:lnTo>
                  <a:pt x="2354198" y="0"/>
                </a:lnTo>
                <a:close/>
              </a:path>
            </a:pathLst>
          </a:custGeom>
          <a:solidFill>
            <a:srgbClr val="FDB8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342635" y="4081017"/>
            <a:ext cx="2513965" cy="1596390"/>
          </a:xfrm>
          <a:custGeom>
            <a:avLst/>
            <a:gdLst/>
            <a:ahLst/>
            <a:cxnLst/>
            <a:rect l="l" t="t" r="r" b="b"/>
            <a:pathLst>
              <a:path w="2513965" h="1596389">
                <a:moveTo>
                  <a:pt x="0" y="159638"/>
                </a:moveTo>
                <a:lnTo>
                  <a:pt x="8141" y="109142"/>
                </a:lnTo>
                <a:lnTo>
                  <a:pt x="30809" y="65315"/>
                </a:lnTo>
                <a:lnTo>
                  <a:pt x="65370" y="30772"/>
                </a:lnTo>
                <a:lnTo>
                  <a:pt x="109191" y="8129"/>
                </a:lnTo>
                <a:lnTo>
                  <a:pt x="159638" y="0"/>
                </a:lnTo>
                <a:lnTo>
                  <a:pt x="2354198" y="0"/>
                </a:lnTo>
                <a:lnTo>
                  <a:pt x="2404646" y="8129"/>
                </a:lnTo>
                <a:lnTo>
                  <a:pt x="2448467" y="30772"/>
                </a:lnTo>
                <a:lnTo>
                  <a:pt x="2483028" y="65315"/>
                </a:lnTo>
                <a:lnTo>
                  <a:pt x="2505696" y="109142"/>
                </a:lnTo>
                <a:lnTo>
                  <a:pt x="2513838" y="159638"/>
                </a:lnTo>
                <a:lnTo>
                  <a:pt x="2513838" y="1436623"/>
                </a:lnTo>
                <a:lnTo>
                  <a:pt x="2505696" y="1487050"/>
                </a:lnTo>
                <a:lnTo>
                  <a:pt x="2483028" y="1530853"/>
                </a:lnTo>
                <a:lnTo>
                  <a:pt x="2448467" y="1565401"/>
                </a:lnTo>
                <a:lnTo>
                  <a:pt x="2404646" y="1588061"/>
                </a:lnTo>
                <a:lnTo>
                  <a:pt x="2354198" y="1596199"/>
                </a:lnTo>
                <a:lnTo>
                  <a:pt x="159638" y="1596199"/>
                </a:lnTo>
                <a:lnTo>
                  <a:pt x="109191" y="1588061"/>
                </a:lnTo>
                <a:lnTo>
                  <a:pt x="65370" y="1565401"/>
                </a:lnTo>
                <a:lnTo>
                  <a:pt x="30809" y="1530853"/>
                </a:lnTo>
                <a:lnTo>
                  <a:pt x="8141" y="1487050"/>
                </a:lnTo>
                <a:lnTo>
                  <a:pt x="0" y="1436623"/>
                </a:lnTo>
                <a:lnTo>
                  <a:pt x="0" y="159638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622035" y="4346321"/>
            <a:ext cx="2513965" cy="1596390"/>
          </a:xfrm>
          <a:custGeom>
            <a:avLst/>
            <a:gdLst/>
            <a:ahLst/>
            <a:cxnLst/>
            <a:rect l="l" t="t" r="r" b="b"/>
            <a:pathLst>
              <a:path w="2513965" h="1596389">
                <a:moveTo>
                  <a:pt x="2354071" y="0"/>
                </a:moveTo>
                <a:lnTo>
                  <a:pt x="159638" y="0"/>
                </a:lnTo>
                <a:lnTo>
                  <a:pt x="109142" y="8141"/>
                </a:lnTo>
                <a:lnTo>
                  <a:pt x="65315" y="30809"/>
                </a:lnTo>
                <a:lnTo>
                  <a:pt x="30772" y="65370"/>
                </a:lnTo>
                <a:lnTo>
                  <a:pt x="8129" y="109191"/>
                </a:lnTo>
                <a:lnTo>
                  <a:pt x="0" y="159638"/>
                </a:lnTo>
                <a:lnTo>
                  <a:pt x="0" y="1436611"/>
                </a:lnTo>
                <a:lnTo>
                  <a:pt x="8129" y="1487062"/>
                </a:lnTo>
                <a:lnTo>
                  <a:pt x="30772" y="1530880"/>
                </a:lnTo>
                <a:lnTo>
                  <a:pt x="65315" y="1565436"/>
                </a:lnTo>
                <a:lnTo>
                  <a:pt x="109142" y="1588098"/>
                </a:lnTo>
                <a:lnTo>
                  <a:pt x="159638" y="1596237"/>
                </a:lnTo>
                <a:lnTo>
                  <a:pt x="2354071" y="1596237"/>
                </a:lnTo>
                <a:lnTo>
                  <a:pt x="2404519" y="1588098"/>
                </a:lnTo>
                <a:lnTo>
                  <a:pt x="2448340" y="1565436"/>
                </a:lnTo>
                <a:lnTo>
                  <a:pt x="2482901" y="1530880"/>
                </a:lnTo>
                <a:lnTo>
                  <a:pt x="2505569" y="1487062"/>
                </a:lnTo>
                <a:lnTo>
                  <a:pt x="2513711" y="1436611"/>
                </a:lnTo>
                <a:lnTo>
                  <a:pt x="2513711" y="159638"/>
                </a:lnTo>
                <a:lnTo>
                  <a:pt x="2505569" y="109191"/>
                </a:lnTo>
                <a:lnTo>
                  <a:pt x="2482901" y="65370"/>
                </a:lnTo>
                <a:lnTo>
                  <a:pt x="2448340" y="30809"/>
                </a:lnTo>
                <a:lnTo>
                  <a:pt x="2404519" y="8141"/>
                </a:lnTo>
                <a:lnTo>
                  <a:pt x="2354071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622035" y="4346321"/>
            <a:ext cx="2513965" cy="1596390"/>
          </a:xfrm>
          <a:custGeom>
            <a:avLst/>
            <a:gdLst/>
            <a:ahLst/>
            <a:cxnLst/>
            <a:rect l="l" t="t" r="r" b="b"/>
            <a:pathLst>
              <a:path w="2513965" h="1596389">
                <a:moveTo>
                  <a:pt x="0" y="159638"/>
                </a:moveTo>
                <a:lnTo>
                  <a:pt x="8129" y="109191"/>
                </a:lnTo>
                <a:lnTo>
                  <a:pt x="30772" y="65370"/>
                </a:lnTo>
                <a:lnTo>
                  <a:pt x="65315" y="30809"/>
                </a:lnTo>
                <a:lnTo>
                  <a:pt x="109142" y="8141"/>
                </a:lnTo>
                <a:lnTo>
                  <a:pt x="159638" y="0"/>
                </a:lnTo>
                <a:lnTo>
                  <a:pt x="2354071" y="0"/>
                </a:lnTo>
                <a:lnTo>
                  <a:pt x="2404519" y="8141"/>
                </a:lnTo>
                <a:lnTo>
                  <a:pt x="2448340" y="30809"/>
                </a:lnTo>
                <a:lnTo>
                  <a:pt x="2482901" y="65370"/>
                </a:lnTo>
                <a:lnTo>
                  <a:pt x="2505569" y="109191"/>
                </a:lnTo>
                <a:lnTo>
                  <a:pt x="2513711" y="159638"/>
                </a:lnTo>
                <a:lnTo>
                  <a:pt x="2513711" y="1436611"/>
                </a:lnTo>
                <a:lnTo>
                  <a:pt x="2505569" y="1487062"/>
                </a:lnTo>
                <a:lnTo>
                  <a:pt x="2482901" y="1530880"/>
                </a:lnTo>
                <a:lnTo>
                  <a:pt x="2448340" y="1565436"/>
                </a:lnTo>
                <a:lnTo>
                  <a:pt x="2404519" y="1588098"/>
                </a:lnTo>
                <a:lnTo>
                  <a:pt x="2354071" y="1596237"/>
                </a:lnTo>
                <a:lnTo>
                  <a:pt x="159638" y="1596237"/>
                </a:lnTo>
                <a:lnTo>
                  <a:pt x="109142" y="1588098"/>
                </a:lnTo>
                <a:lnTo>
                  <a:pt x="65315" y="1565436"/>
                </a:lnTo>
                <a:lnTo>
                  <a:pt x="30772" y="1530880"/>
                </a:lnTo>
                <a:lnTo>
                  <a:pt x="8129" y="1487062"/>
                </a:lnTo>
                <a:lnTo>
                  <a:pt x="0" y="1436611"/>
                </a:lnTo>
                <a:lnTo>
                  <a:pt x="0" y="159638"/>
                </a:lnTo>
                <a:close/>
              </a:path>
            </a:pathLst>
          </a:custGeom>
          <a:ln w="25400">
            <a:solidFill>
              <a:srgbClr val="FDB8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5785865" y="4809490"/>
            <a:ext cx="2186940" cy="62166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marR="5080" indent="558800">
              <a:lnSpc>
                <a:spcPts val="2170"/>
              </a:lnSpc>
              <a:spcBef>
                <a:spcPts val="459"/>
              </a:spcBef>
            </a:pPr>
            <a:r>
              <a:rPr sz="2100" spc="-5" dirty="0">
                <a:latin typeface="Arial"/>
                <a:cs typeface="Arial"/>
              </a:rPr>
              <a:t>SEXUAL  REPRO</a:t>
            </a:r>
            <a:r>
              <a:rPr sz="2100" spc="-15" dirty="0">
                <a:latin typeface="Arial"/>
                <a:cs typeface="Arial"/>
              </a:rPr>
              <a:t>D</a:t>
            </a:r>
            <a:r>
              <a:rPr sz="2100" spc="-5" dirty="0">
                <a:latin typeface="Arial"/>
                <a:cs typeface="Arial"/>
              </a:rPr>
              <a:t>U</a:t>
            </a:r>
            <a:r>
              <a:rPr sz="2100" spc="-15" dirty="0">
                <a:latin typeface="Arial"/>
                <a:cs typeface="Arial"/>
              </a:rPr>
              <a:t>C</a:t>
            </a:r>
            <a:r>
              <a:rPr sz="2100" dirty="0">
                <a:latin typeface="Arial"/>
                <a:cs typeface="Arial"/>
              </a:rPr>
              <a:t>TION</a:t>
            </a:r>
            <a:endParaRPr sz="2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27560" y="209207"/>
            <a:ext cx="7088879" cy="10232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77467" y="158495"/>
            <a:ext cx="6986016" cy="10332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60450" y="152400"/>
            <a:ext cx="7023100" cy="10270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00650" y="2619375"/>
            <a:ext cx="2914650" cy="3619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610350" y="3733800"/>
            <a:ext cx="771525" cy="3619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57875" y="3714750"/>
            <a:ext cx="800100" cy="4000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181600" y="2600325"/>
            <a:ext cx="1476375" cy="40005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114925" y="2600325"/>
            <a:ext cx="142875" cy="4000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562350" y="2600325"/>
            <a:ext cx="1695450" cy="40005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171700" y="3733800"/>
            <a:ext cx="771525" cy="3619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247775" y="3714750"/>
            <a:ext cx="981075" cy="40005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152650" y="2600325"/>
            <a:ext cx="3105150" cy="40005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867150" y="1819275"/>
            <a:ext cx="2714625" cy="89535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990975" y="1943100"/>
            <a:ext cx="2724150" cy="90487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4309109" y="2201926"/>
            <a:ext cx="21005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alibri"/>
                <a:cs typeface="Calibri"/>
              </a:rPr>
              <a:t>Asexual</a:t>
            </a:r>
            <a:r>
              <a:rPr sz="1800" b="1" spc="-7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Reproduction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676400" y="2933700"/>
            <a:ext cx="1028700" cy="89535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809750" y="3057525"/>
            <a:ext cx="1038225" cy="904875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2055367" y="3343783"/>
            <a:ext cx="55054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" dirty="0">
                <a:latin typeface="Calibri"/>
                <a:cs typeface="Calibri"/>
              </a:rPr>
              <a:t>Fissi</a:t>
            </a:r>
            <a:r>
              <a:rPr sz="1500" dirty="0">
                <a:latin typeface="Calibri"/>
                <a:cs typeface="Calibri"/>
              </a:rPr>
              <a:t>on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19125" y="4048125"/>
            <a:ext cx="1333500" cy="89535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42950" y="4171950"/>
            <a:ext cx="1343025" cy="904875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949553" y="4250817"/>
            <a:ext cx="948055" cy="607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13360">
              <a:lnSpc>
                <a:spcPct val="127299"/>
              </a:lnSpc>
              <a:spcBef>
                <a:spcPts val="100"/>
              </a:spcBef>
            </a:pPr>
            <a:r>
              <a:rPr sz="1500" dirty="0">
                <a:latin typeface="Calibri"/>
                <a:cs typeface="Calibri"/>
              </a:rPr>
              <a:t>Binary  </a:t>
            </a:r>
            <a:r>
              <a:rPr sz="1500" spc="-5" dirty="0">
                <a:latin typeface="Calibri"/>
                <a:cs typeface="Calibri"/>
              </a:rPr>
              <a:t>Eg.</a:t>
            </a:r>
            <a:r>
              <a:rPr sz="1500" spc="-10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Amoeba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2085975" y="4048125"/>
            <a:ext cx="1676400" cy="89535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219325" y="4171950"/>
            <a:ext cx="1685925" cy="904875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2437892" y="4250817"/>
            <a:ext cx="1257300" cy="607695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90"/>
              </a:spcBef>
            </a:pPr>
            <a:r>
              <a:rPr sz="1500" dirty="0">
                <a:latin typeface="Calibri"/>
                <a:cs typeface="Calibri"/>
              </a:rPr>
              <a:t>Multiple</a:t>
            </a:r>
            <a:endParaRPr sz="15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490"/>
              </a:spcBef>
            </a:pPr>
            <a:r>
              <a:rPr sz="1500" spc="-5" dirty="0">
                <a:latin typeface="Calibri"/>
                <a:cs typeface="Calibri"/>
              </a:rPr>
              <a:t>Eg.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Plasmodium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2847975" y="2933700"/>
            <a:ext cx="1504950" cy="89535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971800" y="3057525"/>
            <a:ext cx="1514475" cy="904875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3153536" y="3135629"/>
            <a:ext cx="1161415" cy="608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1280" marR="5080" indent="-68580">
              <a:lnSpc>
                <a:spcPct val="127400"/>
              </a:lnSpc>
              <a:spcBef>
                <a:spcPts val="100"/>
              </a:spcBef>
            </a:pPr>
            <a:r>
              <a:rPr sz="1500" spc="-5" dirty="0">
                <a:latin typeface="Calibri"/>
                <a:cs typeface="Calibri"/>
              </a:rPr>
              <a:t>F</a:t>
            </a:r>
            <a:r>
              <a:rPr sz="1500" spc="-40" dirty="0">
                <a:latin typeface="Calibri"/>
                <a:cs typeface="Calibri"/>
              </a:rPr>
              <a:t>r</a:t>
            </a:r>
            <a:r>
              <a:rPr sz="1500" dirty="0">
                <a:latin typeface="Calibri"/>
                <a:cs typeface="Calibri"/>
              </a:rPr>
              <a:t>agme</a:t>
            </a:r>
            <a:r>
              <a:rPr sz="1500" spc="-10" dirty="0">
                <a:latin typeface="Calibri"/>
                <a:cs typeface="Calibri"/>
              </a:rPr>
              <a:t>n</a:t>
            </a:r>
            <a:r>
              <a:rPr sz="1500" spc="-25" dirty="0">
                <a:latin typeface="Calibri"/>
                <a:cs typeface="Calibri"/>
              </a:rPr>
              <a:t>t</a:t>
            </a:r>
            <a:r>
              <a:rPr sz="1500" spc="-15" dirty="0">
                <a:latin typeface="Calibri"/>
                <a:cs typeface="Calibri"/>
              </a:rPr>
              <a:t>a</a:t>
            </a:r>
            <a:r>
              <a:rPr sz="1500" dirty="0">
                <a:latin typeface="Calibri"/>
                <a:cs typeface="Calibri"/>
              </a:rPr>
              <a:t>ti</a:t>
            </a:r>
            <a:r>
              <a:rPr sz="1500" spc="-5" dirty="0">
                <a:latin typeface="Calibri"/>
                <a:cs typeface="Calibri"/>
              </a:rPr>
              <a:t>on  Eg.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Spirogyra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486275" y="2933700"/>
            <a:ext cx="1333500" cy="895350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591050" y="3057525"/>
            <a:ext cx="1390650" cy="904875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4762880" y="3135629"/>
            <a:ext cx="1059815" cy="608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8105" marR="5080" indent="-66040">
              <a:lnSpc>
                <a:spcPct val="127400"/>
              </a:lnSpc>
              <a:spcBef>
                <a:spcPts val="100"/>
              </a:spcBef>
            </a:pPr>
            <a:r>
              <a:rPr sz="1500" spc="-25" dirty="0">
                <a:latin typeface="Calibri"/>
                <a:cs typeface="Calibri"/>
              </a:rPr>
              <a:t>R</a:t>
            </a:r>
            <a:r>
              <a:rPr sz="1500" dirty="0">
                <a:latin typeface="Calibri"/>
                <a:cs typeface="Calibri"/>
              </a:rPr>
              <a:t>e</a:t>
            </a:r>
            <a:r>
              <a:rPr sz="1500" spc="-15" dirty="0">
                <a:latin typeface="Calibri"/>
                <a:cs typeface="Calibri"/>
              </a:rPr>
              <a:t>g</a:t>
            </a:r>
            <a:r>
              <a:rPr sz="1500" dirty="0">
                <a:latin typeface="Calibri"/>
                <a:cs typeface="Calibri"/>
              </a:rPr>
              <a:t>ene</a:t>
            </a:r>
            <a:r>
              <a:rPr sz="1500" spc="-35" dirty="0">
                <a:latin typeface="Calibri"/>
                <a:cs typeface="Calibri"/>
              </a:rPr>
              <a:t>r</a:t>
            </a:r>
            <a:r>
              <a:rPr sz="1500" spc="-15" dirty="0">
                <a:latin typeface="Calibri"/>
                <a:cs typeface="Calibri"/>
              </a:rPr>
              <a:t>a</a:t>
            </a:r>
            <a:r>
              <a:rPr sz="1500" dirty="0">
                <a:latin typeface="Calibri"/>
                <a:cs typeface="Calibri"/>
              </a:rPr>
              <a:t>ti</a:t>
            </a:r>
            <a:r>
              <a:rPr sz="1500" spc="-5" dirty="0">
                <a:latin typeface="Calibri"/>
                <a:cs typeface="Calibri"/>
              </a:rPr>
              <a:t>on  Eg.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Planaria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5962650" y="2933700"/>
            <a:ext cx="1323975" cy="895350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086475" y="3057525"/>
            <a:ext cx="1343025" cy="904875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6431026" y="3343783"/>
            <a:ext cx="66484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Calibri"/>
                <a:cs typeface="Calibri"/>
              </a:rPr>
              <a:t>Buddi</a:t>
            </a:r>
            <a:r>
              <a:rPr sz="1500" spc="5" dirty="0">
                <a:latin typeface="Calibri"/>
                <a:cs typeface="Calibri"/>
              </a:rPr>
              <a:t>n</a:t>
            </a:r>
            <a:r>
              <a:rPr sz="1500" dirty="0">
                <a:latin typeface="Calibri"/>
                <a:cs typeface="Calibri"/>
              </a:rPr>
              <a:t>g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5219700" y="4048125"/>
            <a:ext cx="1333500" cy="89535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353050" y="4171950"/>
            <a:ext cx="1343025" cy="904875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5649595" y="4250817"/>
            <a:ext cx="756285" cy="607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8260">
              <a:lnSpc>
                <a:spcPct val="127299"/>
              </a:lnSpc>
              <a:spcBef>
                <a:spcPts val="100"/>
              </a:spcBef>
            </a:pPr>
            <a:r>
              <a:rPr sz="1500" spc="-5" dirty="0">
                <a:latin typeface="Calibri"/>
                <a:cs typeface="Calibri"/>
              </a:rPr>
              <a:t>External  Eg.</a:t>
            </a:r>
            <a:r>
              <a:rPr sz="1500" spc="-10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Hydra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6696075" y="4048125"/>
            <a:ext cx="1333500" cy="89535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819900" y="4171950"/>
            <a:ext cx="1343025" cy="904875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6999223" y="4250817"/>
            <a:ext cx="1000760" cy="607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84150">
              <a:lnSpc>
                <a:spcPct val="127299"/>
              </a:lnSpc>
              <a:spcBef>
                <a:spcPts val="100"/>
              </a:spcBef>
            </a:pPr>
            <a:r>
              <a:rPr sz="1500" spc="-5" dirty="0">
                <a:latin typeface="Calibri"/>
                <a:cs typeface="Calibri"/>
              </a:rPr>
              <a:t>Internal  Eg.</a:t>
            </a:r>
            <a:r>
              <a:rPr sz="1500" spc="-6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Spongilla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7429500" y="2933700"/>
            <a:ext cx="1333500" cy="895350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562850" y="3057525"/>
            <a:ext cx="1343025" cy="904875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7752080" y="3239261"/>
            <a:ext cx="965835" cy="462915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700" marR="5080" indent="65405">
              <a:lnSpc>
                <a:spcPts val="1639"/>
              </a:lnSpc>
              <a:spcBef>
                <a:spcPts val="285"/>
              </a:spcBef>
            </a:pPr>
            <a:r>
              <a:rPr sz="1500" spc="-20" dirty="0">
                <a:latin typeface="Calibri"/>
                <a:cs typeface="Calibri"/>
              </a:rPr>
              <a:t>Vegetative  </a:t>
            </a:r>
            <a:r>
              <a:rPr sz="1500" dirty="0">
                <a:latin typeface="Calibri"/>
                <a:cs typeface="Calibri"/>
              </a:rPr>
              <a:t>P</a:t>
            </a:r>
            <a:r>
              <a:rPr sz="1500" spc="-20" dirty="0">
                <a:latin typeface="Calibri"/>
                <a:cs typeface="Calibri"/>
              </a:rPr>
              <a:t>r</a:t>
            </a:r>
            <a:r>
              <a:rPr sz="1500" spc="-5" dirty="0">
                <a:latin typeface="Calibri"/>
                <a:cs typeface="Calibri"/>
              </a:rPr>
              <a:t>o</a:t>
            </a:r>
            <a:r>
              <a:rPr sz="1500" dirty="0">
                <a:latin typeface="Calibri"/>
                <a:cs typeface="Calibri"/>
              </a:rPr>
              <a:t>pa</a:t>
            </a:r>
            <a:r>
              <a:rPr sz="1500" spc="-25" dirty="0">
                <a:latin typeface="Calibri"/>
                <a:cs typeface="Calibri"/>
              </a:rPr>
              <a:t>g</a:t>
            </a:r>
            <a:r>
              <a:rPr sz="1500" spc="-15" dirty="0">
                <a:latin typeface="Calibri"/>
                <a:cs typeface="Calibri"/>
              </a:rPr>
              <a:t>a</a:t>
            </a:r>
            <a:r>
              <a:rPr sz="1500" dirty="0">
                <a:latin typeface="Calibri"/>
                <a:cs typeface="Calibri"/>
              </a:rPr>
              <a:t>ti</a:t>
            </a:r>
            <a:r>
              <a:rPr sz="1500" spc="-5" dirty="0">
                <a:latin typeface="Calibri"/>
                <a:cs typeface="Calibri"/>
              </a:rPr>
              <a:t>on</a:t>
            </a:r>
            <a:endParaRPr sz="1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9325" y="383920"/>
            <a:ext cx="4997450" cy="692150"/>
          </a:xfrm>
          <a:custGeom>
            <a:avLst/>
            <a:gdLst/>
            <a:ahLst/>
            <a:cxnLst/>
            <a:rect l="l" t="t" r="r" b="b"/>
            <a:pathLst>
              <a:path w="4997450" h="692150">
                <a:moveTo>
                  <a:pt x="0" y="69214"/>
                </a:moveTo>
                <a:lnTo>
                  <a:pt x="5436" y="42273"/>
                </a:lnTo>
                <a:lnTo>
                  <a:pt x="20262" y="20272"/>
                </a:lnTo>
                <a:lnTo>
                  <a:pt x="42251" y="5439"/>
                </a:lnTo>
                <a:lnTo>
                  <a:pt x="69176" y="0"/>
                </a:lnTo>
                <a:lnTo>
                  <a:pt x="4928184" y="0"/>
                </a:lnTo>
                <a:lnTo>
                  <a:pt x="4955126" y="5439"/>
                </a:lnTo>
                <a:lnTo>
                  <a:pt x="4977126" y="20272"/>
                </a:lnTo>
                <a:lnTo>
                  <a:pt x="4991960" y="42273"/>
                </a:lnTo>
                <a:lnTo>
                  <a:pt x="4997399" y="69214"/>
                </a:lnTo>
                <a:lnTo>
                  <a:pt x="4997399" y="622553"/>
                </a:lnTo>
                <a:lnTo>
                  <a:pt x="4991960" y="649495"/>
                </a:lnTo>
                <a:lnTo>
                  <a:pt x="4977126" y="671496"/>
                </a:lnTo>
                <a:lnTo>
                  <a:pt x="4955126" y="686329"/>
                </a:lnTo>
                <a:lnTo>
                  <a:pt x="4928184" y="691768"/>
                </a:lnTo>
                <a:lnTo>
                  <a:pt x="69176" y="691768"/>
                </a:lnTo>
                <a:lnTo>
                  <a:pt x="42251" y="686329"/>
                </a:lnTo>
                <a:lnTo>
                  <a:pt x="20262" y="671496"/>
                </a:lnTo>
                <a:lnTo>
                  <a:pt x="5436" y="649495"/>
                </a:lnTo>
                <a:lnTo>
                  <a:pt x="0" y="622553"/>
                </a:lnTo>
                <a:lnTo>
                  <a:pt x="0" y="69214"/>
                </a:lnTo>
                <a:close/>
              </a:path>
            </a:pathLst>
          </a:custGeom>
          <a:ln w="25400">
            <a:solidFill>
              <a:srgbClr val="AD47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43534" y="361315"/>
            <a:ext cx="4807585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900" b="1" spc="-40" dirty="0">
                <a:solidFill>
                  <a:srgbClr val="548ED4"/>
                </a:solidFill>
                <a:latin typeface="Calibri"/>
                <a:cs typeface="Calibri"/>
              </a:rPr>
              <a:t>Vegetative</a:t>
            </a:r>
            <a:r>
              <a:rPr sz="3900" b="1" spc="-75" dirty="0">
                <a:solidFill>
                  <a:srgbClr val="548ED4"/>
                </a:solidFill>
                <a:latin typeface="Calibri"/>
                <a:cs typeface="Calibri"/>
              </a:rPr>
              <a:t> </a:t>
            </a:r>
            <a:r>
              <a:rPr sz="3900" b="1" spc="-20" dirty="0">
                <a:solidFill>
                  <a:srgbClr val="548ED4"/>
                </a:solidFill>
                <a:latin typeface="Calibri"/>
                <a:cs typeface="Calibri"/>
              </a:rPr>
              <a:t>Propagation</a:t>
            </a:r>
            <a:endParaRPr sz="39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49058" y="1075689"/>
            <a:ext cx="499745" cy="518795"/>
          </a:xfrm>
          <a:custGeom>
            <a:avLst/>
            <a:gdLst/>
            <a:ahLst/>
            <a:cxnLst/>
            <a:rect l="l" t="t" r="r" b="b"/>
            <a:pathLst>
              <a:path w="499744" h="518794">
                <a:moveTo>
                  <a:pt x="0" y="0"/>
                </a:moveTo>
                <a:lnTo>
                  <a:pt x="0" y="518795"/>
                </a:lnTo>
                <a:lnTo>
                  <a:pt x="499706" y="518795"/>
                </a:lnTo>
              </a:path>
            </a:pathLst>
          </a:custGeom>
          <a:ln w="25400">
            <a:solidFill>
              <a:srgbClr val="993D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48764" y="1248663"/>
            <a:ext cx="1813560" cy="692150"/>
          </a:xfrm>
          <a:custGeom>
            <a:avLst/>
            <a:gdLst/>
            <a:ahLst/>
            <a:cxnLst/>
            <a:rect l="l" t="t" r="r" b="b"/>
            <a:pathLst>
              <a:path w="1813560" h="692150">
                <a:moveTo>
                  <a:pt x="1744345" y="0"/>
                </a:moveTo>
                <a:lnTo>
                  <a:pt x="69215" y="0"/>
                </a:lnTo>
                <a:lnTo>
                  <a:pt x="42273" y="5437"/>
                </a:lnTo>
                <a:lnTo>
                  <a:pt x="20272" y="20256"/>
                </a:lnTo>
                <a:lnTo>
                  <a:pt x="5439" y="42219"/>
                </a:lnTo>
                <a:lnTo>
                  <a:pt x="0" y="69087"/>
                </a:lnTo>
                <a:lnTo>
                  <a:pt x="0" y="622553"/>
                </a:lnTo>
                <a:lnTo>
                  <a:pt x="5439" y="649495"/>
                </a:lnTo>
                <a:lnTo>
                  <a:pt x="20272" y="671496"/>
                </a:lnTo>
                <a:lnTo>
                  <a:pt x="42273" y="686329"/>
                </a:lnTo>
                <a:lnTo>
                  <a:pt x="69215" y="691769"/>
                </a:lnTo>
                <a:lnTo>
                  <a:pt x="1744345" y="691769"/>
                </a:lnTo>
                <a:lnTo>
                  <a:pt x="1771286" y="686329"/>
                </a:lnTo>
                <a:lnTo>
                  <a:pt x="1793287" y="671496"/>
                </a:lnTo>
                <a:lnTo>
                  <a:pt x="1808120" y="649495"/>
                </a:lnTo>
                <a:lnTo>
                  <a:pt x="1813560" y="622553"/>
                </a:lnTo>
                <a:lnTo>
                  <a:pt x="1813560" y="69087"/>
                </a:lnTo>
                <a:lnTo>
                  <a:pt x="1808120" y="42219"/>
                </a:lnTo>
                <a:lnTo>
                  <a:pt x="1793287" y="20256"/>
                </a:lnTo>
                <a:lnTo>
                  <a:pt x="1771286" y="5437"/>
                </a:lnTo>
                <a:lnTo>
                  <a:pt x="1744345" y="0"/>
                </a:lnTo>
                <a:close/>
              </a:path>
            </a:pathLst>
          </a:custGeom>
          <a:solidFill>
            <a:srgbClr val="E8D0D0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48764" y="1248663"/>
            <a:ext cx="1813560" cy="692150"/>
          </a:xfrm>
          <a:custGeom>
            <a:avLst/>
            <a:gdLst/>
            <a:ahLst/>
            <a:cxnLst/>
            <a:rect l="l" t="t" r="r" b="b"/>
            <a:pathLst>
              <a:path w="1813560" h="692150">
                <a:moveTo>
                  <a:pt x="0" y="69087"/>
                </a:moveTo>
                <a:lnTo>
                  <a:pt x="5439" y="42219"/>
                </a:lnTo>
                <a:lnTo>
                  <a:pt x="20272" y="20256"/>
                </a:lnTo>
                <a:lnTo>
                  <a:pt x="42273" y="5437"/>
                </a:lnTo>
                <a:lnTo>
                  <a:pt x="69215" y="0"/>
                </a:lnTo>
                <a:lnTo>
                  <a:pt x="1744345" y="0"/>
                </a:lnTo>
                <a:lnTo>
                  <a:pt x="1771286" y="5437"/>
                </a:lnTo>
                <a:lnTo>
                  <a:pt x="1793287" y="20256"/>
                </a:lnTo>
                <a:lnTo>
                  <a:pt x="1808120" y="42219"/>
                </a:lnTo>
                <a:lnTo>
                  <a:pt x="1813560" y="69087"/>
                </a:lnTo>
                <a:lnTo>
                  <a:pt x="1813560" y="622553"/>
                </a:lnTo>
                <a:lnTo>
                  <a:pt x="1808120" y="649495"/>
                </a:lnTo>
                <a:lnTo>
                  <a:pt x="1793287" y="671496"/>
                </a:lnTo>
                <a:lnTo>
                  <a:pt x="1771286" y="686329"/>
                </a:lnTo>
                <a:lnTo>
                  <a:pt x="1744345" y="691769"/>
                </a:lnTo>
                <a:lnTo>
                  <a:pt x="69215" y="691769"/>
                </a:lnTo>
                <a:lnTo>
                  <a:pt x="42273" y="686329"/>
                </a:lnTo>
                <a:lnTo>
                  <a:pt x="20272" y="671496"/>
                </a:lnTo>
                <a:lnTo>
                  <a:pt x="5439" y="649495"/>
                </a:lnTo>
                <a:lnTo>
                  <a:pt x="0" y="622553"/>
                </a:lnTo>
                <a:lnTo>
                  <a:pt x="0" y="69087"/>
                </a:lnTo>
                <a:close/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49058" y="1075689"/>
            <a:ext cx="499745" cy="1383665"/>
          </a:xfrm>
          <a:custGeom>
            <a:avLst/>
            <a:gdLst/>
            <a:ahLst/>
            <a:cxnLst/>
            <a:rect l="l" t="t" r="r" b="b"/>
            <a:pathLst>
              <a:path w="499744" h="1383664">
                <a:moveTo>
                  <a:pt x="0" y="0"/>
                </a:moveTo>
                <a:lnTo>
                  <a:pt x="0" y="1383538"/>
                </a:lnTo>
                <a:lnTo>
                  <a:pt x="499706" y="1383538"/>
                </a:lnTo>
              </a:path>
            </a:pathLst>
          </a:custGeom>
          <a:ln w="25400">
            <a:solidFill>
              <a:srgbClr val="993D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48764" y="2113279"/>
            <a:ext cx="2308225" cy="692150"/>
          </a:xfrm>
          <a:custGeom>
            <a:avLst/>
            <a:gdLst/>
            <a:ahLst/>
            <a:cxnLst/>
            <a:rect l="l" t="t" r="r" b="b"/>
            <a:pathLst>
              <a:path w="2308225" h="692150">
                <a:moveTo>
                  <a:pt x="2238883" y="0"/>
                </a:moveTo>
                <a:lnTo>
                  <a:pt x="69215" y="0"/>
                </a:lnTo>
                <a:lnTo>
                  <a:pt x="42273" y="5439"/>
                </a:lnTo>
                <a:lnTo>
                  <a:pt x="20272" y="20272"/>
                </a:lnTo>
                <a:lnTo>
                  <a:pt x="5439" y="42273"/>
                </a:lnTo>
                <a:lnTo>
                  <a:pt x="0" y="69215"/>
                </a:lnTo>
                <a:lnTo>
                  <a:pt x="0" y="622681"/>
                </a:lnTo>
                <a:lnTo>
                  <a:pt x="5439" y="649603"/>
                </a:lnTo>
                <a:lnTo>
                  <a:pt x="20272" y="671560"/>
                </a:lnTo>
                <a:lnTo>
                  <a:pt x="42273" y="686349"/>
                </a:lnTo>
                <a:lnTo>
                  <a:pt x="69215" y="691769"/>
                </a:lnTo>
                <a:lnTo>
                  <a:pt x="2238883" y="691769"/>
                </a:lnTo>
                <a:lnTo>
                  <a:pt x="2265824" y="686349"/>
                </a:lnTo>
                <a:lnTo>
                  <a:pt x="2287825" y="671560"/>
                </a:lnTo>
                <a:lnTo>
                  <a:pt x="2302658" y="649603"/>
                </a:lnTo>
                <a:lnTo>
                  <a:pt x="2308098" y="622681"/>
                </a:lnTo>
                <a:lnTo>
                  <a:pt x="2308098" y="69215"/>
                </a:lnTo>
                <a:lnTo>
                  <a:pt x="2302658" y="42273"/>
                </a:lnTo>
                <a:lnTo>
                  <a:pt x="2287825" y="20272"/>
                </a:lnTo>
                <a:lnTo>
                  <a:pt x="2265824" y="5439"/>
                </a:lnTo>
                <a:lnTo>
                  <a:pt x="2238883" y="0"/>
                </a:lnTo>
                <a:close/>
              </a:path>
            </a:pathLst>
          </a:custGeom>
          <a:solidFill>
            <a:srgbClr val="E8D0D0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548764" y="2113279"/>
            <a:ext cx="2308225" cy="692150"/>
          </a:xfrm>
          <a:custGeom>
            <a:avLst/>
            <a:gdLst/>
            <a:ahLst/>
            <a:cxnLst/>
            <a:rect l="l" t="t" r="r" b="b"/>
            <a:pathLst>
              <a:path w="2308225" h="692150">
                <a:moveTo>
                  <a:pt x="0" y="69215"/>
                </a:moveTo>
                <a:lnTo>
                  <a:pt x="5439" y="42273"/>
                </a:lnTo>
                <a:lnTo>
                  <a:pt x="20272" y="20272"/>
                </a:lnTo>
                <a:lnTo>
                  <a:pt x="42273" y="5439"/>
                </a:lnTo>
                <a:lnTo>
                  <a:pt x="69215" y="0"/>
                </a:lnTo>
                <a:lnTo>
                  <a:pt x="2238883" y="0"/>
                </a:lnTo>
                <a:lnTo>
                  <a:pt x="2265824" y="5439"/>
                </a:lnTo>
                <a:lnTo>
                  <a:pt x="2287825" y="20272"/>
                </a:lnTo>
                <a:lnTo>
                  <a:pt x="2302658" y="42273"/>
                </a:lnTo>
                <a:lnTo>
                  <a:pt x="2308098" y="69215"/>
                </a:lnTo>
                <a:lnTo>
                  <a:pt x="2308098" y="622681"/>
                </a:lnTo>
                <a:lnTo>
                  <a:pt x="2302658" y="649603"/>
                </a:lnTo>
                <a:lnTo>
                  <a:pt x="2287825" y="671560"/>
                </a:lnTo>
                <a:lnTo>
                  <a:pt x="2265824" y="686349"/>
                </a:lnTo>
                <a:lnTo>
                  <a:pt x="2238883" y="691769"/>
                </a:lnTo>
                <a:lnTo>
                  <a:pt x="69215" y="691769"/>
                </a:lnTo>
                <a:lnTo>
                  <a:pt x="42273" y="686349"/>
                </a:lnTo>
                <a:lnTo>
                  <a:pt x="20272" y="671560"/>
                </a:lnTo>
                <a:lnTo>
                  <a:pt x="5439" y="649603"/>
                </a:lnTo>
                <a:lnTo>
                  <a:pt x="0" y="622681"/>
                </a:lnTo>
                <a:lnTo>
                  <a:pt x="0" y="69215"/>
                </a:lnTo>
                <a:close/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49058" y="1075689"/>
            <a:ext cx="508000" cy="2179955"/>
          </a:xfrm>
          <a:custGeom>
            <a:avLst/>
            <a:gdLst/>
            <a:ahLst/>
            <a:cxnLst/>
            <a:rect l="l" t="t" r="r" b="b"/>
            <a:pathLst>
              <a:path w="508000" h="2179954">
                <a:moveTo>
                  <a:pt x="0" y="0"/>
                </a:moveTo>
                <a:lnTo>
                  <a:pt x="0" y="2179574"/>
                </a:lnTo>
                <a:lnTo>
                  <a:pt x="507580" y="2179574"/>
                </a:lnTo>
              </a:path>
            </a:pathLst>
          </a:custGeom>
          <a:ln w="25400">
            <a:solidFill>
              <a:srgbClr val="993D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556638" y="2880614"/>
            <a:ext cx="2384425" cy="749935"/>
          </a:xfrm>
          <a:custGeom>
            <a:avLst/>
            <a:gdLst/>
            <a:ahLst/>
            <a:cxnLst/>
            <a:rect l="l" t="t" r="r" b="b"/>
            <a:pathLst>
              <a:path w="2384425" h="749935">
                <a:moveTo>
                  <a:pt x="2309241" y="0"/>
                </a:moveTo>
                <a:lnTo>
                  <a:pt x="74930" y="0"/>
                </a:lnTo>
                <a:lnTo>
                  <a:pt x="45755" y="5885"/>
                </a:lnTo>
                <a:lnTo>
                  <a:pt x="21939" y="21939"/>
                </a:lnTo>
                <a:lnTo>
                  <a:pt x="5885" y="45755"/>
                </a:lnTo>
                <a:lnTo>
                  <a:pt x="0" y="74930"/>
                </a:lnTo>
                <a:lnTo>
                  <a:pt x="0" y="674497"/>
                </a:lnTo>
                <a:lnTo>
                  <a:pt x="5885" y="703671"/>
                </a:lnTo>
                <a:lnTo>
                  <a:pt x="21939" y="727487"/>
                </a:lnTo>
                <a:lnTo>
                  <a:pt x="45755" y="743541"/>
                </a:lnTo>
                <a:lnTo>
                  <a:pt x="74930" y="749427"/>
                </a:lnTo>
                <a:lnTo>
                  <a:pt x="2309241" y="749427"/>
                </a:lnTo>
                <a:lnTo>
                  <a:pt x="2338415" y="743541"/>
                </a:lnTo>
                <a:lnTo>
                  <a:pt x="2362231" y="727487"/>
                </a:lnTo>
                <a:lnTo>
                  <a:pt x="2378285" y="703671"/>
                </a:lnTo>
                <a:lnTo>
                  <a:pt x="2384171" y="674497"/>
                </a:lnTo>
                <a:lnTo>
                  <a:pt x="2384171" y="74930"/>
                </a:lnTo>
                <a:lnTo>
                  <a:pt x="2378285" y="45755"/>
                </a:lnTo>
                <a:lnTo>
                  <a:pt x="2362231" y="21939"/>
                </a:lnTo>
                <a:lnTo>
                  <a:pt x="2338415" y="5885"/>
                </a:lnTo>
                <a:lnTo>
                  <a:pt x="2309241" y="0"/>
                </a:lnTo>
                <a:close/>
              </a:path>
            </a:pathLst>
          </a:custGeom>
          <a:solidFill>
            <a:srgbClr val="E8D0D0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556638" y="2880614"/>
            <a:ext cx="2384425" cy="749935"/>
          </a:xfrm>
          <a:custGeom>
            <a:avLst/>
            <a:gdLst/>
            <a:ahLst/>
            <a:cxnLst/>
            <a:rect l="l" t="t" r="r" b="b"/>
            <a:pathLst>
              <a:path w="2384425" h="749935">
                <a:moveTo>
                  <a:pt x="0" y="74930"/>
                </a:moveTo>
                <a:lnTo>
                  <a:pt x="5885" y="45755"/>
                </a:lnTo>
                <a:lnTo>
                  <a:pt x="21939" y="21939"/>
                </a:lnTo>
                <a:lnTo>
                  <a:pt x="45755" y="5885"/>
                </a:lnTo>
                <a:lnTo>
                  <a:pt x="74930" y="0"/>
                </a:lnTo>
                <a:lnTo>
                  <a:pt x="2309241" y="0"/>
                </a:lnTo>
                <a:lnTo>
                  <a:pt x="2338415" y="5885"/>
                </a:lnTo>
                <a:lnTo>
                  <a:pt x="2362231" y="21939"/>
                </a:lnTo>
                <a:lnTo>
                  <a:pt x="2378285" y="45755"/>
                </a:lnTo>
                <a:lnTo>
                  <a:pt x="2384171" y="74930"/>
                </a:lnTo>
                <a:lnTo>
                  <a:pt x="2384171" y="674497"/>
                </a:lnTo>
                <a:lnTo>
                  <a:pt x="2378285" y="703671"/>
                </a:lnTo>
                <a:lnTo>
                  <a:pt x="2362231" y="727487"/>
                </a:lnTo>
                <a:lnTo>
                  <a:pt x="2338415" y="743541"/>
                </a:lnTo>
                <a:lnTo>
                  <a:pt x="2309241" y="749427"/>
                </a:lnTo>
                <a:lnTo>
                  <a:pt x="74930" y="749427"/>
                </a:lnTo>
                <a:lnTo>
                  <a:pt x="45755" y="743541"/>
                </a:lnTo>
                <a:lnTo>
                  <a:pt x="21939" y="727487"/>
                </a:lnTo>
                <a:lnTo>
                  <a:pt x="5885" y="703671"/>
                </a:lnTo>
                <a:lnTo>
                  <a:pt x="0" y="674497"/>
                </a:lnTo>
                <a:lnTo>
                  <a:pt x="0" y="74930"/>
                </a:lnTo>
                <a:close/>
              </a:path>
            </a:pathLst>
          </a:custGeom>
          <a:ln w="25399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49058" y="1075689"/>
            <a:ext cx="499745" cy="3171190"/>
          </a:xfrm>
          <a:custGeom>
            <a:avLst/>
            <a:gdLst/>
            <a:ahLst/>
            <a:cxnLst/>
            <a:rect l="l" t="t" r="r" b="b"/>
            <a:pathLst>
              <a:path w="499744" h="3171190">
                <a:moveTo>
                  <a:pt x="0" y="0"/>
                </a:moveTo>
                <a:lnTo>
                  <a:pt x="0" y="3170682"/>
                </a:lnTo>
                <a:lnTo>
                  <a:pt x="499706" y="3170682"/>
                </a:lnTo>
              </a:path>
            </a:pathLst>
          </a:custGeom>
          <a:ln w="25400">
            <a:solidFill>
              <a:srgbClr val="993D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548764" y="3900551"/>
            <a:ext cx="2464435" cy="692150"/>
          </a:xfrm>
          <a:custGeom>
            <a:avLst/>
            <a:gdLst/>
            <a:ahLst/>
            <a:cxnLst/>
            <a:rect l="l" t="t" r="r" b="b"/>
            <a:pathLst>
              <a:path w="2464435" h="692150">
                <a:moveTo>
                  <a:pt x="2395093" y="0"/>
                </a:moveTo>
                <a:lnTo>
                  <a:pt x="69215" y="0"/>
                </a:lnTo>
                <a:lnTo>
                  <a:pt x="42273" y="5419"/>
                </a:lnTo>
                <a:lnTo>
                  <a:pt x="20272" y="20208"/>
                </a:lnTo>
                <a:lnTo>
                  <a:pt x="5439" y="42165"/>
                </a:lnTo>
                <a:lnTo>
                  <a:pt x="0" y="69087"/>
                </a:lnTo>
                <a:lnTo>
                  <a:pt x="0" y="622554"/>
                </a:lnTo>
                <a:lnTo>
                  <a:pt x="5439" y="649495"/>
                </a:lnTo>
                <a:lnTo>
                  <a:pt x="20272" y="671496"/>
                </a:lnTo>
                <a:lnTo>
                  <a:pt x="42273" y="686329"/>
                </a:lnTo>
                <a:lnTo>
                  <a:pt x="69215" y="691769"/>
                </a:lnTo>
                <a:lnTo>
                  <a:pt x="2395093" y="691769"/>
                </a:lnTo>
                <a:lnTo>
                  <a:pt x="2421961" y="686329"/>
                </a:lnTo>
                <a:lnTo>
                  <a:pt x="2443924" y="671496"/>
                </a:lnTo>
                <a:lnTo>
                  <a:pt x="2458743" y="649495"/>
                </a:lnTo>
                <a:lnTo>
                  <a:pt x="2464181" y="622554"/>
                </a:lnTo>
                <a:lnTo>
                  <a:pt x="2464181" y="69087"/>
                </a:lnTo>
                <a:lnTo>
                  <a:pt x="2458743" y="42165"/>
                </a:lnTo>
                <a:lnTo>
                  <a:pt x="2443924" y="20208"/>
                </a:lnTo>
                <a:lnTo>
                  <a:pt x="2421961" y="5419"/>
                </a:lnTo>
                <a:lnTo>
                  <a:pt x="2395093" y="0"/>
                </a:lnTo>
                <a:close/>
              </a:path>
            </a:pathLst>
          </a:custGeom>
          <a:solidFill>
            <a:srgbClr val="E8D0D0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548764" y="3900551"/>
            <a:ext cx="2464435" cy="692150"/>
          </a:xfrm>
          <a:custGeom>
            <a:avLst/>
            <a:gdLst/>
            <a:ahLst/>
            <a:cxnLst/>
            <a:rect l="l" t="t" r="r" b="b"/>
            <a:pathLst>
              <a:path w="2464435" h="692150">
                <a:moveTo>
                  <a:pt x="0" y="69087"/>
                </a:moveTo>
                <a:lnTo>
                  <a:pt x="5439" y="42165"/>
                </a:lnTo>
                <a:lnTo>
                  <a:pt x="20272" y="20208"/>
                </a:lnTo>
                <a:lnTo>
                  <a:pt x="42273" y="5419"/>
                </a:lnTo>
                <a:lnTo>
                  <a:pt x="69215" y="0"/>
                </a:lnTo>
                <a:lnTo>
                  <a:pt x="2395093" y="0"/>
                </a:lnTo>
                <a:lnTo>
                  <a:pt x="2421961" y="5419"/>
                </a:lnTo>
                <a:lnTo>
                  <a:pt x="2443924" y="20208"/>
                </a:lnTo>
                <a:lnTo>
                  <a:pt x="2458743" y="42165"/>
                </a:lnTo>
                <a:lnTo>
                  <a:pt x="2464181" y="69087"/>
                </a:lnTo>
                <a:lnTo>
                  <a:pt x="2464181" y="622554"/>
                </a:lnTo>
                <a:lnTo>
                  <a:pt x="2458743" y="649495"/>
                </a:lnTo>
                <a:lnTo>
                  <a:pt x="2443924" y="671496"/>
                </a:lnTo>
                <a:lnTo>
                  <a:pt x="2421961" y="686329"/>
                </a:lnTo>
                <a:lnTo>
                  <a:pt x="2395093" y="691769"/>
                </a:lnTo>
                <a:lnTo>
                  <a:pt x="69215" y="691769"/>
                </a:lnTo>
                <a:lnTo>
                  <a:pt x="42273" y="686329"/>
                </a:lnTo>
                <a:lnTo>
                  <a:pt x="20272" y="671496"/>
                </a:lnTo>
                <a:lnTo>
                  <a:pt x="5439" y="649495"/>
                </a:lnTo>
                <a:lnTo>
                  <a:pt x="0" y="622554"/>
                </a:lnTo>
                <a:lnTo>
                  <a:pt x="0" y="69087"/>
                </a:lnTo>
                <a:close/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49058" y="1075689"/>
            <a:ext cx="499745" cy="4035425"/>
          </a:xfrm>
          <a:custGeom>
            <a:avLst/>
            <a:gdLst/>
            <a:ahLst/>
            <a:cxnLst/>
            <a:rect l="l" t="t" r="r" b="b"/>
            <a:pathLst>
              <a:path w="499744" h="4035425">
                <a:moveTo>
                  <a:pt x="0" y="0"/>
                </a:moveTo>
                <a:lnTo>
                  <a:pt x="0" y="4035425"/>
                </a:lnTo>
                <a:lnTo>
                  <a:pt x="499706" y="4035425"/>
                </a:lnTo>
              </a:path>
            </a:pathLst>
          </a:custGeom>
          <a:ln w="25400">
            <a:solidFill>
              <a:srgbClr val="993D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548764" y="4765166"/>
            <a:ext cx="2568575" cy="692150"/>
          </a:xfrm>
          <a:custGeom>
            <a:avLst/>
            <a:gdLst/>
            <a:ahLst/>
            <a:cxnLst/>
            <a:rect l="l" t="t" r="r" b="b"/>
            <a:pathLst>
              <a:path w="2568575" h="692150">
                <a:moveTo>
                  <a:pt x="2499106" y="0"/>
                </a:moveTo>
                <a:lnTo>
                  <a:pt x="69215" y="0"/>
                </a:lnTo>
                <a:lnTo>
                  <a:pt x="42273" y="5439"/>
                </a:lnTo>
                <a:lnTo>
                  <a:pt x="20272" y="20272"/>
                </a:lnTo>
                <a:lnTo>
                  <a:pt x="5439" y="42273"/>
                </a:lnTo>
                <a:lnTo>
                  <a:pt x="0" y="69214"/>
                </a:lnTo>
                <a:lnTo>
                  <a:pt x="0" y="622680"/>
                </a:lnTo>
                <a:lnTo>
                  <a:pt x="5439" y="649549"/>
                </a:lnTo>
                <a:lnTo>
                  <a:pt x="20272" y="671512"/>
                </a:lnTo>
                <a:lnTo>
                  <a:pt x="42273" y="686331"/>
                </a:lnTo>
                <a:lnTo>
                  <a:pt x="69215" y="691768"/>
                </a:lnTo>
                <a:lnTo>
                  <a:pt x="2499106" y="691768"/>
                </a:lnTo>
                <a:lnTo>
                  <a:pt x="2526047" y="686331"/>
                </a:lnTo>
                <a:lnTo>
                  <a:pt x="2548048" y="671512"/>
                </a:lnTo>
                <a:lnTo>
                  <a:pt x="2562881" y="649549"/>
                </a:lnTo>
                <a:lnTo>
                  <a:pt x="2568321" y="622680"/>
                </a:lnTo>
                <a:lnTo>
                  <a:pt x="2568321" y="69214"/>
                </a:lnTo>
                <a:lnTo>
                  <a:pt x="2562881" y="42273"/>
                </a:lnTo>
                <a:lnTo>
                  <a:pt x="2548048" y="20272"/>
                </a:lnTo>
                <a:lnTo>
                  <a:pt x="2526047" y="5439"/>
                </a:lnTo>
                <a:lnTo>
                  <a:pt x="2499106" y="0"/>
                </a:lnTo>
                <a:close/>
              </a:path>
            </a:pathLst>
          </a:custGeom>
          <a:solidFill>
            <a:srgbClr val="E8D0D0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548764" y="4765166"/>
            <a:ext cx="2568575" cy="692150"/>
          </a:xfrm>
          <a:custGeom>
            <a:avLst/>
            <a:gdLst/>
            <a:ahLst/>
            <a:cxnLst/>
            <a:rect l="l" t="t" r="r" b="b"/>
            <a:pathLst>
              <a:path w="2568575" h="692150">
                <a:moveTo>
                  <a:pt x="0" y="69214"/>
                </a:moveTo>
                <a:lnTo>
                  <a:pt x="5439" y="42273"/>
                </a:lnTo>
                <a:lnTo>
                  <a:pt x="20272" y="20272"/>
                </a:lnTo>
                <a:lnTo>
                  <a:pt x="42273" y="5439"/>
                </a:lnTo>
                <a:lnTo>
                  <a:pt x="69215" y="0"/>
                </a:lnTo>
                <a:lnTo>
                  <a:pt x="2499106" y="0"/>
                </a:lnTo>
                <a:lnTo>
                  <a:pt x="2526047" y="5439"/>
                </a:lnTo>
                <a:lnTo>
                  <a:pt x="2548048" y="20272"/>
                </a:lnTo>
                <a:lnTo>
                  <a:pt x="2562881" y="42273"/>
                </a:lnTo>
                <a:lnTo>
                  <a:pt x="2568321" y="69214"/>
                </a:lnTo>
                <a:lnTo>
                  <a:pt x="2568321" y="622680"/>
                </a:lnTo>
                <a:lnTo>
                  <a:pt x="2562881" y="649549"/>
                </a:lnTo>
                <a:lnTo>
                  <a:pt x="2548048" y="671512"/>
                </a:lnTo>
                <a:lnTo>
                  <a:pt x="2526047" y="686331"/>
                </a:lnTo>
                <a:lnTo>
                  <a:pt x="2499106" y="691768"/>
                </a:lnTo>
                <a:lnTo>
                  <a:pt x="69215" y="691768"/>
                </a:lnTo>
                <a:lnTo>
                  <a:pt x="42273" y="686331"/>
                </a:lnTo>
                <a:lnTo>
                  <a:pt x="20272" y="671512"/>
                </a:lnTo>
                <a:lnTo>
                  <a:pt x="5439" y="649549"/>
                </a:lnTo>
                <a:lnTo>
                  <a:pt x="0" y="622680"/>
                </a:lnTo>
                <a:lnTo>
                  <a:pt x="0" y="69214"/>
                </a:lnTo>
                <a:close/>
              </a:path>
            </a:pathLst>
          </a:custGeom>
          <a:ln w="25399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49058" y="1075689"/>
            <a:ext cx="499745" cy="4900295"/>
          </a:xfrm>
          <a:custGeom>
            <a:avLst/>
            <a:gdLst/>
            <a:ahLst/>
            <a:cxnLst/>
            <a:rect l="l" t="t" r="r" b="b"/>
            <a:pathLst>
              <a:path w="499744" h="4900295">
                <a:moveTo>
                  <a:pt x="0" y="0"/>
                </a:moveTo>
                <a:lnTo>
                  <a:pt x="0" y="4900117"/>
                </a:lnTo>
                <a:lnTo>
                  <a:pt x="499706" y="4900117"/>
                </a:lnTo>
              </a:path>
            </a:pathLst>
          </a:custGeom>
          <a:ln w="25400">
            <a:solidFill>
              <a:srgbClr val="993D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548764" y="5629922"/>
            <a:ext cx="2544445" cy="692150"/>
          </a:xfrm>
          <a:custGeom>
            <a:avLst/>
            <a:gdLst/>
            <a:ahLst/>
            <a:cxnLst/>
            <a:rect l="l" t="t" r="r" b="b"/>
            <a:pathLst>
              <a:path w="2544445" h="692150">
                <a:moveTo>
                  <a:pt x="2475103" y="0"/>
                </a:moveTo>
                <a:lnTo>
                  <a:pt x="69215" y="0"/>
                </a:lnTo>
                <a:lnTo>
                  <a:pt x="42273" y="5436"/>
                </a:lnTo>
                <a:lnTo>
                  <a:pt x="20272" y="20262"/>
                </a:lnTo>
                <a:lnTo>
                  <a:pt x="5439" y="42251"/>
                </a:lnTo>
                <a:lnTo>
                  <a:pt x="0" y="69176"/>
                </a:lnTo>
                <a:lnTo>
                  <a:pt x="0" y="622592"/>
                </a:lnTo>
                <a:lnTo>
                  <a:pt x="5439" y="649517"/>
                </a:lnTo>
                <a:lnTo>
                  <a:pt x="20272" y="671506"/>
                </a:lnTo>
                <a:lnTo>
                  <a:pt x="42273" y="686332"/>
                </a:lnTo>
                <a:lnTo>
                  <a:pt x="69215" y="691769"/>
                </a:lnTo>
                <a:lnTo>
                  <a:pt x="2475103" y="691769"/>
                </a:lnTo>
                <a:lnTo>
                  <a:pt x="2502044" y="686332"/>
                </a:lnTo>
                <a:lnTo>
                  <a:pt x="2524045" y="671506"/>
                </a:lnTo>
                <a:lnTo>
                  <a:pt x="2538878" y="649517"/>
                </a:lnTo>
                <a:lnTo>
                  <a:pt x="2544318" y="622592"/>
                </a:lnTo>
                <a:lnTo>
                  <a:pt x="2544318" y="69176"/>
                </a:lnTo>
                <a:lnTo>
                  <a:pt x="2538878" y="42251"/>
                </a:lnTo>
                <a:lnTo>
                  <a:pt x="2524045" y="20262"/>
                </a:lnTo>
                <a:lnTo>
                  <a:pt x="2502044" y="5436"/>
                </a:lnTo>
                <a:lnTo>
                  <a:pt x="2475103" y="0"/>
                </a:lnTo>
                <a:close/>
              </a:path>
            </a:pathLst>
          </a:custGeom>
          <a:solidFill>
            <a:srgbClr val="E8D0D0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548764" y="5629922"/>
            <a:ext cx="2544445" cy="692150"/>
          </a:xfrm>
          <a:custGeom>
            <a:avLst/>
            <a:gdLst/>
            <a:ahLst/>
            <a:cxnLst/>
            <a:rect l="l" t="t" r="r" b="b"/>
            <a:pathLst>
              <a:path w="2544445" h="692150">
                <a:moveTo>
                  <a:pt x="0" y="69176"/>
                </a:moveTo>
                <a:lnTo>
                  <a:pt x="5439" y="42251"/>
                </a:lnTo>
                <a:lnTo>
                  <a:pt x="20272" y="20262"/>
                </a:lnTo>
                <a:lnTo>
                  <a:pt x="42273" y="5436"/>
                </a:lnTo>
                <a:lnTo>
                  <a:pt x="69215" y="0"/>
                </a:lnTo>
                <a:lnTo>
                  <a:pt x="2475103" y="0"/>
                </a:lnTo>
                <a:lnTo>
                  <a:pt x="2502044" y="5436"/>
                </a:lnTo>
                <a:lnTo>
                  <a:pt x="2524045" y="20262"/>
                </a:lnTo>
                <a:lnTo>
                  <a:pt x="2538878" y="42251"/>
                </a:lnTo>
                <a:lnTo>
                  <a:pt x="2544318" y="69176"/>
                </a:lnTo>
                <a:lnTo>
                  <a:pt x="2544318" y="622592"/>
                </a:lnTo>
                <a:lnTo>
                  <a:pt x="2538878" y="649517"/>
                </a:lnTo>
                <a:lnTo>
                  <a:pt x="2524045" y="671506"/>
                </a:lnTo>
                <a:lnTo>
                  <a:pt x="2502044" y="686332"/>
                </a:lnTo>
                <a:lnTo>
                  <a:pt x="2475103" y="691769"/>
                </a:lnTo>
                <a:lnTo>
                  <a:pt x="69215" y="691769"/>
                </a:lnTo>
                <a:lnTo>
                  <a:pt x="42273" y="686332"/>
                </a:lnTo>
                <a:lnTo>
                  <a:pt x="20272" y="671506"/>
                </a:lnTo>
                <a:lnTo>
                  <a:pt x="5439" y="649517"/>
                </a:lnTo>
                <a:lnTo>
                  <a:pt x="0" y="622592"/>
                </a:lnTo>
                <a:lnTo>
                  <a:pt x="0" y="69176"/>
                </a:lnTo>
                <a:close/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898650" y="1121511"/>
            <a:ext cx="1699895" cy="5152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9060" marR="676910" indent="78740">
              <a:lnSpc>
                <a:spcPct val="127499"/>
              </a:lnSpc>
              <a:spcBef>
                <a:spcPts val="100"/>
              </a:spcBef>
            </a:pPr>
            <a:r>
              <a:rPr sz="2000" dirty="0">
                <a:latin typeface="Calibri"/>
                <a:cs typeface="Calibri"/>
              </a:rPr>
              <a:t>Runner  eg.</a:t>
            </a:r>
            <a:r>
              <a:rPr sz="2000" spc="3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Mint</a:t>
            </a:r>
            <a:endParaRPr sz="2000">
              <a:latin typeface="Calibri"/>
              <a:cs typeface="Calibri"/>
            </a:endParaRPr>
          </a:p>
          <a:p>
            <a:pPr marL="278765" marR="360680" indent="80645">
              <a:lnSpc>
                <a:spcPct val="127499"/>
              </a:lnSpc>
              <a:spcBef>
                <a:spcPts val="685"/>
              </a:spcBef>
            </a:pPr>
            <a:r>
              <a:rPr sz="2000" spc="-10" dirty="0">
                <a:latin typeface="Calibri"/>
                <a:cs typeface="Calibri"/>
              </a:rPr>
              <a:t>Rhizome  </a:t>
            </a:r>
            <a:r>
              <a:rPr sz="2000" dirty="0">
                <a:latin typeface="Calibri"/>
                <a:cs typeface="Calibri"/>
              </a:rPr>
              <a:t>eg.</a:t>
            </a:r>
            <a:r>
              <a:rPr sz="2000" spc="-1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Ginger</a:t>
            </a:r>
            <a:endParaRPr sz="2000">
              <a:latin typeface="Calibri"/>
              <a:cs typeface="Calibri"/>
            </a:endParaRPr>
          </a:p>
          <a:p>
            <a:pPr marL="12700" marR="5080" indent="342900">
              <a:lnSpc>
                <a:spcPct val="127000"/>
              </a:lnSpc>
              <a:spcBef>
                <a:spcPts val="610"/>
              </a:spcBef>
            </a:pPr>
            <a:r>
              <a:rPr sz="2000" spc="-10" dirty="0">
                <a:latin typeface="Calibri"/>
                <a:cs typeface="Calibri"/>
              </a:rPr>
              <a:t>Leaf </a:t>
            </a:r>
            <a:r>
              <a:rPr sz="2000" spc="-5" dirty="0">
                <a:latin typeface="Calibri"/>
                <a:cs typeface="Calibri"/>
              </a:rPr>
              <a:t>buds  </a:t>
            </a:r>
            <a:r>
              <a:rPr sz="2000" dirty="0">
                <a:latin typeface="Calibri"/>
                <a:cs typeface="Calibri"/>
              </a:rPr>
              <a:t>eg.</a:t>
            </a:r>
            <a:r>
              <a:rPr sz="2000" spc="-1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Bryophyllum</a:t>
            </a:r>
            <a:endParaRPr sz="2000">
              <a:latin typeface="Calibri"/>
              <a:cs typeface="Calibri"/>
            </a:endParaRPr>
          </a:p>
          <a:p>
            <a:pPr marL="411480" marR="340995" indent="203835">
              <a:lnSpc>
                <a:spcPct val="126699"/>
              </a:lnSpc>
              <a:spcBef>
                <a:spcPts val="1639"/>
              </a:spcBef>
            </a:pPr>
            <a:r>
              <a:rPr sz="1800" spc="-25" dirty="0">
                <a:latin typeface="Calibri"/>
                <a:cs typeface="Calibri"/>
              </a:rPr>
              <a:t>Tuber  </a:t>
            </a:r>
            <a:r>
              <a:rPr sz="1800" dirty="0">
                <a:latin typeface="Calibri"/>
                <a:cs typeface="Calibri"/>
              </a:rPr>
              <a:t>eg.</a:t>
            </a:r>
            <a:r>
              <a:rPr sz="1800" spc="-1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Potato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650">
              <a:latin typeface="Times New Roman"/>
              <a:cs typeface="Times New Roman"/>
            </a:endParaRPr>
          </a:p>
          <a:p>
            <a:pPr marL="168275" algn="ctr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Offset</a:t>
            </a:r>
            <a:endParaRPr sz="1800">
              <a:latin typeface="Calibri"/>
              <a:cs typeface="Calibri"/>
            </a:endParaRPr>
          </a:p>
          <a:p>
            <a:pPr marL="168910" algn="ctr">
              <a:lnSpc>
                <a:spcPct val="100000"/>
              </a:lnSpc>
              <a:spcBef>
                <a:spcPts val="580"/>
              </a:spcBef>
            </a:pPr>
            <a:r>
              <a:rPr sz="1800" dirty="0">
                <a:latin typeface="Calibri"/>
                <a:cs typeface="Calibri"/>
              </a:rPr>
              <a:t>eg.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Eichhornia</a:t>
            </a:r>
            <a:endParaRPr sz="1800">
              <a:latin typeface="Calibri"/>
              <a:cs typeface="Calibri"/>
            </a:endParaRPr>
          </a:p>
          <a:p>
            <a:pPr marL="480059" marR="328295" indent="181610">
              <a:lnSpc>
                <a:spcPct val="126699"/>
              </a:lnSpc>
              <a:spcBef>
                <a:spcPts val="1335"/>
              </a:spcBef>
            </a:pPr>
            <a:r>
              <a:rPr sz="1800" spc="-5" dirty="0">
                <a:latin typeface="Calibri"/>
                <a:cs typeface="Calibri"/>
              </a:rPr>
              <a:t>Bulbil  </a:t>
            </a:r>
            <a:r>
              <a:rPr sz="1800" dirty="0">
                <a:latin typeface="Calibri"/>
                <a:cs typeface="Calibri"/>
              </a:rPr>
              <a:t>eg.</a:t>
            </a:r>
            <a:r>
              <a:rPr sz="1800" spc="-9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Agava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6237382" y="2570170"/>
            <a:ext cx="2765236" cy="15195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400800" y="2748013"/>
            <a:ext cx="2438400" cy="11691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216603" y="3417978"/>
            <a:ext cx="1661769" cy="31462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379467" y="3581400"/>
            <a:ext cx="1335532" cy="2819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075176" y="1158239"/>
            <a:ext cx="1831848" cy="238658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267200" y="1349755"/>
            <a:ext cx="1447800" cy="20030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084980" y="674796"/>
            <a:ext cx="2917639" cy="185080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248400" y="843025"/>
            <a:ext cx="2590800" cy="151917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313584" y="4194792"/>
            <a:ext cx="2536630" cy="245519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477000" y="4367657"/>
            <a:ext cx="2209800" cy="210934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19200" y="304774"/>
            <a:ext cx="7293609" cy="646430"/>
          </a:xfrm>
          <a:custGeom>
            <a:avLst/>
            <a:gdLst/>
            <a:ahLst/>
            <a:cxnLst/>
            <a:rect l="l" t="t" r="r" b="b"/>
            <a:pathLst>
              <a:path w="7293609" h="646430">
                <a:moveTo>
                  <a:pt x="0" y="646328"/>
                </a:moveTo>
                <a:lnTo>
                  <a:pt x="7293229" y="646328"/>
                </a:lnTo>
                <a:lnTo>
                  <a:pt x="7293229" y="0"/>
                </a:lnTo>
                <a:lnTo>
                  <a:pt x="0" y="0"/>
                </a:lnTo>
                <a:lnTo>
                  <a:pt x="0" y="6463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19200" y="304774"/>
            <a:ext cx="7293609" cy="646430"/>
          </a:xfrm>
          <a:custGeom>
            <a:avLst/>
            <a:gdLst/>
            <a:ahLst/>
            <a:cxnLst/>
            <a:rect l="l" t="t" r="r" b="b"/>
            <a:pathLst>
              <a:path w="7293609" h="646430">
                <a:moveTo>
                  <a:pt x="0" y="646328"/>
                </a:moveTo>
                <a:lnTo>
                  <a:pt x="7293229" y="646328"/>
                </a:lnTo>
                <a:lnTo>
                  <a:pt x="7293229" y="0"/>
                </a:lnTo>
                <a:lnTo>
                  <a:pt x="0" y="0"/>
                </a:lnTo>
                <a:lnTo>
                  <a:pt x="0" y="646328"/>
                </a:lnTo>
                <a:close/>
              </a:path>
            </a:pathLst>
          </a:custGeom>
          <a:ln w="25400">
            <a:solidFill>
              <a:srgbClr val="C32C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54024" y="179831"/>
            <a:ext cx="7831835" cy="7543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59573" y="462661"/>
            <a:ext cx="7190752" cy="4230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702560" y="672591"/>
            <a:ext cx="102869" cy="9321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252976" y="595122"/>
            <a:ext cx="134239" cy="16383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806316" y="593470"/>
            <a:ext cx="123698" cy="1667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034401" y="591947"/>
            <a:ext cx="112141" cy="7391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874892" y="591947"/>
            <a:ext cx="112141" cy="7391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532121" y="591947"/>
            <a:ext cx="123190" cy="16852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538601" y="591947"/>
            <a:ext cx="112141" cy="7391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915541" y="591947"/>
            <a:ext cx="112140" cy="7391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537957" y="558419"/>
            <a:ext cx="215900" cy="242570"/>
          </a:xfrm>
          <a:custGeom>
            <a:avLst/>
            <a:gdLst/>
            <a:ahLst/>
            <a:cxnLst/>
            <a:rect l="l" t="t" r="r" b="b"/>
            <a:pathLst>
              <a:path w="215900" h="242570">
                <a:moveTo>
                  <a:pt x="0" y="0"/>
                </a:moveTo>
                <a:lnTo>
                  <a:pt x="62738" y="0"/>
                </a:lnTo>
                <a:lnTo>
                  <a:pt x="62738" y="108965"/>
                </a:lnTo>
                <a:lnTo>
                  <a:pt x="62952" y="131570"/>
                </a:lnTo>
                <a:lnTo>
                  <a:pt x="66167" y="170306"/>
                </a:lnTo>
                <a:lnTo>
                  <a:pt x="78740" y="188086"/>
                </a:lnTo>
                <a:lnTo>
                  <a:pt x="84836" y="192531"/>
                </a:lnTo>
                <a:lnTo>
                  <a:pt x="92583" y="194690"/>
                </a:lnTo>
                <a:lnTo>
                  <a:pt x="101981" y="194690"/>
                </a:lnTo>
                <a:lnTo>
                  <a:pt x="141509" y="175990"/>
                </a:lnTo>
                <a:lnTo>
                  <a:pt x="152620" y="123148"/>
                </a:lnTo>
                <a:lnTo>
                  <a:pt x="152908" y="100075"/>
                </a:lnTo>
                <a:lnTo>
                  <a:pt x="152908" y="0"/>
                </a:lnTo>
                <a:lnTo>
                  <a:pt x="215646" y="0"/>
                </a:lnTo>
                <a:lnTo>
                  <a:pt x="215646" y="237108"/>
                </a:lnTo>
                <a:lnTo>
                  <a:pt x="157352" y="237108"/>
                </a:lnTo>
                <a:lnTo>
                  <a:pt x="157352" y="201675"/>
                </a:lnTo>
                <a:lnTo>
                  <a:pt x="150373" y="210625"/>
                </a:lnTo>
                <a:lnTo>
                  <a:pt x="112601" y="236281"/>
                </a:lnTo>
                <a:lnTo>
                  <a:pt x="78740" y="242442"/>
                </a:lnTo>
                <a:lnTo>
                  <a:pt x="67123" y="241798"/>
                </a:lnTo>
                <a:lnTo>
                  <a:pt x="27082" y="226192"/>
                </a:lnTo>
                <a:lnTo>
                  <a:pt x="4768" y="192135"/>
                </a:lnTo>
                <a:lnTo>
                  <a:pt x="0" y="149986"/>
                </a:lnTo>
                <a:lnTo>
                  <a:pt x="0" y="0"/>
                </a:lnTo>
                <a:close/>
              </a:path>
            </a:pathLst>
          </a:custGeom>
          <a:ln w="1828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852157" y="558419"/>
            <a:ext cx="215900" cy="242570"/>
          </a:xfrm>
          <a:custGeom>
            <a:avLst/>
            <a:gdLst/>
            <a:ahLst/>
            <a:cxnLst/>
            <a:rect l="l" t="t" r="r" b="b"/>
            <a:pathLst>
              <a:path w="215900" h="242570">
                <a:moveTo>
                  <a:pt x="0" y="0"/>
                </a:moveTo>
                <a:lnTo>
                  <a:pt x="62738" y="0"/>
                </a:lnTo>
                <a:lnTo>
                  <a:pt x="62738" y="108965"/>
                </a:lnTo>
                <a:lnTo>
                  <a:pt x="62952" y="131570"/>
                </a:lnTo>
                <a:lnTo>
                  <a:pt x="66167" y="170306"/>
                </a:lnTo>
                <a:lnTo>
                  <a:pt x="78740" y="188086"/>
                </a:lnTo>
                <a:lnTo>
                  <a:pt x="84836" y="192531"/>
                </a:lnTo>
                <a:lnTo>
                  <a:pt x="92583" y="194690"/>
                </a:lnTo>
                <a:lnTo>
                  <a:pt x="101981" y="194690"/>
                </a:lnTo>
                <a:lnTo>
                  <a:pt x="141509" y="175990"/>
                </a:lnTo>
                <a:lnTo>
                  <a:pt x="152620" y="123148"/>
                </a:lnTo>
                <a:lnTo>
                  <a:pt x="152908" y="100075"/>
                </a:lnTo>
                <a:lnTo>
                  <a:pt x="152908" y="0"/>
                </a:lnTo>
                <a:lnTo>
                  <a:pt x="215646" y="0"/>
                </a:lnTo>
                <a:lnTo>
                  <a:pt x="215646" y="237108"/>
                </a:lnTo>
                <a:lnTo>
                  <a:pt x="157352" y="237108"/>
                </a:lnTo>
                <a:lnTo>
                  <a:pt x="157352" y="201675"/>
                </a:lnTo>
                <a:lnTo>
                  <a:pt x="150373" y="210625"/>
                </a:lnTo>
                <a:lnTo>
                  <a:pt x="112601" y="236281"/>
                </a:lnTo>
                <a:lnTo>
                  <a:pt x="78740" y="242442"/>
                </a:lnTo>
                <a:lnTo>
                  <a:pt x="67123" y="241798"/>
                </a:lnTo>
                <a:lnTo>
                  <a:pt x="27082" y="226192"/>
                </a:lnTo>
                <a:lnTo>
                  <a:pt x="4768" y="192135"/>
                </a:lnTo>
                <a:lnTo>
                  <a:pt x="0" y="149986"/>
                </a:lnTo>
                <a:lnTo>
                  <a:pt x="0" y="0"/>
                </a:lnTo>
                <a:close/>
              </a:path>
            </a:pathLst>
          </a:custGeom>
          <a:ln w="1828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552059" y="558419"/>
            <a:ext cx="246379" cy="237490"/>
          </a:xfrm>
          <a:custGeom>
            <a:avLst/>
            <a:gdLst/>
            <a:ahLst/>
            <a:cxnLst/>
            <a:rect l="l" t="t" r="r" b="b"/>
            <a:pathLst>
              <a:path w="246379" h="237490">
                <a:moveTo>
                  <a:pt x="0" y="0"/>
                </a:moveTo>
                <a:lnTo>
                  <a:pt x="65912" y="0"/>
                </a:lnTo>
                <a:lnTo>
                  <a:pt x="110489" y="121030"/>
                </a:lnTo>
                <a:lnTo>
                  <a:pt x="123443" y="161416"/>
                </a:lnTo>
                <a:lnTo>
                  <a:pt x="126873" y="151129"/>
                </a:lnTo>
                <a:lnTo>
                  <a:pt x="129031" y="144398"/>
                </a:lnTo>
                <a:lnTo>
                  <a:pt x="129920" y="141096"/>
                </a:lnTo>
                <a:lnTo>
                  <a:pt x="132079" y="134365"/>
                </a:lnTo>
                <a:lnTo>
                  <a:pt x="134238" y="127761"/>
                </a:lnTo>
                <a:lnTo>
                  <a:pt x="136651" y="121030"/>
                </a:lnTo>
                <a:lnTo>
                  <a:pt x="181737" y="0"/>
                </a:lnTo>
                <a:lnTo>
                  <a:pt x="246252" y="0"/>
                </a:lnTo>
                <a:lnTo>
                  <a:pt x="152018" y="237108"/>
                </a:lnTo>
                <a:lnTo>
                  <a:pt x="95630" y="237108"/>
                </a:lnTo>
                <a:lnTo>
                  <a:pt x="0" y="0"/>
                </a:lnTo>
                <a:close/>
              </a:path>
            </a:pathLst>
          </a:custGeom>
          <a:ln w="1828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455920" y="558419"/>
            <a:ext cx="62865" cy="237490"/>
          </a:xfrm>
          <a:custGeom>
            <a:avLst/>
            <a:gdLst/>
            <a:ahLst/>
            <a:cxnLst/>
            <a:rect l="l" t="t" r="r" b="b"/>
            <a:pathLst>
              <a:path w="62864" h="237490">
                <a:moveTo>
                  <a:pt x="0" y="0"/>
                </a:moveTo>
                <a:lnTo>
                  <a:pt x="62737" y="0"/>
                </a:lnTo>
                <a:lnTo>
                  <a:pt x="62737" y="237108"/>
                </a:lnTo>
                <a:lnTo>
                  <a:pt x="0" y="237108"/>
                </a:lnTo>
                <a:lnTo>
                  <a:pt x="0" y="0"/>
                </a:lnTo>
                <a:close/>
              </a:path>
            </a:pathLst>
          </a:custGeom>
          <a:ln w="1828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768850" y="558419"/>
            <a:ext cx="215900" cy="242570"/>
          </a:xfrm>
          <a:custGeom>
            <a:avLst/>
            <a:gdLst/>
            <a:ahLst/>
            <a:cxnLst/>
            <a:rect l="l" t="t" r="r" b="b"/>
            <a:pathLst>
              <a:path w="215900" h="242570">
                <a:moveTo>
                  <a:pt x="0" y="0"/>
                </a:moveTo>
                <a:lnTo>
                  <a:pt x="62737" y="0"/>
                </a:lnTo>
                <a:lnTo>
                  <a:pt x="62737" y="108965"/>
                </a:lnTo>
                <a:lnTo>
                  <a:pt x="62952" y="131570"/>
                </a:lnTo>
                <a:lnTo>
                  <a:pt x="66166" y="170306"/>
                </a:lnTo>
                <a:lnTo>
                  <a:pt x="78739" y="188086"/>
                </a:lnTo>
                <a:lnTo>
                  <a:pt x="84836" y="192531"/>
                </a:lnTo>
                <a:lnTo>
                  <a:pt x="92583" y="194690"/>
                </a:lnTo>
                <a:lnTo>
                  <a:pt x="101980" y="194690"/>
                </a:lnTo>
                <a:lnTo>
                  <a:pt x="141509" y="175990"/>
                </a:lnTo>
                <a:lnTo>
                  <a:pt x="152620" y="123148"/>
                </a:lnTo>
                <a:lnTo>
                  <a:pt x="152908" y="100075"/>
                </a:lnTo>
                <a:lnTo>
                  <a:pt x="152908" y="0"/>
                </a:lnTo>
                <a:lnTo>
                  <a:pt x="215646" y="0"/>
                </a:lnTo>
                <a:lnTo>
                  <a:pt x="215646" y="237108"/>
                </a:lnTo>
                <a:lnTo>
                  <a:pt x="157352" y="237108"/>
                </a:lnTo>
                <a:lnTo>
                  <a:pt x="157352" y="201675"/>
                </a:lnTo>
                <a:lnTo>
                  <a:pt x="150373" y="210625"/>
                </a:lnTo>
                <a:lnTo>
                  <a:pt x="112601" y="236281"/>
                </a:lnTo>
                <a:lnTo>
                  <a:pt x="78739" y="242442"/>
                </a:lnTo>
                <a:lnTo>
                  <a:pt x="67123" y="241798"/>
                </a:lnTo>
                <a:lnTo>
                  <a:pt x="27082" y="226192"/>
                </a:lnTo>
                <a:lnTo>
                  <a:pt x="4768" y="192135"/>
                </a:lnTo>
                <a:lnTo>
                  <a:pt x="0" y="149986"/>
                </a:lnTo>
                <a:lnTo>
                  <a:pt x="0" y="0"/>
                </a:lnTo>
                <a:close/>
              </a:path>
            </a:pathLst>
          </a:custGeom>
          <a:ln w="1828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385314" y="558419"/>
            <a:ext cx="215900" cy="242570"/>
          </a:xfrm>
          <a:custGeom>
            <a:avLst/>
            <a:gdLst/>
            <a:ahLst/>
            <a:cxnLst/>
            <a:rect l="l" t="t" r="r" b="b"/>
            <a:pathLst>
              <a:path w="215900" h="242570">
                <a:moveTo>
                  <a:pt x="0" y="0"/>
                </a:moveTo>
                <a:lnTo>
                  <a:pt x="62737" y="0"/>
                </a:lnTo>
                <a:lnTo>
                  <a:pt x="62737" y="108965"/>
                </a:lnTo>
                <a:lnTo>
                  <a:pt x="62952" y="131570"/>
                </a:lnTo>
                <a:lnTo>
                  <a:pt x="66167" y="170306"/>
                </a:lnTo>
                <a:lnTo>
                  <a:pt x="78740" y="188086"/>
                </a:lnTo>
                <a:lnTo>
                  <a:pt x="84836" y="192531"/>
                </a:lnTo>
                <a:lnTo>
                  <a:pt x="92583" y="194690"/>
                </a:lnTo>
                <a:lnTo>
                  <a:pt x="101981" y="194690"/>
                </a:lnTo>
                <a:lnTo>
                  <a:pt x="141509" y="175990"/>
                </a:lnTo>
                <a:lnTo>
                  <a:pt x="152620" y="123148"/>
                </a:lnTo>
                <a:lnTo>
                  <a:pt x="152908" y="100075"/>
                </a:lnTo>
                <a:lnTo>
                  <a:pt x="152908" y="0"/>
                </a:lnTo>
                <a:lnTo>
                  <a:pt x="215646" y="0"/>
                </a:lnTo>
                <a:lnTo>
                  <a:pt x="215646" y="237108"/>
                </a:lnTo>
                <a:lnTo>
                  <a:pt x="157353" y="237108"/>
                </a:lnTo>
                <a:lnTo>
                  <a:pt x="157353" y="201675"/>
                </a:lnTo>
                <a:lnTo>
                  <a:pt x="150373" y="210625"/>
                </a:lnTo>
                <a:lnTo>
                  <a:pt x="112601" y="236281"/>
                </a:lnTo>
                <a:lnTo>
                  <a:pt x="78740" y="242442"/>
                </a:lnTo>
                <a:lnTo>
                  <a:pt x="67123" y="241798"/>
                </a:lnTo>
                <a:lnTo>
                  <a:pt x="27082" y="226192"/>
                </a:lnTo>
                <a:lnTo>
                  <a:pt x="4768" y="192135"/>
                </a:lnTo>
                <a:lnTo>
                  <a:pt x="0" y="149986"/>
                </a:lnTo>
                <a:lnTo>
                  <a:pt x="0" y="0"/>
                </a:lnTo>
                <a:close/>
              </a:path>
            </a:pathLst>
          </a:custGeom>
          <a:ln w="1828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101976" y="558419"/>
            <a:ext cx="247650" cy="237490"/>
          </a:xfrm>
          <a:custGeom>
            <a:avLst/>
            <a:gdLst/>
            <a:ahLst/>
            <a:cxnLst/>
            <a:rect l="l" t="t" r="r" b="b"/>
            <a:pathLst>
              <a:path w="247650" h="237490">
                <a:moveTo>
                  <a:pt x="3556" y="0"/>
                </a:moveTo>
                <a:lnTo>
                  <a:pt x="80137" y="0"/>
                </a:lnTo>
                <a:lnTo>
                  <a:pt x="122174" y="65150"/>
                </a:lnTo>
                <a:lnTo>
                  <a:pt x="166370" y="0"/>
                </a:lnTo>
                <a:lnTo>
                  <a:pt x="240030" y="0"/>
                </a:lnTo>
                <a:lnTo>
                  <a:pt x="159639" y="112267"/>
                </a:lnTo>
                <a:lnTo>
                  <a:pt x="247396" y="237108"/>
                </a:lnTo>
                <a:lnTo>
                  <a:pt x="170306" y="237108"/>
                </a:lnTo>
                <a:lnTo>
                  <a:pt x="122174" y="163702"/>
                </a:lnTo>
                <a:lnTo>
                  <a:pt x="73406" y="237108"/>
                </a:lnTo>
                <a:lnTo>
                  <a:pt x="0" y="237108"/>
                </a:lnTo>
                <a:lnTo>
                  <a:pt x="85471" y="114934"/>
                </a:lnTo>
                <a:lnTo>
                  <a:pt x="3556" y="0"/>
                </a:lnTo>
                <a:close/>
              </a:path>
            </a:pathLst>
          </a:custGeom>
          <a:ln w="1828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28838" y="553084"/>
            <a:ext cx="221615" cy="248285"/>
          </a:xfrm>
          <a:custGeom>
            <a:avLst/>
            <a:gdLst/>
            <a:ahLst/>
            <a:cxnLst/>
            <a:rect l="l" t="t" r="r" b="b"/>
            <a:pathLst>
              <a:path w="221615" h="248284">
                <a:moveTo>
                  <a:pt x="108584" y="0"/>
                </a:moveTo>
                <a:lnTo>
                  <a:pt x="150955" y="3984"/>
                </a:lnTo>
                <a:lnTo>
                  <a:pt x="191752" y="24733"/>
                </a:lnTo>
                <a:lnTo>
                  <a:pt x="213486" y="62737"/>
                </a:lnTo>
                <a:lnTo>
                  <a:pt x="154304" y="73660"/>
                </a:lnTo>
                <a:lnTo>
                  <a:pt x="151973" y="67131"/>
                </a:lnTo>
                <a:lnTo>
                  <a:pt x="148796" y="61436"/>
                </a:lnTo>
                <a:lnTo>
                  <a:pt x="109600" y="45085"/>
                </a:lnTo>
                <a:lnTo>
                  <a:pt x="98099" y="45515"/>
                </a:lnTo>
                <a:lnTo>
                  <a:pt x="67055" y="59562"/>
                </a:lnTo>
                <a:lnTo>
                  <a:pt x="67055" y="64769"/>
                </a:lnTo>
                <a:lnTo>
                  <a:pt x="67055" y="69214"/>
                </a:lnTo>
                <a:lnTo>
                  <a:pt x="109372" y="88395"/>
                </a:lnTo>
                <a:lnTo>
                  <a:pt x="131825" y="93725"/>
                </a:lnTo>
                <a:lnTo>
                  <a:pt x="154993" y="99752"/>
                </a:lnTo>
                <a:lnTo>
                  <a:pt x="201802" y="121665"/>
                </a:lnTo>
                <a:lnTo>
                  <a:pt x="221487" y="168275"/>
                </a:lnTo>
                <a:lnTo>
                  <a:pt x="219795" y="184064"/>
                </a:lnTo>
                <a:lnTo>
                  <a:pt x="194309" y="224409"/>
                </a:lnTo>
                <a:lnTo>
                  <a:pt x="138713" y="246322"/>
                </a:lnTo>
                <a:lnTo>
                  <a:pt x="113664" y="247776"/>
                </a:lnTo>
                <a:lnTo>
                  <a:pt x="90713" y="246560"/>
                </a:lnTo>
                <a:lnTo>
                  <a:pt x="52335" y="236793"/>
                </a:lnTo>
                <a:lnTo>
                  <a:pt x="13620" y="204962"/>
                </a:lnTo>
                <a:lnTo>
                  <a:pt x="0" y="174751"/>
                </a:lnTo>
                <a:lnTo>
                  <a:pt x="62991" y="165226"/>
                </a:lnTo>
                <a:lnTo>
                  <a:pt x="65514" y="173823"/>
                </a:lnTo>
                <a:lnTo>
                  <a:pt x="69072" y="181324"/>
                </a:lnTo>
                <a:lnTo>
                  <a:pt x="103233" y="201844"/>
                </a:lnTo>
                <a:lnTo>
                  <a:pt x="113664" y="202437"/>
                </a:lnTo>
                <a:lnTo>
                  <a:pt x="125094" y="201888"/>
                </a:lnTo>
                <a:lnTo>
                  <a:pt x="158495" y="183768"/>
                </a:lnTo>
                <a:lnTo>
                  <a:pt x="158495" y="176784"/>
                </a:lnTo>
                <a:lnTo>
                  <a:pt x="158495" y="172085"/>
                </a:lnTo>
                <a:lnTo>
                  <a:pt x="133095" y="156717"/>
                </a:lnTo>
                <a:lnTo>
                  <a:pt x="98641" y="148524"/>
                </a:lnTo>
                <a:lnTo>
                  <a:pt x="50496" y="133232"/>
                </a:lnTo>
                <a:lnTo>
                  <a:pt x="15795" y="103155"/>
                </a:lnTo>
                <a:lnTo>
                  <a:pt x="8762" y="72770"/>
                </a:lnTo>
                <a:lnTo>
                  <a:pt x="10285" y="57959"/>
                </a:lnTo>
                <a:lnTo>
                  <a:pt x="33019" y="20954"/>
                </a:lnTo>
                <a:lnTo>
                  <a:pt x="84651" y="1309"/>
                </a:lnTo>
                <a:lnTo>
                  <a:pt x="108584" y="0"/>
                </a:lnTo>
                <a:close/>
              </a:path>
            </a:pathLst>
          </a:custGeom>
          <a:ln w="1828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978140" y="553084"/>
            <a:ext cx="221615" cy="248285"/>
          </a:xfrm>
          <a:custGeom>
            <a:avLst/>
            <a:gdLst/>
            <a:ahLst/>
            <a:cxnLst/>
            <a:rect l="l" t="t" r="r" b="b"/>
            <a:pathLst>
              <a:path w="221615" h="248284">
                <a:moveTo>
                  <a:pt x="108711" y="0"/>
                </a:moveTo>
                <a:lnTo>
                  <a:pt x="156067" y="8747"/>
                </a:lnTo>
                <a:lnTo>
                  <a:pt x="192277" y="34925"/>
                </a:lnTo>
                <a:lnTo>
                  <a:pt x="214836" y="79168"/>
                </a:lnTo>
                <a:lnTo>
                  <a:pt x="221487" y="141986"/>
                </a:lnTo>
                <a:lnTo>
                  <a:pt x="64261" y="141986"/>
                </a:lnTo>
                <a:lnTo>
                  <a:pt x="65500" y="155130"/>
                </a:lnTo>
                <a:lnTo>
                  <a:pt x="87193" y="192180"/>
                </a:lnTo>
                <a:lnTo>
                  <a:pt x="115696" y="200913"/>
                </a:lnTo>
                <a:lnTo>
                  <a:pt x="122745" y="200413"/>
                </a:lnTo>
                <a:lnTo>
                  <a:pt x="152713" y="175339"/>
                </a:lnTo>
                <a:lnTo>
                  <a:pt x="155575" y="167004"/>
                </a:lnTo>
                <a:lnTo>
                  <a:pt x="218185" y="177418"/>
                </a:lnTo>
                <a:lnTo>
                  <a:pt x="192182" y="219817"/>
                </a:lnTo>
                <a:lnTo>
                  <a:pt x="150796" y="243300"/>
                </a:lnTo>
                <a:lnTo>
                  <a:pt x="114934" y="247776"/>
                </a:lnTo>
                <a:lnTo>
                  <a:pt x="86074" y="245252"/>
                </a:lnTo>
                <a:lnTo>
                  <a:pt x="40354" y="225059"/>
                </a:lnTo>
                <a:lnTo>
                  <a:pt x="13233" y="190148"/>
                </a:lnTo>
                <a:lnTo>
                  <a:pt x="1474" y="149330"/>
                </a:lnTo>
                <a:lnTo>
                  <a:pt x="0" y="125729"/>
                </a:lnTo>
                <a:lnTo>
                  <a:pt x="1928" y="97819"/>
                </a:lnTo>
                <a:lnTo>
                  <a:pt x="17359" y="51667"/>
                </a:lnTo>
                <a:lnTo>
                  <a:pt x="47293" y="18805"/>
                </a:lnTo>
                <a:lnTo>
                  <a:pt x="86207" y="2093"/>
                </a:lnTo>
                <a:lnTo>
                  <a:pt x="108711" y="0"/>
                </a:lnTo>
                <a:close/>
              </a:path>
            </a:pathLst>
          </a:custGeom>
          <a:ln w="1828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815453" y="553084"/>
            <a:ext cx="153670" cy="242570"/>
          </a:xfrm>
          <a:custGeom>
            <a:avLst/>
            <a:gdLst/>
            <a:ahLst/>
            <a:cxnLst/>
            <a:rect l="l" t="t" r="r" b="b"/>
            <a:pathLst>
              <a:path w="153670" h="242570">
                <a:moveTo>
                  <a:pt x="112268" y="0"/>
                </a:moveTo>
                <a:lnTo>
                  <a:pt x="122916" y="738"/>
                </a:lnTo>
                <a:lnTo>
                  <a:pt x="133350" y="2952"/>
                </a:lnTo>
                <a:lnTo>
                  <a:pt x="143593" y="6643"/>
                </a:lnTo>
                <a:lnTo>
                  <a:pt x="153670" y="11811"/>
                </a:lnTo>
                <a:lnTo>
                  <a:pt x="134239" y="66548"/>
                </a:lnTo>
                <a:lnTo>
                  <a:pt x="126402" y="62047"/>
                </a:lnTo>
                <a:lnTo>
                  <a:pt x="118887" y="58832"/>
                </a:lnTo>
                <a:lnTo>
                  <a:pt x="111682" y="56903"/>
                </a:lnTo>
                <a:lnTo>
                  <a:pt x="104775" y="56261"/>
                </a:lnTo>
                <a:lnTo>
                  <a:pt x="96012" y="56261"/>
                </a:lnTo>
                <a:lnTo>
                  <a:pt x="68072" y="89788"/>
                </a:lnTo>
                <a:lnTo>
                  <a:pt x="63071" y="141545"/>
                </a:lnTo>
                <a:lnTo>
                  <a:pt x="62738" y="169163"/>
                </a:lnTo>
                <a:lnTo>
                  <a:pt x="62738" y="242442"/>
                </a:lnTo>
                <a:lnTo>
                  <a:pt x="0" y="242442"/>
                </a:lnTo>
                <a:lnTo>
                  <a:pt x="0" y="5334"/>
                </a:lnTo>
                <a:lnTo>
                  <a:pt x="58293" y="5334"/>
                </a:lnTo>
                <a:lnTo>
                  <a:pt x="58293" y="39115"/>
                </a:lnTo>
                <a:lnTo>
                  <a:pt x="65607" y="28158"/>
                </a:lnTo>
                <a:lnTo>
                  <a:pt x="97980" y="1904"/>
                </a:lnTo>
                <a:lnTo>
                  <a:pt x="104933" y="476"/>
                </a:lnTo>
                <a:lnTo>
                  <a:pt x="112268" y="0"/>
                </a:lnTo>
                <a:close/>
              </a:path>
            </a:pathLst>
          </a:custGeom>
          <a:ln w="1828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118477" y="553084"/>
            <a:ext cx="224154" cy="248285"/>
          </a:xfrm>
          <a:custGeom>
            <a:avLst/>
            <a:gdLst/>
            <a:ahLst/>
            <a:cxnLst/>
            <a:rect l="l" t="t" r="r" b="b"/>
            <a:pathLst>
              <a:path w="224154" h="248284">
                <a:moveTo>
                  <a:pt x="115062" y="0"/>
                </a:moveTo>
                <a:lnTo>
                  <a:pt x="153908" y="4667"/>
                </a:lnTo>
                <a:lnTo>
                  <a:pt x="195756" y="29217"/>
                </a:lnTo>
                <a:lnTo>
                  <a:pt x="220599" y="75437"/>
                </a:lnTo>
                <a:lnTo>
                  <a:pt x="158750" y="86613"/>
                </a:lnTo>
                <a:lnTo>
                  <a:pt x="156725" y="77944"/>
                </a:lnTo>
                <a:lnTo>
                  <a:pt x="153701" y="70405"/>
                </a:lnTo>
                <a:lnTo>
                  <a:pt x="115950" y="49275"/>
                </a:lnTo>
                <a:lnTo>
                  <a:pt x="104810" y="50297"/>
                </a:lnTo>
                <a:lnTo>
                  <a:pt x="72391" y="74985"/>
                </a:lnTo>
                <a:lnTo>
                  <a:pt x="64516" y="119634"/>
                </a:lnTo>
                <a:lnTo>
                  <a:pt x="65416" y="139211"/>
                </a:lnTo>
                <a:lnTo>
                  <a:pt x="78740" y="179324"/>
                </a:lnTo>
                <a:lnTo>
                  <a:pt x="116840" y="196723"/>
                </a:lnTo>
                <a:lnTo>
                  <a:pt x="125315" y="196082"/>
                </a:lnTo>
                <a:lnTo>
                  <a:pt x="155781" y="172719"/>
                </a:lnTo>
                <a:lnTo>
                  <a:pt x="162178" y="151637"/>
                </a:lnTo>
                <a:lnTo>
                  <a:pt x="223774" y="162051"/>
                </a:lnTo>
                <a:lnTo>
                  <a:pt x="209740" y="199310"/>
                </a:lnTo>
                <a:lnTo>
                  <a:pt x="172158" y="235614"/>
                </a:lnTo>
                <a:lnTo>
                  <a:pt x="113919" y="247776"/>
                </a:lnTo>
                <a:lnTo>
                  <a:pt x="89227" y="245729"/>
                </a:lnTo>
                <a:lnTo>
                  <a:pt x="47750" y="229346"/>
                </a:lnTo>
                <a:lnTo>
                  <a:pt x="17466" y="197034"/>
                </a:lnTo>
                <a:lnTo>
                  <a:pt x="1948" y="151556"/>
                </a:lnTo>
                <a:lnTo>
                  <a:pt x="0" y="124078"/>
                </a:lnTo>
                <a:lnTo>
                  <a:pt x="1950" y="96363"/>
                </a:lnTo>
                <a:lnTo>
                  <a:pt x="17520" y="50694"/>
                </a:lnTo>
                <a:lnTo>
                  <a:pt x="48000" y="18430"/>
                </a:lnTo>
                <a:lnTo>
                  <a:pt x="89961" y="2047"/>
                </a:lnTo>
                <a:lnTo>
                  <a:pt x="115062" y="0"/>
                </a:lnTo>
                <a:close/>
              </a:path>
            </a:pathLst>
          </a:custGeom>
          <a:ln w="1828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672453" y="553084"/>
            <a:ext cx="153670" cy="242570"/>
          </a:xfrm>
          <a:custGeom>
            <a:avLst/>
            <a:gdLst/>
            <a:ahLst/>
            <a:cxnLst/>
            <a:rect l="l" t="t" r="r" b="b"/>
            <a:pathLst>
              <a:path w="153670" h="242570">
                <a:moveTo>
                  <a:pt x="112268" y="0"/>
                </a:moveTo>
                <a:lnTo>
                  <a:pt x="122916" y="738"/>
                </a:lnTo>
                <a:lnTo>
                  <a:pt x="133350" y="2952"/>
                </a:lnTo>
                <a:lnTo>
                  <a:pt x="143593" y="6643"/>
                </a:lnTo>
                <a:lnTo>
                  <a:pt x="153670" y="11811"/>
                </a:lnTo>
                <a:lnTo>
                  <a:pt x="134239" y="66548"/>
                </a:lnTo>
                <a:lnTo>
                  <a:pt x="126402" y="62047"/>
                </a:lnTo>
                <a:lnTo>
                  <a:pt x="118887" y="58832"/>
                </a:lnTo>
                <a:lnTo>
                  <a:pt x="111682" y="56903"/>
                </a:lnTo>
                <a:lnTo>
                  <a:pt x="104775" y="56261"/>
                </a:lnTo>
                <a:lnTo>
                  <a:pt x="96012" y="56261"/>
                </a:lnTo>
                <a:lnTo>
                  <a:pt x="68072" y="89788"/>
                </a:lnTo>
                <a:lnTo>
                  <a:pt x="63071" y="141545"/>
                </a:lnTo>
                <a:lnTo>
                  <a:pt x="62738" y="169163"/>
                </a:lnTo>
                <a:lnTo>
                  <a:pt x="62738" y="242442"/>
                </a:lnTo>
                <a:lnTo>
                  <a:pt x="0" y="242442"/>
                </a:lnTo>
                <a:lnTo>
                  <a:pt x="0" y="5334"/>
                </a:lnTo>
                <a:lnTo>
                  <a:pt x="58293" y="5334"/>
                </a:lnTo>
                <a:lnTo>
                  <a:pt x="58293" y="39115"/>
                </a:lnTo>
                <a:lnTo>
                  <a:pt x="65607" y="28158"/>
                </a:lnTo>
                <a:lnTo>
                  <a:pt x="97980" y="1904"/>
                </a:lnTo>
                <a:lnTo>
                  <a:pt x="104933" y="476"/>
                </a:lnTo>
                <a:lnTo>
                  <a:pt x="112268" y="0"/>
                </a:lnTo>
                <a:close/>
              </a:path>
            </a:pathLst>
          </a:custGeom>
          <a:ln w="1828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818632" y="553084"/>
            <a:ext cx="221615" cy="248285"/>
          </a:xfrm>
          <a:custGeom>
            <a:avLst/>
            <a:gdLst/>
            <a:ahLst/>
            <a:cxnLst/>
            <a:rect l="l" t="t" r="r" b="b"/>
            <a:pathLst>
              <a:path w="221614" h="248284">
                <a:moveTo>
                  <a:pt x="108712" y="0"/>
                </a:moveTo>
                <a:lnTo>
                  <a:pt x="156067" y="8747"/>
                </a:lnTo>
                <a:lnTo>
                  <a:pt x="192277" y="34925"/>
                </a:lnTo>
                <a:lnTo>
                  <a:pt x="214836" y="79168"/>
                </a:lnTo>
                <a:lnTo>
                  <a:pt x="221487" y="141986"/>
                </a:lnTo>
                <a:lnTo>
                  <a:pt x="64262" y="141986"/>
                </a:lnTo>
                <a:lnTo>
                  <a:pt x="65500" y="155130"/>
                </a:lnTo>
                <a:lnTo>
                  <a:pt x="87193" y="192180"/>
                </a:lnTo>
                <a:lnTo>
                  <a:pt x="115696" y="200913"/>
                </a:lnTo>
                <a:lnTo>
                  <a:pt x="122745" y="200413"/>
                </a:lnTo>
                <a:lnTo>
                  <a:pt x="152713" y="175339"/>
                </a:lnTo>
                <a:lnTo>
                  <a:pt x="155575" y="167004"/>
                </a:lnTo>
                <a:lnTo>
                  <a:pt x="218185" y="177418"/>
                </a:lnTo>
                <a:lnTo>
                  <a:pt x="192182" y="219817"/>
                </a:lnTo>
                <a:lnTo>
                  <a:pt x="150796" y="243300"/>
                </a:lnTo>
                <a:lnTo>
                  <a:pt x="114934" y="247776"/>
                </a:lnTo>
                <a:lnTo>
                  <a:pt x="86074" y="245252"/>
                </a:lnTo>
                <a:lnTo>
                  <a:pt x="40354" y="225059"/>
                </a:lnTo>
                <a:lnTo>
                  <a:pt x="13233" y="190148"/>
                </a:lnTo>
                <a:lnTo>
                  <a:pt x="1474" y="149330"/>
                </a:lnTo>
                <a:lnTo>
                  <a:pt x="0" y="125729"/>
                </a:lnTo>
                <a:lnTo>
                  <a:pt x="1928" y="97819"/>
                </a:lnTo>
                <a:lnTo>
                  <a:pt x="17359" y="51667"/>
                </a:lnTo>
                <a:lnTo>
                  <a:pt x="47240" y="18805"/>
                </a:lnTo>
                <a:lnTo>
                  <a:pt x="86189" y="2093"/>
                </a:lnTo>
                <a:lnTo>
                  <a:pt x="108712" y="0"/>
                </a:lnTo>
                <a:close/>
              </a:path>
            </a:pathLst>
          </a:custGeom>
          <a:ln w="1828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035169" y="553084"/>
            <a:ext cx="224154" cy="248285"/>
          </a:xfrm>
          <a:custGeom>
            <a:avLst/>
            <a:gdLst/>
            <a:ahLst/>
            <a:cxnLst/>
            <a:rect l="l" t="t" r="r" b="b"/>
            <a:pathLst>
              <a:path w="224154" h="248284">
                <a:moveTo>
                  <a:pt x="115061" y="0"/>
                </a:moveTo>
                <a:lnTo>
                  <a:pt x="153908" y="4667"/>
                </a:lnTo>
                <a:lnTo>
                  <a:pt x="195756" y="29217"/>
                </a:lnTo>
                <a:lnTo>
                  <a:pt x="220598" y="75437"/>
                </a:lnTo>
                <a:lnTo>
                  <a:pt x="158750" y="86613"/>
                </a:lnTo>
                <a:lnTo>
                  <a:pt x="156725" y="77944"/>
                </a:lnTo>
                <a:lnTo>
                  <a:pt x="153701" y="70405"/>
                </a:lnTo>
                <a:lnTo>
                  <a:pt x="115950" y="49275"/>
                </a:lnTo>
                <a:lnTo>
                  <a:pt x="104810" y="50297"/>
                </a:lnTo>
                <a:lnTo>
                  <a:pt x="72391" y="74985"/>
                </a:lnTo>
                <a:lnTo>
                  <a:pt x="64515" y="119634"/>
                </a:lnTo>
                <a:lnTo>
                  <a:pt x="65416" y="139211"/>
                </a:lnTo>
                <a:lnTo>
                  <a:pt x="78739" y="179324"/>
                </a:lnTo>
                <a:lnTo>
                  <a:pt x="116839" y="196723"/>
                </a:lnTo>
                <a:lnTo>
                  <a:pt x="125315" y="196082"/>
                </a:lnTo>
                <a:lnTo>
                  <a:pt x="155781" y="172719"/>
                </a:lnTo>
                <a:lnTo>
                  <a:pt x="162178" y="151637"/>
                </a:lnTo>
                <a:lnTo>
                  <a:pt x="223773" y="162051"/>
                </a:lnTo>
                <a:lnTo>
                  <a:pt x="209740" y="199310"/>
                </a:lnTo>
                <a:lnTo>
                  <a:pt x="172158" y="235614"/>
                </a:lnTo>
                <a:lnTo>
                  <a:pt x="113918" y="247776"/>
                </a:lnTo>
                <a:lnTo>
                  <a:pt x="89227" y="245729"/>
                </a:lnTo>
                <a:lnTo>
                  <a:pt x="47750" y="229346"/>
                </a:lnTo>
                <a:lnTo>
                  <a:pt x="17466" y="197034"/>
                </a:lnTo>
                <a:lnTo>
                  <a:pt x="1948" y="151556"/>
                </a:lnTo>
                <a:lnTo>
                  <a:pt x="0" y="124078"/>
                </a:lnTo>
                <a:lnTo>
                  <a:pt x="1950" y="96363"/>
                </a:lnTo>
                <a:lnTo>
                  <a:pt x="17520" y="50694"/>
                </a:lnTo>
                <a:lnTo>
                  <a:pt x="48000" y="18430"/>
                </a:lnTo>
                <a:lnTo>
                  <a:pt x="89961" y="2047"/>
                </a:lnTo>
                <a:lnTo>
                  <a:pt x="115061" y="0"/>
                </a:lnTo>
                <a:close/>
              </a:path>
            </a:pathLst>
          </a:custGeom>
          <a:ln w="1828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197858" y="553084"/>
            <a:ext cx="245110" cy="248285"/>
          </a:xfrm>
          <a:custGeom>
            <a:avLst/>
            <a:gdLst/>
            <a:ahLst/>
            <a:cxnLst/>
            <a:rect l="l" t="t" r="r" b="b"/>
            <a:pathLst>
              <a:path w="245110" h="248284">
                <a:moveTo>
                  <a:pt x="122174" y="0"/>
                </a:moveTo>
                <a:lnTo>
                  <a:pt x="171053" y="8747"/>
                </a:lnTo>
                <a:lnTo>
                  <a:pt x="210312" y="34925"/>
                </a:lnTo>
                <a:lnTo>
                  <a:pt x="236092" y="74485"/>
                </a:lnTo>
                <a:lnTo>
                  <a:pt x="244728" y="123189"/>
                </a:lnTo>
                <a:lnTo>
                  <a:pt x="242560" y="148980"/>
                </a:lnTo>
                <a:lnTo>
                  <a:pt x="225172" y="193609"/>
                </a:lnTo>
                <a:lnTo>
                  <a:pt x="191474" y="227899"/>
                </a:lnTo>
                <a:lnTo>
                  <a:pt x="147798" y="245564"/>
                </a:lnTo>
                <a:lnTo>
                  <a:pt x="122554" y="247776"/>
                </a:lnTo>
                <a:lnTo>
                  <a:pt x="106457" y="246868"/>
                </a:lnTo>
                <a:lnTo>
                  <a:pt x="60451" y="233044"/>
                </a:lnTo>
                <a:lnTo>
                  <a:pt x="23965" y="203219"/>
                </a:lnTo>
                <a:lnTo>
                  <a:pt x="3873" y="158337"/>
                </a:lnTo>
                <a:lnTo>
                  <a:pt x="0" y="120523"/>
                </a:lnTo>
                <a:lnTo>
                  <a:pt x="972" y="105023"/>
                </a:lnTo>
                <a:lnTo>
                  <a:pt x="15366" y="60070"/>
                </a:lnTo>
                <a:lnTo>
                  <a:pt x="45745" y="23941"/>
                </a:lnTo>
                <a:lnTo>
                  <a:pt x="88947" y="3825"/>
                </a:lnTo>
                <a:lnTo>
                  <a:pt x="122174" y="0"/>
                </a:lnTo>
                <a:close/>
              </a:path>
            </a:pathLst>
          </a:custGeom>
          <a:ln w="1828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031360" y="553084"/>
            <a:ext cx="153670" cy="242570"/>
          </a:xfrm>
          <a:custGeom>
            <a:avLst/>
            <a:gdLst/>
            <a:ahLst/>
            <a:cxnLst/>
            <a:rect l="l" t="t" r="r" b="b"/>
            <a:pathLst>
              <a:path w="153670" h="242570">
                <a:moveTo>
                  <a:pt x="112267" y="0"/>
                </a:moveTo>
                <a:lnTo>
                  <a:pt x="122916" y="738"/>
                </a:lnTo>
                <a:lnTo>
                  <a:pt x="133350" y="2952"/>
                </a:lnTo>
                <a:lnTo>
                  <a:pt x="143593" y="6643"/>
                </a:lnTo>
                <a:lnTo>
                  <a:pt x="153669" y="11811"/>
                </a:lnTo>
                <a:lnTo>
                  <a:pt x="134238" y="66548"/>
                </a:lnTo>
                <a:lnTo>
                  <a:pt x="126402" y="62047"/>
                </a:lnTo>
                <a:lnTo>
                  <a:pt x="118887" y="58832"/>
                </a:lnTo>
                <a:lnTo>
                  <a:pt x="111682" y="56903"/>
                </a:lnTo>
                <a:lnTo>
                  <a:pt x="104775" y="56261"/>
                </a:lnTo>
                <a:lnTo>
                  <a:pt x="96012" y="56261"/>
                </a:lnTo>
                <a:lnTo>
                  <a:pt x="68072" y="89788"/>
                </a:lnTo>
                <a:lnTo>
                  <a:pt x="63071" y="141545"/>
                </a:lnTo>
                <a:lnTo>
                  <a:pt x="62737" y="169163"/>
                </a:lnTo>
                <a:lnTo>
                  <a:pt x="62737" y="242442"/>
                </a:lnTo>
                <a:lnTo>
                  <a:pt x="0" y="242442"/>
                </a:lnTo>
                <a:lnTo>
                  <a:pt x="0" y="5334"/>
                </a:lnTo>
                <a:lnTo>
                  <a:pt x="58292" y="5334"/>
                </a:lnTo>
                <a:lnTo>
                  <a:pt x="58292" y="39115"/>
                </a:lnTo>
                <a:lnTo>
                  <a:pt x="65607" y="28158"/>
                </a:lnTo>
                <a:lnTo>
                  <a:pt x="97980" y="1904"/>
                </a:lnTo>
                <a:lnTo>
                  <a:pt x="104933" y="476"/>
                </a:lnTo>
                <a:lnTo>
                  <a:pt x="112267" y="0"/>
                </a:lnTo>
                <a:close/>
              </a:path>
            </a:pathLst>
          </a:custGeom>
          <a:ln w="1828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753358" y="553084"/>
            <a:ext cx="231775" cy="332740"/>
          </a:xfrm>
          <a:custGeom>
            <a:avLst/>
            <a:gdLst/>
            <a:ahLst/>
            <a:cxnLst/>
            <a:rect l="l" t="t" r="r" b="b"/>
            <a:pathLst>
              <a:path w="231775" h="332740">
                <a:moveTo>
                  <a:pt x="132461" y="0"/>
                </a:moveTo>
                <a:lnTo>
                  <a:pt x="170561" y="8096"/>
                </a:lnTo>
                <a:lnTo>
                  <a:pt x="202564" y="32385"/>
                </a:lnTo>
                <a:lnTo>
                  <a:pt x="224107" y="71135"/>
                </a:lnTo>
                <a:lnTo>
                  <a:pt x="231266" y="122554"/>
                </a:lnTo>
                <a:lnTo>
                  <a:pt x="229457" y="150608"/>
                </a:lnTo>
                <a:lnTo>
                  <a:pt x="214979" y="196760"/>
                </a:lnTo>
                <a:lnTo>
                  <a:pt x="187049" y="229292"/>
                </a:lnTo>
                <a:lnTo>
                  <a:pt x="151858" y="245727"/>
                </a:lnTo>
                <a:lnTo>
                  <a:pt x="131952" y="247776"/>
                </a:lnTo>
                <a:lnTo>
                  <a:pt x="122378" y="247298"/>
                </a:lnTo>
                <a:lnTo>
                  <a:pt x="79994" y="229393"/>
                </a:lnTo>
                <a:lnTo>
                  <a:pt x="62737" y="213232"/>
                </a:lnTo>
                <a:lnTo>
                  <a:pt x="62737" y="332613"/>
                </a:lnTo>
                <a:lnTo>
                  <a:pt x="0" y="332613"/>
                </a:lnTo>
                <a:lnTo>
                  <a:pt x="0" y="5334"/>
                </a:lnTo>
                <a:lnTo>
                  <a:pt x="58546" y="5334"/>
                </a:lnTo>
                <a:lnTo>
                  <a:pt x="58546" y="40131"/>
                </a:lnTo>
                <a:lnTo>
                  <a:pt x="64742" y="31678"/>
                </a:lnTo>
                <a:lnTo>
                  <a:pt x="99260" y="6268"/>
                </a:lnTo>
                <a:lnTo>
                  <a:pt x="120838" y="692"/>
                </a:lnTo>
                <a:lnTo>
                  <a:pt x="132461" y="0"/>
                </a:lnTo>
                <a:close/>
              </a:path>
            </a:pathLst>
          </a:custGeom>
          <a:ln w="1828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482340" y="553084"/>
            <a:ext cx="221615" cy="248285"/>
          </a:xfrm>
          <a:custGeom>
            <a:avLst/>
            <a:gdLst/>
            <a:ahLst/>
            <a:cxnLst/>
            <a:rect l="l" t="t" r="r" b="b"/>
            <a:pathLst>
              <a:path w="221614" h="248284">
                <a:moveTo>
                  <a:pt x="108712" y="0"/>
                </a:moveTo>
                <a:lnTo>
                  <a:pt x="156067" y="8747"/>
                </a:lnTo>
                <a:lnTo>
                  <a:pt x="192277" y="34925"/>
                </a:lnTo>
                <a:lnTo>
                  <a:pt x="214836" y="79168"/>
                </a:lnTo>
                <a:lnTo>
                  <a:pt x="221487" y="141986"/>
                </a:lnTo>
                <a:lnTo>
                  <a:pt x="64262" y="141986"/>
                </a:lnTo>
                <a:lnTo>
                  <a:pt x="65500" y="155130"/>
                </a:lnTo>
                <a:lnTo>
                  <a:pt x="87193" y="192180"/>
                </a:lnTo>
                <a:lnTo>
                  <a:pt x="115697" y="200913"/>
                </a:lnTo>
                <a:lnTo>
                  <a:pt x="122745" y="200413"/>
                </a:lnTo>
                <a:lnTo>
                  <a:pt x="152713" y="175339"/>
                </a:lnTo>
                <a:lnTo>
                  <a:pt x="155575" y="167004"/>
                </a:lnTo>
                <a:lnTo>
                  <a:pt x="218186" y="177418"/>
                </a:lnTo>
                <a:lnTo>
                  <a:pt x="192182" y="219817"/>
                </a:lnTo>
                <a:lnTo>
                  <a:pt x="150796" y="243300"/>
                </a:lnTo>
                <a:lnTo>
                  <a:pt x="114935" y="247776"/>
                </a:lnTo>
                <a:lnTo>
                  <a:pt x="86074" y="245252"/>
                </a:lnTo>
                <a:lnTo>
                  <a:pt x="40354" y="225059"/>
                </a:lnTo>
                <a:lnTo>
                  <a:pt x="13233" y="190148"/>
                </a:lnTo>
                <a:lnTo>
                  <a:pt x="1474" y="149330"/>
                </a:lnTo>
                <a:lnTo>
                  <a:pt x="0" y="125729"/>
                </a:lnTo>
                <a:lnTo>
                  <a:pt x="1928" y="97819"/>
                </a:lnTo>
                <a:lnTo>
                  <a:pt x="17359" y="51667"/>
                </a:lnTo>
                <a:lnTo>
                  <a:pt x="47293" y="18805"/>
                </a:lnTo>
                <a:lnTo>
                  <a:pt x="86207" y="2093"/>
                </a:lnTo>
                <a:lnTo>
                  <a:pt x="108712" y="0"/>
                </a:lnTo>
                <a:close/>
              </a:path>
            </a:pathLst>
          </a:custGeom>
          <a:ln w="1828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648966" y="553084"/>
            <a:ext cx="222885" cy="248285"/>
          </a:xfrm>
          <a:custGeom>
            <a:avLst/>
            <a:gdLst/>
            <a:ahLst/>
            <a:cxnLst/>
            <a:rect l="l" t="t" r="r" b="b"/>
            <a:pathLst>
              <a:path w="222885" h="248284">
                <a:moveTo>
                  <a:pt x="109219" y="0"/>
                </a:moveTo>
                <a:lnTo>
                  <a:pt x="160083" y="5572"/>
                </a:lnTo>
                <a:lnTo>
                  <a:pt x="195706" y="27872"/>
                </a:lnTo>
                <a:lnTo>
                  <a:pt x="208518" y="72505"/>
                </a:lnTo>
                <a:lnTo>
                  <a:pt x="209041" y="91312"/>
                </a:lnTo>
                <a:lnTo>
                  <a:pt x="208279" y="164591"/>
                </a:lnTo>
                <a:lnTo>
                  <a:pt x="208470" y="179189"/>
                </a:lnTo>
                <a:lnTo>
                  <a:pt x="213165" y="218189"/>
                </a:lnTo>
                <a:lnTo>
                  <a:pt x="222631" y="242442"/>
                </a:lnTo>
                <a:lnTo>
                  <a:pt x="160527" y="242442"/>
                </a:lnTo>
                <a:lnTo>
                  <a:pt x="158876" y="238251"/>
                </a:lnTo>
                <a:lnTo>
                  <a:pt x="156844" y="232155"/>
                </a:lnTo>
                <a:lnTo>
                  <a:pt x="154558" y="223900"/>
                </a:lnTo>
                <a:lnTo>
                  <a:pt x="153415" y="220217"/>
                </a:lnTo>
                <a:lnTo>
                  <a:pt x="152781" y="217677"/>
                </a:lnTo>
                <a:lnTo>
                  <a:pt x="152272" y="216535"/>
                </a:lnTo>
                <a:lnTo>
                  <a:pt x="144109" y="223867"/>
                </a:lnTo>
                <a:lnTo>
                  <a:pt x="135635" y="230235"/>
                </a:lnTo>
                <a:lnTo>
                  <a:pt x="98980" y="245856"/>
                </a:lnTo>
                <a:lnTo>
                  <a:pt x="78866" y="247776"/>
                </a:lnTo>
                <a:lnTo>
                  <a:pt x="61533" y="246538"/>
                </a:lnTo>
                <a:lnTo>
                  <a:pt x="21081" y="227964"/>
                </a:lnTo>
                <a:lnTo>
                  <a:pt x="1329" y="192228"/>
                </a:lnTo>
                <a:lnTo>
                  <a:pt x="0" y="177673"/>
                </a:lnTo>
                <a:lnTo>
                  <a:pt x="597" y="167933"/>
                </a:lnTo>
                <a:lnTo>
                  <a:pt x="21161" y="127936"/>
                </a:lnTo>
                <a:lnTo>
                  <a:pt x="57626" y="109902"/>
                </a:lnTo>
                <a:lnTo>
                  <a:pt x="106725" y="99079"/>
                </a:lnTo>
                <a:lnTo>
                  <a:pt x="123618" y="95154"/>
                </a:lnTo>
                <a:lnTo>
                  <a:pt x="137154" y="91372"/>
                </a:lnTo>
                <a:lnTo>
                  <a:pt x="147319" y="87756"/>
                </a:lnTo>
                <a:lnTo>
                  <a:pt x="147319" y="81534"/>
                </a:lnTo>
                <a:lnTo>
                  <a:pt x="125555" y="49926"/>
                </a:lnTo>
                <a:lnTo>
                  <a:pt x="104775" y="48005"/>
                </a:lnTo>
                <a:lnTo>
                  <a:pt x="96847" y="48412"/>
                </a:lnTo>
                <a:lnTo>
                  <a:pt x="63372" y="77724"/>
                </a:lnTo>
                <a:lnTo>
                  <a:pt x="6476" y="67437"/>
                </a:lnTo>
                <a:lnTo>
                  <a:pt x="28658" y="25896"/>
                </a:lnTo>
                <a:lnTo>
                  <a:pt x="68643" y="4111"/>
                </a:lnTo>
                <a:lnTo>
                  <a:pt x="87502" y="1025"/>
                </a:lnTo>
                <a:lnTo>
                  <a:pt x="109219" y="0"/>
                </a:lnTo>
                <a:close/>
              </a:path>
            </a:pathLst>
          </a:custGeom>
          <a:ln w="1828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859279" y="553084"/>
            <a:ext cx="221615" cy="248285"/>
          </a:xfrm>
          <a:custGeom>
            <a:avLst/>
            <a:gdLst/>
            <a:ahLst/>
            <a:cxnLst/>
            <a:rect l="l" t="t" r="r" b="b"/>
            <a:pathLst>
              <a:path w="221614" h="248284">
                <a:moveTo>
                  <a:pt x="108712" y="0"/>
                </a:moveTo>
                <a:lnTo>
                  <a:pt x="156067" y="8747"/>
                </a:lnTo>
                <a:lnTo>
                  <a:pt x="192277" y="34925"/>
                </a:lnTo>
                <a:lnTo>
                  <a:pt x="214836" y="79168"/>
                </a:lnTo>
                <a:lnTo>
                  <a:pt x="221487" y="141986"/>
                </a:lnTo>
                <a:lnTo>
                  <a:pt x="64262" y="141986"/>
                </a:lnTo>
                <a:lnTo>
                  <a:pt x="65500" y="155130"/>
                </a:lnTo>
                <a:lnTo>
                  <a:pt x="87193" y="192180"/>
                </a:lnTo>
                <a:lnTo>
                  <a:pt x="115696" y="200913"/>
                </a:lnTo>
                <a:lnTo>
                  <a:pt x="122745" y="200413"/>
                </a:lnTo>
                <a:lnTo>
                  <a:pt x="152713" y="175339"/>
                </a:lnTo>
                <a:lnTo>
                  <a:pt x="155575" y="167004"/>
                </a:lnTo>
                <a:lnTo>
                  <a:pt x="218186" y="177418"/>
                </a:lnTo>
                <a:lnTo>
                  <a:pt x="192182" y="219817"/>
                </a:lnTo>
                <a:lnTo>
                  <a:pt x="150796" y="243300"/>
                </a:lnTo>
                <a:lnTo>
                  <a:pt x="114934" y="247776"/>
                </a:lnTo>
                <a:lnTo>
                  <a:pt x="86074" y="245252"/>
                </a:lnTo>
                <a:lnTo>
                  <a:pt x="40354" y="225059"/>
                </a:lnTo>
                <a:lnTo>
                  <a:pt x="13233" y="190148"/>
                </a:lnTo>
                <a:lnTo>
                  <a:pt x="1474" y="149330"/>
                </a:lnTo>
                <a:lnTo>
                  <a:pt x="0" y="125729"/>
                </a:lnTo>
                <a:lnTo>
                  <a:pt x="1928" y="97819"/>
                </a:lnTo>
                <a:lnTo>
                  <a:pt x="17359" y="51667"/>
                </a:lnTo>
                <a:lnTo>
                  <a:pt x="47240" y="18805"/>
                </a:lnTo>
                <a:lnTo>
                  <a:pt x="86189" y="2093"/>
                </a:lnTo>
                <a:lnTo>
                  <a:pt x="108712" y="0"/>
                </a:lnTo>
                <a:close/>
              </a:path>
            </a:pathLst>
          </a:custGeom>
          <a:ln w="1828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600961" y="553084"/>
            <a:ext cx="221615" cy="248285"/>
          </a:xfrm>
          <a:custGeom>
            <a:avLst/>
            <a:gdLst/>
            <a:ahLst/>
            <a:cxnLst/>
            <a:rect l="l" t="t" r="r" b="b"/>
            <a:pathLst>
              <a:path w="221614" h="248284">
                <a:moveTo>
                  <a:pt x="108585" y="0"/>
                </a:moveTo>
                <a:lnTo>
                  <a:pt x="150955" y="3984"/>
                </a:lnTo>
                <a:lnTo>
                  <a:pt x="191752" y="24733"/>
                </a:lnTo>
                <a:lnTo>
                  <a:pt x="213487" y="62737"/>
                </a:lnTo>
                <a:lnTo>
                  <a:pt x="154305" y="73660"/>
                </a:lnTo>
                <a:lnTo>
                  <a:pt x="151973" y="67131"/>
                </a:lnTo>
                <a:lnTo>
                  <a:pt x="148796" y="61436"/>
                </a:lnTo>
                <a:lnTo>
                  <a:pt x="109600" y="45085"/>
                </a:lnTo>
                <a:lnTo>
                  <a:pt x="98099" y="45515"/>
                </a:lnTo>
                <a:lnTo>
                  <a:pt x="67056" y="59562"/>
                </a:lnTo>
                <a:lnTo>
                  <a:pt x="67056" y="64769"/>
                </a:lnTo>
                <a:lnTo>
                  <a:pt x="67056" y="69214"/>
                </a:lnTo>
                <a:lnTo>
                  <a:pt x="109372" y="88395"/>
                </a:lnTo>
                <a:lnTo>
                  <a:pt x="131825" y="93725"/>
                </a:lnTo>
                <a:lnTo>
                  <a:pt x="154993" y="99752"/>
                </a:lnTo>
                <a:lnTo>
                  <a:pt x="201802" y="121665"/>
                </a:lnTo>
                <a:lnTo>
                  <a:pt x="221487" y="168275"/>
                </a:lnTo>
                <a:lnTo>
                  <a:pt x="219795" y="184064"/>
                </a:lnTo>
                <a:lnTo>
                  <a:pt x="194310" y="224409"/>
                </a:lnTo>
                <a:lnTo>
                  <a:pt x="138713" y="246322"/>
                </a:lnTo>
                <a:lnTo>
                  <a:pt x="113664" y="247776"/>
                </a:lnTo>
                <a:lnTo>
                  <a:pt x="90713" y="246560"/>
                </a:lnTo>
                <a:lnTo>
                  <a:pt x="52335" y="236793"/>
                </a:lnTo>
                <a:lnTo>
                  <a:pt x="13620" y="204962"/>
                </a:lnTo>
                <a:lnTo>
                  <a:pt x="0" y="174751"/>
                </a:lnTo>
                <a:lnTo>
                  <a:pt x="62992" y="165226"/>
                </a:lnTo>
                <a:lnTo>
                  <a:pt x="65514" y="173823"/>
                </a:lnTo>
                <a:lnTo>
                  <a:pt x="69072" y="181324"/>
                </a:lnTo>
                <a:lnTo>
                  <a:pt x="103233" y="201844"/>
                </a:lnTo>
                <a:lnTo>
                  <a:pt x="113664" y="202437"/>
                </a:lnTo>
                <a:lnTo>
                  <a:pt x="125094" y="201888"/>
                </a:lnTo>
                <a:lnTo>
                  <a:pt x="158495" y="183768"/>
                </a:lnTo>
                <a:lnTo>
                  <a:pt x="158495" y="176784"/>
                </a:lnTo>
                <a:lnTo>
                  <a:pt x="158495" y="172085"/>
                </a:lnTo>
                <a:lnTo>
                  <a:pt x="133095" y="156717"/>
                </a:lnTo>
                <a:lnTo>
                  <a:pt x="98641" y="148524"/>
                </a:lnTo>
                <a:lnTo>
                  <a:pt x="50496" y="133232"/>
                </a:lnTo>
                <a:lnTo>
                  <a:pt x="15795" y="103155"/>
                </a:lnTo>
                <a:lnTo>
                  <a:pt x="8762" y="72770"/>
                </a:lnTo>
                <a:lnTo>
                  <a:pt x="10285" y="57959"/>
                </a:lnTo>
                <a:lnTo>
                  <a:pt x="33019" y="20954"/>
                </a:lnTo>
                <a:lnTo>
                  <a:pt x="84651" y="1309"/>
                </a:lnTo>
                <a:lnTo>
                  <a:pt x="108585" y="0"/>
                </a:lnTo>
                <a:close/>
              </a:path>
            </a:pathLst>
          </a:custGeom>
          <a:ln w="1828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377061" y="544576"/>
            <a:ext cx="89535" cy="121920"/>
          </a:xfrm>
          <a:custGeom>
            <a:avLst/>
            <a:gdLst/>
            <a:ahLst/>
            <a:cxnLst/>
            <a:rect l="l" t="t" r="r" b="b"/>
            <a:pathLst>
              <a:path w="89534" h="121920">
                <a:moveTo>
                  <a:pt x="44195" y="0"/>
                </a:moveTo>
                <a:lnTo>
                  <a:pt x="0" y="121412"/>
                </a:lnTo>
                <a:lnTo>
                  <a:pt x="89280" y="121412"/>
                </a:lnTo>
                <a:lnTo>
                  <a:pt x="44195" y="0"/>
                </a:lnTo>
                <a:close/>
              </a:path>
            </a:pathLst>
          </a:custGeom>
          <a:ln w="1828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227577" y="514476"/>
            <a:ext cx="151765" cy="10134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360919" y="474726"/>
            <a:ext cx="140335" cy="326390"/>
          </a:xfrm>
          <a:custGeom>
            <a:avLst/>
            <a:gdLst/>
            <a:ahLst/>
            <a:cxnLst/>
            <a:rect l="l" t="t" r="r" b="b"/>
            <a:pathLst>
              <a:path w="140334" h="326390">
                <a:moveTo>
                  <a:pt x="91821" y="0"/>
                </a:moveTo>
                <a:lnTo>
                  <a:pt x="91821" y="83693"/>
                </a:lnTo>
                <a:lnTo>
                  <a:pt x="134620" y="83693"/>
                </a:lnTo>
                <a:lnTo>
                  <a:pt x="134620" y="133731"/>
                </a:lnTo>
                <a:lnTo>
                  <a:pt x="91821" y="133731"/>
                </a:lnTo>
                <a:lnTo>
                  <a:pt x="91821" y="229235"/>
                </a:lnTo>
                <a:lnTo>
                  <a:pt x="95757" y="268986"/>
                </a:lnTo>
                <a:lnTo>
                  <a:pt x="98678" y="271018"/>
                </a:lnTo>
                <a:lnTo>
                  <a:pt x="101473" y="273050"/>
                </a:lnTo>
                <a:lnTo>
                  <a:pt x="105028" y="274193"/>
                </a:lnTo>
                <a:lnTo>
                  <a:pt x="109220" y="274193"/>
                </a:lnTo>
                <a:lnTo>
                  <a:pt x="114079" y="273812"/>
                </a:lnTo>
                <a:lnTo>
                  <a:pt x="119903" y="272668"/>
                </a:lnTo>
                <a:lnTo>
                  <a:pt x="126704" y="270763"/>
                </a:lnTo>
                <a:lnTo>
                  <a:pt x="134493" y="268097"/>
                </a:lnTo>
                <a:lnTo>
                  <a:pt x="139826" y="316738"/>
                </a:lnTo>
                <a:lnTo>
                  <a:pt x="128516" y="320885"/>
                </a:lnTo>
                <a:lnTo>
                  <a:pt x="116490" y="323818"/>
                </a:lnTo>
                <a:lnTo>
                  <a:pt x="103751" y="325560"/>
                </a:lnTo>
                <a:lnTo>
                  <a:pt x="90297" y="326136"/>
                </a:lnTo>
                <a:lnTo>
                  <a:pt x="82014" y="325778"/>
                </a:lnTo>
                <a:lnTo>
                  <a:pt x="43941" y="311785"/>
                </a:lnTo>
                <a:lnTo>
                  <a:pt x="29954" y="274399"/>
                </a:lnTo>
                <a:lnTo>
                  <a:pt x="28828" y="237109"/>
                </a:lnTo>
                <a:lnTo>
                  <a:pt x="28828" y="133731"/>
                </a:lnTo>
                <a:lnTo>
                  <a:pt x="0" y="133731"/>
                </a:lnTo>
                <a:lnTo>
                  <a:pt x="0" y="83693"/>
                </a:lnTo>
                <a:lnTo>
                  <a:pt x="28828" y="83693"/>
                </a:lnTo>
                <a:lnTo>
                  <a:pt x="28828" y="36575"/>
                </a:lnTo>
                <a:lnTo>
                  <a:pt x="91821" y="0"/>
                </a:lnTo>
                <a:close/>
              </a:path>
            </a:pathLst>
          </a:custGeom>
          <a:ln w="1828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496811" y="474726"/>
            <a:ext cx="140335" cy="326390"/>
          </a:xfrm>
          <a:custGeom>
            <a:avLst/>
            <a:gdLst/>
            <a:ahLst/>
            <a:cxnLst/>
            <a:rect l="l" t="t" r="r" b="b"/>
            <a:pathLst>
              <a:path w="140334" h="326390">
                <a:moveTo>
                  <a:pt x="91820" y="0"/>
                </a:moveTo>
                <a:lnTo>
                  <a:pt x="91820" y="83693"/>
                </a:lnTo>
                <a:lnTo>
                  <a:pt x="134619" y="83693"/>
                </a:lnTo>
                <a:lnTo>
                  <a:pt x="134619" y="133731"/>
                </a:lnTo>
                <a:lnTo>
                  <a:pt x="91820" y="133731"/>
                </a:lnTo>
                <a:lnTo>
                  <a:pt x="91820" y="229235"/>
                </a:lnTo>
                <a:lnTo>
                  <a:pt x="95758" y="268986"/>
                </a:lnTo>
                <a:lnTo>
                  <a:pt x="98679" y="271018"/>
                </a:lnTo>
                <a:lnTo>
                  <a:pt x="101472" y="273050"/>
                </a:lnTo>
                <a:lnTo>
                  <a:pt x="105029" y="274193"/>
                </a:lnTo>
                <a:lnTo>
                  <a:pt x="109219" y="274193"/>
                </a:lnTo>
                <a:lnTo>
                  <a:pt x="114079" y="273812"/>
                </a:lnTo>
                <a:lnTo>
                  <a:pt x="119903" y="272668"/>
                </a:lnTo>
                <a:lnTo>
                  <a:pt x="126704" y="270763"/>
                </a:lnTo>
                <a:lnTo>
                  <a:pt x="134492" y="268097"/>
                </a:lnTo>
                <a:lnTo>
                  <a:pt x="139827" y="316738"/>
                </a:lnTo>
                <a:lnTo>
                  <a:pt x="128516" y="320885"/>
                </a:lnTo>
                <a:lnTo>
                  <a:pt x="116490" y="323818"/>
                </a:lnTo>
                <a:lnTo>
                  <a:pt x="103751" y="325560"/>
                </a:lnTo>
                <a:lnTo>
                  <a:pt x="90296" y="326136"/>
                </a:lnTo>
                <a:lnTo>
                  <a:pt x="82014" y="325778"/>
                </a:lnTo>
                <a:lnTo>
                  <a:pt x="43941" y="311785"/>
                </a:lnTo>
                <a:lnTo>
                  <a:pt x="29954" y="274399"/>
                </a:lnTo>
                <a:lnTo>
                  <a:pt x="28829" y="237109"/>
                </a:lnTo>
                <a:lnTo>
                  <a:pt x="28829" y="133731"/>
                </a:lnTo>
                <a:lnTo>
                  <a:pt x="0" y="133731"/>
                </a:lnTo>
                <a:lnTo>
                  <a:pt x="0" y="83693"/>
                </a:lnTo>
                <a:lnTo>
                  <a:pt x="28829" y="83693"/>
                </a:lnTo>
                <a:lnTo>
                  <a:pt x="28829" y="36575"/>
                </a:lnTo>
                <a:lnTo>
                  <a:pt x="91820" y="0"/>
                </a:lnTo>
                <a:close/>
              </a:path>
            </a:pathLst>
          </a:custGeom>
          <a:ln w="1828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277611" y="474726"/>
            <a:ext cx="140335" cy="326390"/>
          </a:xfrm>
          <a:custGeom>
            <a:avLst/>
            <a:gdLst/>
            <a:ahLst/>
            <a:cxnLst/>
            <a:rect l="l" t="t" r="r" b="b"/>
            <a:pathLst>
              <a:path w="140335" h="326390">
                <a:moveTo>
                  <a:pt x="91821" y="0"/>
                </a:moveTo>
                <a:lnTo>
                  <a:pt x="91821" y="83693"/>
                </a:lnTo>
                <a:lnTo>
                  <a:pt x="134620" y="83693"/>
                </a:lnTo>
                <a:lnTo>
                  <a:pt x="134620" y="133731"/>
                </a:lnTo>
                <a:lnTo>
                  <a:pt x="91821" y="133731"/>
                </a:lnTo>
                <a:lnTo>
                  <a:pt x="91821" y="229235"/>
                </a:lnTo>
                <a:lnTo>
                  <a:pt x="95758" y="268986"/>
                </a:lnTo>
                <a:lnTo>
                  <a:pt x="98678" y="271018"/>
                </a:lnTo>
                <a:lnTo>
                  <a:pt x="101473" y="273050"/>
                </a:lnTo>
                <a:lnTo>
                  <a:pt x="105028" y="274193"/>
                </a:lnTo>
                <a:lnTo>
                  <a:pt x="109220" y="274193"/>
                </a:lnTo>
                <a:lnTo>
                  <a:pt x="114079" y="273812"/>
                </a:lnTo>
                <a:lnTo>
                  <a:pt x="119903" y="272668"/>
                </a:lnTo>
                <a:lnTo>
                  <a:pt x="126704" y="270763"/>
                </a:lnTo>
                <a:lnTo>
                  <a:pt x="134492" y="268097"/>
                </a:lnTo>
                <a:lnTo>
                  <a:pt x="139826" y="316738"/>
                </a:lnTo>
                <a:lnTo>
                  <a:pt x="128516" y="320885"/>
                </a:lnTo>
                <a:lnTo>
                  <a:pt x="116490" y="323818"/>
                </a:lnTo>
                <a:lnTo>
                  <a:pt x="103751" y="325560"/>
                </a:lnTo>
                <a:lnTo>
                  <a:pt x="90297" y="326136"/>
                </a:lnTo>
                <a:lnTo>
                  <a:pt x="82014" y="325778"/>
                </a:lnTo>
                <a:lnTo>
                  <a:pt x="43941" y="311785"/>
                </a:lnTo>
                <a:lnTo>
                  <a:pt x="29954" y="274399"/>
                </a:lnTo>
                <a:lnTo>
                  <a:pt x="28828" y="237109"/>
                </a:lnTo>
                <a:lnTo>
                  <a:pt x="28828" y="133731"/>
                </a:lnTo>
                <a:lnTo>
                  <a:pt x="0" y="133731"/>
                </a:lnTo>
                <a:lnTo>
                  <a:pt x="0" y="83693"/>
                </a:lnTo>
                <a:lnTo>
                  <a:pt x="28828" y="83693"/>
                </a:lnTo>
                <a:lnTo>
                  <a:pt x="28828" y="36575"/>
                </a:lnTo>
                <a:lnTo>
                  <a:pt x="91821" y="0"/>
                </a:lnTo>
                <a:close/>
              </a:path>
            </a:pathLst>
          </a:custGeom>
          <a:ln w="1828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455920" y="468248"/>
            <a:ext cx="62865" cy="58419"/>
          </a:xfrm>
          <a:custGeom>
            <a:avLst/>
            <a:gdLst/>
            <a:ahLst/>
            <a:cxnLst/>
            <a:rect l="l" t="t" r="r" b="b"/>
            <a:pathLst>
              <a:path w="62864" h="58420">
                <a:moveTo>
                  <a:pt x="0" y="0"/>
                </a:moveTo>
                <a:lnTo>
                  <a:pt x="62737" y="0"/>
                </a:lnTo>
                <a:lnTo>
                  <a:pt x="62737" y="58038"/>
                </a:lnTo>
                <a:lnTo>
                  <a:pt x="0" y="58038"/>
                </a:lnTo>
                <a:lnTo>
                  <a:pt x="0" y="0"/>
                </a:lnTo>
                <a:close/>
              </a:path>
            </a:pathLst>
          </a:custGeom>
          <a:ln w="1828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477258" y="468248"/>
            <a:ext cx="231775" cy="332740"/>
          </a:xfrm>
          <a:custGeom>
            <a:avLst/>
            <a:gdLst/>
            <a:ahLst/>
            <a:cxnLst/>
            <a:rect l="l" t="t" r="r" b="b"/>
            <a:pathLst>
              <a:path w="231775" h="332740">
                <a:moveTo>
                  <a:pt x="168782" y="0"/>
                </a:moveTo>
                <a:lnTo>
                  <a:pt x="231393" y="0"/>
                </a:lnTo>
                <a:lnTo>
                  <a:pt x="231393" y="327278"/>
                </a:lnTo>
                <a:lnTo>
                  <a:pt x="173227" y="327278"/>
                </a:lnTo>
                <a:lnTo>
                  <a:pt x="173227" y="292480"/>
                </a:lnTo>
                <a:lnTo>
                  <a:pt x="165602" y="301954"/>
                </a:lnTo>
                <a:lnTo>
                  <a:pt x="129028" y="327040"/>
                </a:lnTo>
                <a:lnTo>
                  <a:pt x="99059" y="332613"/>
                </a:lnTo>
                <a:lnTo>
                  <a:pt x="79392" y="330563"/>
                </a:lnTo>
                <a:lnTo>
                  <a:pt x="44392" y="314128"/>
                </a:lnTo>
                <a:lnTo>
                  <a:pt x="16341" y="281622"/>
                </a:lnTo>
                <a:lnTo>
                  <a:pt x="1811" y="235712"/>
                </a:lnTo>
                <a:lnTo>
                  <a:pt x="0" y="207899"/>
                </a:lnTo>
                <a:lnTo>
                  <a:pt x="1764" y="179534"/>
                </a:lnTo>
                <a:lnTo>
                  <a:pt x="15912" y="133711"/>
                </a:lnTo>
                <a:lnTo>
                  <a:pt x="43441" y="102463"/>
                </a:lnTo>
                <a:lnTo>
                  <a:pt x="79255" y="86790"/>
                </a:lnTo>
                <a:lnTo>
                  <a:pt x="99949" y="84836"/>
                </a:lnTo>
                <a:lnTo>
                  <a:pt x="119169" y="86905"/>
                </a:lnTo>
                <a:lnTo>
                  <a:pt x="137033" y="93106"/>
                </a:lnTo>
                <a:lnTo>
                  <a:pt x="153562" y="103427"/>
                </a:lnTo>
                <a:lnTo>
                  <a:pt x="168782" y="117855"/>
                </a:lnTo>
                <a:lnTo>
                  <a:pt x="168782" y="0"/>
                </a:lnTo>
                <a:close/>
              </a:path>
            </a:pathLst>
          </a:custGeom>
          <a:ln w="1828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170682" y="468248"/>
            <a:ext cx="294640" cy="327660"/>
          </a:xfrm>
          <a:custGeom>
            <a:avLst/>
            <a:gdLst/>
            <a:ahLst/>
            <a:cxnLst/>
            <a:rect l="l" t="t" r="r" b="b"/>
            <a:pathLst>
              <a:path w="294639" h="327659">
                <a:moveTo>
                  <a:pt x="0" y="0"/>
                </a:moveTo>
                <a:lnTo>
                  <a:pt x="139065" y="0"/>
                </a:lnTo>
                <a:lnTo>
                  <a:pt x="163472" y="547"/>
                </a:lnTo>
                <a:lnTo>
                  <a:pt x="201572" y="4929"/>
                </a:lnTo>
                <a:lnTo>
                  <a:pt x="236696" y="21066"/>
                </a:lnTo>
                <a:lnTo>
                  <a:pt x="259605" y="51851"/>
                </a:lnTo>
                <a:lnTo>
                  <a:pt x="267589" y="91821"/>
                </a:lnTo>
                <a:lnTo>
                  <a:pt x="266233" y="109416"/>
                </a:lnTo>
                <a:lnTo>
                  <a:pt x="245998" y="152653"/>
                </a:lnTo>
                <a:lnTo>
                  <a:pt x="201421" y="178621"/>
                </a:lnTo>
                <a:lnTo>
                  <a:pt x="181229" y="182879"/>
                </a:lnTo>
                <a:lnTo>
                  <a:pt x="191444" y="189237"/>
                </a:lnTo>
                <a:lnTo>
                  <a:pt x="224232" y="219213"/>
                </a:lnTo>
                <a:lnTo>
                  <a:pt x="254254" y="263398"/>
                </a:lnTo>
                <a:lnTo>
                  <a:pt x="294131" y="327278"/>
                </a:lnTo>
                <a:lnTo>
                  <a:pt x="215138" y="327278"/>
                </a:lnTo>
                <a:lnTo>
                  <a:pt x="167385" y="256031"/>
                </a:lnTo>
                <a:lnTo>
                  <a:pt x="155644" y="238742"/>
                </a:lnTo>
                <a:lnTo>
                  <a:pt x="132588" y="207899"/>
                </a:lnTo>
                <a:lnTo>
                  <a:pt x="90021" y="190863"/>
                </a:lnTo>
                <a:lnTo>
                  <a:pt x="79375" y="190626"/>
                </a:lnTo>
                <a:lnTo>
                  <a:pt x="66040" y="190626"/>
                </a:lnTo>
                <a:lnTo>
                  <a:pt x="66040" y="327278"/>
                </a:lnTo>
                <a:lnTo>
                  <a:pt x="0" y="327278"/>
                </a:lnTo>
                <a:lnTo>
                  <a:pt x="0" y="0"/>
                </a:lnTo>
                <a:close/>
              </a:path>
            </a:pathLst>
          </a:custGeom>
          <a:ln w="1828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919983" y="468248"/>
            <a:ext cx="62865" cy="327660"/>
          </a:xfrm>
          <a:custGeom>
            <a:avLst/>
            <a:gdLst/>
            <a:ahLst/>
            <a:cxnLst/>
            <a:rect l="l" t="t" r="r" b="b"/>
            <a:pathLst>
              <a:path w="62864" h="327659">
                <a:moveTo>
                  <a:pt x="0" y="0"/>
                </a:moveTo>
                <a:lnTo>
                  <a:pt x="62738" y="0"/>
                </a:lnTo>
                <a:lnTo>
                  <a:pt x="62738" y="327278"/>
                </a:lnTo>
                <a:lnTo>
                  <a:pt x="0" y="327278"/>
                </a:lnTo>
                <a:lnTo>
                  <a:pt x="0" y="0"/>
                </a:lnTo>
                <a:close/>
              </a:path>
            </a:pathLst>
          </a:custGeom>
          <a:ln w="1828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259573" y="468248"/>
            <a:ext cx="328930" cy="327660"/>
          </a:xfrm>
          <a:custGeom>
            <a:avLst/>
            <a:gdLst/>
            <a:ahLst/>
            <a:cxnLst/>
            <a:rect l="l" t="t" r="r" b="b"/>
            <a:pathLst>
              <a:path w="328930" h="327659">
                <a:moveTo>
                  <a:pt x="127520" y="0"/>
                </a:moveTo>
                <a:lnTo>
                  <a:pt x="197370" y="0"/>
                </a:lnTo>
                <a:lnTo>
                  <a:pt x="328434" y="327278"/>
                </a:lnTo>
                <a:lnTo>
                  <a:pt x="256552" y="327278"/>
                </a:lnTo>
                <a:lnTo>
                  <a:pt x="227977" y="252984"/>
                </a:lnTo>
                <a:lnTo>
                  <a:pt x="97167" y="252984"/>
                </a:lnTo>
                <a:lnTo>
                  <a:pt x="70116" y="327278"/>
                </a:lnTo>
                <a:lnTo>
                  <a:pt x="0" y="327278"/>
                </a:lnTo>
                <a:lnTo>
                  <a:pt x="127520" y="0"/>
                </a:lnTo>
                <a:close/>
              </a:path>
            </a:pathLst>
          </a:custGeom>
          <a:ln w="1828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201664" y="462661"/>
            <a:ext cx="266065" cy="339090"/>
          </a:xfrm>
          <a:custGeom>
            <a:avLst/>
            <a:gdLst/>
            <a:ahLst/>
            <a:cxnLst/>
            <a:rect l="l" t="t" r="r" b="b"/>
            <a:pathLst>
              <a:path w="266064" h="339090">
                <a:moveTo>
                  <a:pt x="131318" y="0"/>
                </a:moveTo>
                <a:lnTo>
                  <a:pt x="185292" y="6762"/>
                </a:lnTo>
                <a:lnTo>
                  <a:pt x="224027" y="27050"/>
                </a:lnTo>
                <a:lnTo>
                  <a:pt x="247745" y="58594"/>
                </a:lnTo>
                <a:lnTo>
                  <a:pt x="256794" y="99187"/>
                </a:lnTo>
                <a:lnTo>
                  <a:pt x="190626" y="101980"/>
                </a:lnTo>
                <a:lnTo>
                  <a:pt x="187914" y="90289"/>
                </a:lnTo>
                <a:lnTo>
                  <a:pt x="183975" y="80359"/>
                </a:lnTo>
                <a:lnTo>
                  <a:pt x="143676" y="55427"/>
                </a:lnTo>
                <a:lnTo>
                  <a:pt x="130556" y="54737"/>
                </a:lnTo>
                <a:lnTo>
                  <a:pt x="116957" y="55475"/>
                </a:lnTo>
                <a:lnTo>
                  <a:pt x="78486" y="71627"/>
                </a:lnTo>
                <a:lnTo>
                  <a:pt x="75057" y="78359"/>
                </a:lnTo>
                <a:lnTo>
                  <a:pt x="75057" y="86867"/>
                </a:lnTo>
                <a:lnTo>
                  <a:pt x="75057" y="94614"/>
                </a:lnTo>
                <a:lnTo>
                  <a:pt x="106283" y="117427"/>
                </a:lnTo>
                <a:lnTo>
                  <a:pt x="145541" y="128650"/>
                </a:lnTo>
                <a:lnTo>
                  <a:pt x="168070" y="134340"/>
                </a:lnTo>
                <a:lnTo>
                  <a:pt x="187467" y="140160"/>
                </a:lnTo>
                <a:lnTo>
                  <a:pt x="227822" y="158791"/>
                </a:lnTo>
                <a:lnTo>
                  <a:pt x="258778" y="196609"/>
                </a:lnTo>
                <a:lnTo>
                  <a:pt x="266064" y="237489"/>
                </a:lnTo>
                <a:lnTo>
                  <a:pt x="265088" y="251350"/>
                </a:lnTo>
                <a:lnTo>
                  <a:pt x="250444" y="290194"/>
                </a:lnTo>
                <a:lnTo>
                  <a:pt x="219725" y="319984"/>
                </a:lnTo>
                <a:lnTo>
                  <a:pt x="174148" y="335692"/>
                </a:lnTo>
                <a:lnTo>
                  <a:pt x="135000" y="338709"/>
                </a:lnTo>
                <a:lnTo>
                  <a:pt x="105830" y="336903"/>
                </a:lnTo>
                <a:lnTo>
                  <a:pt x="58205" y="322528"/>
                </a:lnTo>
                <a:lnTo>
                  <a:pt x="24770" y="294003"/>
                </a:lnTo>
                <a:lnTo>
                  <a:pt x="4907" y="252231"/>
                </a:lnTo>
                <a:lnTo>
                  <a:pt x="0" y="226440"/>
                </a:lnTo>
                <a:lnTo>
                  <a:pt x="64262" y="220090"/>
                </a:lnTo>
                <a:lnTo>
                  <a:pt x="67952" y="235211"/>
                </a:lnTo>
                <a:lnTo>
                  <a:pt x="73120" y="248189"/>
                </a:lnTo>
                <a:lnTo>
                  <a:pt x="108727" y="279034"/>
                </a:lnTo>
                <a:lnTo>
                  <a:pt x="135762" y="282828"/>
                </a:lnTo>
                <a:lnTo>
                  <a:pt x="150713" y="281993"/>
                </a:lnTo>
                <a:lnTo>
                  <a:pt x="190970" y="262318"/>
                </a:lnTo>
                <a:lnTo>
                  <a:pt x="200025" y="237743"/>
                </a:lnTo>
                <a:lnTo>
                  <a:pt x="200025" y="229997"/>
                </a:lnTo>
                <a:lnTo>
                  <a:pt x="169418" y="203835"/>
                </a:lnTo>
                <a:lnTo>
                  <a:pt x="116586" y="189484"/>
                </a:lnTo>
                <a:lnTo>
                  <a:pt x="91987" y="182532"/>
                </a:lnTo>
                <a:lnTo>
                  <a:pt x="54649" y="166391"/>
                </a:lnTo>
                <a:lnTo>
                  <a:pt x="19335" y="127222"/>
                </a:lnTo>
                <a:lnTo>
                  <a:pt x="11811" y="91312"/>
                </a:lnTo>
                <a:lnTo>
                  <a:pt x="12694" y="79027"/>
                </a:lnTo>
                <a:lnTo>
                  <a:pt x="33869" y="34361"/>
                </a:lnTo>
                <a:lnTo>
                  <a:pt x="66801" y="11429"/>
                </a:lnTo>
                <a:lnTo>
                  <a:pt x="113147" y="714"/>
                </a:lnTo>
                <a:lnTo>
                  <a:pt x="131318" y="0"/>
                </a:lnTo>
                <a:close/>
              </a:path>
            </a:pathLst>
          </a:custGeom>
          <a:ln w="1828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428750" y="1428750"/>
            <a:ext cx="6734175" cy="127635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600200" y="1600200"/>
            <a:ext cx="1362075" cy="9144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428750" y="2609850"/>
            <a:ext cx="6734175" cy="127635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600200" y="2781300"/>
            <a:ext cx="1362075" cy="9144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428750" y="3790950"/>
            <a:ext cx="6734175" cy="127635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600200" y="3962400"/>
            <a:ext cx="1362075" cy="91440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428750" y="4981575"/>
            <a:ext cx="6734175" cy="1266825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3021329" y="1478401"/>
            <a:ext cx="3046730" cy="4563110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sz="2400" spc="-5" dirty="0">
                <a:latin typeface="Arial"/>
                <a:cs typeface="Arial"/>
              </a:rPr>
              <a:t>zoospores</a:t>
            </a:r>
            <a:endParaRPr sz="24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565"/>
              </a:spcBef>
              <a:buChar char="•"/>
              <a:tabLst>
                <a:tab pos="241300" algn="l"/>
              </a:tabLst>
            </a:pPr>
            <a:r>
              <a:rPr sz="2400" spc="-5" dirty="0">
                <a:latin typeface="Arial"/>
                <a:cs typeface="Arial"/>
              </a:rPr>
              <a:t>eg.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Chlamydomonas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"/>
              <a:buChar char="•"/>
            </a:pPr>
            <a:endParaRPr sz="2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latin typeface="Arial"/>
                <a:cs typeface="Arial"/>
              </a:rPr>
              <a:t>Conidia</a:t>
            </a:r>
            <a:endParaRPr sz="24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565"/>
              </a:spcBef>
              <a:buChar char="•"/>
              <a:tabLst>
                <a:tab pos="241300" algn="l"/>
              </a:tabLst>
            </a:pPr>
            <a:r>
              <a:rPr sz="2400" spc="-5" dirty="0">
                <a:latin typeface="Arial"/>
                <a:cs typeface="Arial"/>
              </a:rPr>
              <a:t>eg.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Penicillium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"/>
              <a:buChar char="•"/>
            </a:pPr>
            <a:endParaRPr sz="2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latin typeface="Arial"/>
                <a:cs typeface="Arial"/>
              </a:rPr>
              <a:t>Buds</a:t>
            </a:r>
            <a:endParaRPr sz="24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565"/>
              </a:spcBef>
              <a:buChar char="•"/>
              <a:tabLst>
                <a:tab pos="241300" algn="l"/>
              </a:tabLst>
            </a:pPr>
            <a:r>
              <a:rPr sz="2400" spc="-5" dirty="0">
                <a:latin typeface="Arial"/>
                <a:cs typeface="Arial"/>
              </a:rPr>
              <a:t>eg. Hydra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100">
              <a:latin typeface="Times New Roman"/>
              <a:cs typeface="Times New Roman"/>
            </a:endParaRPr>
          </a:p>
          <a:p>
            <a:pPr marL="24130" marR="1090930">
              <a:lnSpc>
                <a:spcPct val="120100"/>
              </a:lnSpc>
            </a:pPr>
            <a:r>
              <a:rPr sz="2700" spc="-5" dirty="0">
                <a:latin typeface="Arial"/>
                <a:cs typeface="Arial"/>
              </a:rPr>
              <a:t>Gemmules  eg.</a:t>
            </a:r>
            <a:r>
              <a:rPr sz="2700" spc="-80" dirty="0">
                <a:latin typeface="Arial"/>
                <a:cs typeface="Arial"/>
              </a:rPr>
              <a:t> </a:t>
            </a:r>
            <a:r>
              <a:rPr sz="2700" spc="-5" dirty="0">
                <a:latin typeface="Arial"/>
                <a:cs typeface="Arial"/>
              </a:rPr>
              <a:t>Sponges</a:t>
            </a:r>
            <a:endParaRPr sz="2700">
              <a:latin typeface="Arial"/>
              <a:cs typeface="Arial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1600200" y="5153025"/>
            <a:ext cx="1362075" cy="904875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76400" y="228536"/>
            <a:ext cx="6489700" cy="944880"/>
          </a:xfrm>
          <a:custGeom>
            <a:avLst/>
            <a:gdLst/>
            <a:ahLst/>
            <a:cxnLst/>
            <a:rect l="l" t="t" r="r" b="b"/>
            <a:pathLst>
              <a:path w="6489700" h="944880">
                <a:moveTo>
                  <a:pt x="0" y="944562"/>
                </a:moveTo>
                <a:lnTo>
                  <a:pt x="6489192" y="944562"/>
                </a:lnTo>
                <a:lnTo>
                  <a:pt x="6489192" y="0"/>
                </a:lnTo>
                <a:lnTo>
                  <a:pt x="0" y="0"/>
                </a:lnTo>
                <a:lnTo>
                  <a:pt x="0" y="94456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76400" y="228536"/>
            <a:ext cx="6489700" cy="944880"/>
          </a:xfrm>
          <a:custGeom>
            <a:avLst/>
            <a:gdLst/>
            <a:ahLst/>
            <a:cxnLst/>
            <a:rect l="l" t="t" r="r" b="b"/>
            <a:pathLst>
              <a:path w="6489700" h="944880">
                <a:moveTo>
                  <a:pt x="0" y="944562"/>
                </a:moveTo>
                <a:lnTo>
                  <a:pt x="6489192" y="944562"/>
                </a:lnTo>
                <a:lnTo>
                  <a:pt x="6489192" y="0"/>
                </a:lnTo>
                <a:lnTo>
                  <a:pt x="0" y="0"/>
                </a:lnTo>
                <a:lnTo>
                  <a:pt x="0" y="944562"/>
                </a:lnTo>
                <a:close/>
              </a:path>
            </a:pathLst>
          </a:custGeom>
          <a:ln w="25399">
            <a:solidFill>
              <a:srgbClr val="C32C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02080" y="0"/>
            <a:ext cx="3012947" cy="762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02080" y="522731"/>
            <a:ext cx="5160264" cy="8945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755394" y="17779"/>
            <a:ext cx="2179955" cy="680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300" spc="-5" dirty="0"/>
              <a:t>SEX</a:t>
            </a:r>
            <a:r>
              <a:rPr sz="4300" dirty="0"/>
              <a:t>U</a:t>
            </a:r>
            <a:r>
              <a:rPr sz="4300" spc="-5" dirty="0"/>
              <a:t>AL</a:t>
            </a:r>
            <a:endParaRPr sz="4300"/>
          </a:p>
        </p:txBody>
      </p:sp>
      <p:sp>
        <p:nvSpPr>
          <p:cNvPr id="7" name="object 7"/>
          <p:cNvSpPr txBox="1"/>
          <p:nvPr/>
        </p:nvSpPr>
        <p:spPr>
          <a:xfrm>
            <a:off x="1456689" y="673099"/>
            <a:ext cx="7231380" cy="5029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1150">
              <a:lnSpc>
                <a:spcPct val="100000"/>
              </a:lnSpc>
              <a:spcBef>
                <a:spcPts val="95"/>
              </a:spcBef>
            </a:pPr>
            <a:r>
              <a:rPr sz="4300" spc="-5" dirty="0">
                <a:latin typeface="Arial"/>
                <a:cs typeface="Arial"/>
              </a:rPr>
              <a:t>REPRODUCTION</a:t>
            </a:r>
            <a:endParaRPr sz="4300">
              <a:latin typeface="Arial"/>
              <a:cs typeface="Arial"/>
            </a:endParaRPr>
          </a:p>
          <a:p>
            <a:pPr marL="295910" marR="5080" indent="-283845">
              <a:lnSpc>
                <a:spcPct val="100000"/>
              </a:lnSpc>
              <a:spcBef>
                <a:spcPts val="2915"/>
              </a:spcBef>
              <a:buClr>
                <a:srgbClr val="3891A7"/>
              </a:buClr>
              <a:buSzPct val="79687"/>
              <a:buFont typeface="Wingdings 2"/>
              <a:buChar char=""/>
              <a:tabLst>
                <a:tab pos="296545" algn="l"/>
              </a:tabLst>
            </a:pPr>
            <a:r>
              <a:rPr sz="3200" spc="-5" dirty="0">
                <a:latin typeface="Arial"/>
                <a:cs typeface="Arial"/>
              </a:rPr>
              <a:t>Sexual reproduction involves  formation </a:t>
            </a:r>
            <a:r>
              <a:rPr sz="3200" dirty="0">
                <a:latin typeface="Arial"/>
                <a:cs typeface="Arial"/>
              </a:rPr>
              <a:t>of </a:t>
            </a:r>
            <a:r>
              <a:rPr sz="3200" spc="-5" dirty="0">
                <a:latin typeface="Arial"/>
                <a:cs typeface="Arial"/>
              </a:rPr>
              <a:t>the male and female  gametes, either </a:t>
            </a:r>
            <a:r>
              <a:rPr sz="3200" dirty="0">
                <a:latin typeface="Arial"/>
                <a:cs typeface="Arial"/>
              </a:rPr>
              <a:t>by </a:t>
            </a:r>
            <a:r>
              <a:rPr sz="3200" spc="-5" dirty="0">
                <a:latin typeface="Arial"/>
                <a:cs typeface="Arial"/>
              </a:rPr>
              <a:t>the </a:t>
            </a:r>
            <a:r>
              <a:rPr sz="3200" dirty="0">
                <a:latin typeface="Arial"/>
                <a:cs typeface="Arial"/>
              </a:rPr>
              <a:t>same</a:t>
            </a:r>
            <a:r>
              <a:rPr sz="3200" spc="-8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individual  </a:t>
            </a:r>
            <a:r>
              <a:rPr sz="3200" dirty="0">
                <a:latin typeface="Arial"/>
                <a:cs typeface="Arial"/>
              </a:rPr>
              <a:t>or by </a:t>
            </a:r>
            <a:r>
              <a:rPr sz="3200" spc="-10" dirty="0">
                <a:latin typeface="Arial"/>
                <a:cs typeface="Arial"/>
              </a:rPr>
              <a:t>different </a:t>
            </a:r>
            <a:r>
              <a:rPr sz="3200" spc="-5" dirty="0">
                <a:latin typeface="Arial"/>
                <a:cs typeface="Arial"/>
              </a:rPr>
              <a:t>individuals of the  opposite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sex.</a:t>
            </a:r>
            <a:endParaRPr sz="3200">
              <a:latin typeface="Arial"/>
              <a:cs typeface="Arial"/>
            </a:endParaRPr>
          </a:p>
          <a:p>
            <a:pPr marL="295910" marR="792480" indent="-283845">
              <a:lnSpc>
                <a:spcPct val="100000"/>
              </a:lnSpc>
              <a:spcBef>
                <a:spcPts val="605"/>
              </a:spcBef>
              <a:buClr>
                <a:srgbClr val="3891A7"/>
              </a:buClr>
              <a:buSzPct val="79687"/>
              <a:buFont typeface="Wingdings 2"/>
              <a:buChar char=""/>
              <a:tabLst>
                <a:tab pos="296545" algn="l"/>
              </a:tabLst>
            </a:pPr>
            <a:r>
              <a:rPr sz="3200" spc="-5" dirty="0">
                <a:latin typeface="Arial"/>
                <a:cs typeface="Arial"/>
              </a:rPr>
              <a:t>These gametes </a:t>
            </a:r>
            <a:r>
              <a:rPr sz="3200" dirty="0">
                <a:latin typeface="Arial"/>
                <a:cs typeface="Arial"/>
              </a:rPr>
              <a:t>fuse to form </a:t>
            </a:r>
            <a:r>
              <a:rPr sz="3200" spc="-5" dirty="0">
                <a:latin typeface="Arial"/>
                <a:cs typeface="Arial"/>
              </a:rPr>
              <a:t>the  </a:t>
            </a:r>
            <a:r>
              <a:rPr sz="3200" dirty="0">
                <a:latin typeface="Arial"/>
                <a:cs typeface="Arial"/>
              </a:rPr>
              <a:t>zygote which </a:t>
            </a:r>
            <a:r>
              <a:rPr sz="3200" spc="-5" dirty="0">
                <a:latin typeface="Arial"/>
                <a:cs typeface="Arial"/>
              </a:rPr>
              <a:t>develops </a:t>
            </a:r>
            <a:r>
              <a:rPr sz="3200" dirty="0">
                <a:latin typeface="Arial"/>
                <a:cs typeface="Arial"/>
              </a:rPr>
              <a:t>to form</a:t>
            </a:r>
            <a:r>
              <a:rPr sz="3200" spc="-16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the  </a:t>
            </a:r>
            <a:r>
              <a:rPr sz="3200" spc="-5" dirty="0">
                <a:latin typeface="Arial"/>
                <a:cs typeface="Arial"/>
              </a:rPr>
              <a:t>new</a:t>
            </a:r>
            <a:r>
              <a:rPr sz="3200" spc="-3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organism.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63980" y="228600"/>
            <a:ext cx="7165848" cy="10881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68779" y="0"/>
            <a:ext cx="6694932" cy="14889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35608" y="274637"/>
            <a:ext cx="7022592" cy="9445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35608" y="274637"/>
            <a:ext cx="7023100" cy="944880"/>
          </a:xfrm>
          <a:custGeom>
            <a:avLst/>
            <a:gdLst/>
            <a:ahLst/>
            <a:cxnLst/>
            <a:rect l="l" t="t" r="r" b="b"/>
            <a:pathLst>
              <a:path w="7023100" h="944880">
                <a:moveTo>
                  <a:pt x="0" y="944562"/>
                </a:moveTo>
                <a:lnTo>
                  <a:pt x="7022592" y="944562"/>
                </a:lnTo>
                <a:lnTo>
                  <a:pt x="7022592" y="0"/>
                </a:lnTo>
                <a:lnTo>
                  <a:pt x="0" y="0"/>
                </a:lnTo>
                <a:lnTo>
                  <a:pt x="0" y="944562"/>
                </a:lnTo>
                <a:close/>
              </a:path>
            </a:pathLst>
          </a:custGeom>
          <a:ln w="12700">
            <a:solidFill>
              <a:srgbClr val="84AA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732788" y="0"/>
            <a:ext cx="6566915" cy="8046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924300" y="583691"/>
            <a:ext cx="2045207" cy="8153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52750" marR="5080" indent="-2192020">
              <a:lnSpc>
                <a:spcPct val="100000"/>
              </a:lnSpc>
              <a:spcBef>
                <a:spcPts val="100"/>
              </a:spcBef>
            </a:pPr>
            <a:r>
              <a:rPr sz="3900" dirty="0"/>
              <a:t>Reproduction </a:t>
            </a:r>
            <a:r>
              <a:rPr sz="3900" spc="-5" dirty="0"/>
              <a:t>in</a:t>
            </a:r>
            <a:r>
              <a:rPr sz="3900" spc="-65" dirty="0"/>
              <a:t> </a:t>
            </a:r>
            <a:r>
              <a:rPr sz="3900" dirty="0"/>
              <a:t>Flowering  </a:t>
            </a:r>
            <a:r>
              <a:rPr sz="3900" spc="-5" dirty="0"/>
              <a:t>Plants</a:t>
            </a:r>
            <a:endParaRPr sz="3900"/>
          </a:p>
        </p:txBody>
      </p:sp>
      <p:sp>
        <p:nvSpPr>
          <p:cNvPr id="9" name="object 9"/>
          <p:cNvSpPr txBox="1"/>
          <p:nvPr/>
        </p:nvSpPr>
        <p:spPr>
          <a:xfrm>
            <a:off x="1596897" y="1468882"/>
            <a:ext cx="6821170" cy="4568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5910" marR="5080" indent="-283845">
              <a:lnSpc>
                <a:spcPct val="100000"/>
              </a:lnSpc>
              <a:spcBef>
                <a:spcPts val="105"/>
              </a:spcBef>
              <a:buClr>
                <a:srgbClr val="3891A7"/>
              </a:buClr>
              <a:buSzPct val="79687"/>
              <a:buFont typeface="Wingdings 2"/>
              <a:buChar char=""/>
              <a:tabLst>
                <a:tab pos="296545" algn="l"/>
              </a:tabLst>
            </a:pPr>
            <a:r>
              <a:rPr sz="3200" spc="-5" dirty="0">
                <a:solidFill>
                  <a:srgbClr val="FF0000"/>
                </a:solidFill>
                <a:latin typeface="Arial"/>
                <a:cs typeface="Arial"/>
              </a:rPr>
              <a:t>Annual </a:t>
            </a:r>
            <a:r>
              <a:rPr sz="3200" dirty="0">
                <a:latin typeface="Arial"/>
                <a:cs typeface="Arial"/>
              </a:rPr>
              <a:t>– The </a:t>
            </a:r>
            <a:r>
              <a:rPr sz="3200" spc="-5" dirty="0">
                <a:latin typeface="Arial"/>
                <a:cs typeface="Arial"/>
              </a:rPr>
              <a:t>plant </a:t>
            </a:r>
            <a:r>
              <a:rPr sz="3200" dirty="0">
                <a:latin typeface="Arial"/>
                <a:cs typeface="Arial"/>
              </a:rPr>
              <a:t>which</a:t>
            </a:r>
            <a:r>
              <a:rPr sz="3200" spc="-14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completes  </a:t>
            </a:r>
            <a:r>
              <a:rPr sz="3200" dirty="0">
                <a:latin typeface="Arial"/>
                <a:cs typeface="Arial"/>
              </a:rPr>
              <a:t>its </a:t>
            </a:r>
            <a:r>
              <a:rPr sz="3200" spc="-5" dirty="0">
                <a:latin typeface="Arial"/>
                <a:cs typeface="Arial"/>
              </a:rPr>
              <a:t>life </a:t>
            </a:r>
            <a:r>
              <a:rPr sz="3200" dirty="0">
                <a:latin typeface="Arial"/>
                <a:cs typeface="Arial"/>
              </a:rPr>
              <a:t>cycle </a:t>
            </a:r>
            <a:r>
              <a:rPr sz="3200" spc="-5" dirty="0">
                <a:latin typeface="Arial"/>
                <a:cs typeface="Arial"/>
              </a:rPr>
              <a:t>within </a:t>
            </a:r>
            <a:r>
              <a:rPr sz="3200" dirty="0">
                <a:latin typeface="Arial"/>
                <a:cs typeface="Arial"/>
              </a:rPr>
              <a:t>one year </a:t>
            </a:r>
            <a:r>
              <a:rPr sz="3200" spc="-5" dirty="0">
                <a:latin typeface="Arial"/>
                <a:cs typeface="Arial"/>
              </a:rPr>
              <a:t>and  then dies. Eg.</a:t>
            </a:r>
            <a:r>
              <a:rPr sz="3200" spc="-3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Peas</a:t>
            </a:r>
            <a:endParaRPr sz="3200">
              <a:latin typeface="Arial"/>
              <a:cs typeface="Arial"/>
            </a:endParaRPr>
          </a:p>
          <a:p>
            <a:pPr marL="295910" marR="246379" indent="-283845">
              <a:lnSpc>
                <a:spcPct val="100000"/>
              </a:lnSpc>
              <a:spcBef>
                <a:spcPts val="600"/>
              </a:spcBef>
              <a:buClr>
                <a:srgbClr val="3891A7"/>
              </a:buClr>
              <a:buSzPct val="79687"/>
              <a:buFont typeface="Wingdings 2"/>
              <a:buChar char=""/>
              <a:tabLst>
                <a:tab pos="296545" algn="l"/>
              </a:tabLst>
            </a:pPr>
            <a:r>
              <a:rPr sz="3200" spc="-5" dirty="0">
                <a:solidFill>
                  <a:srgbClr val="FF0000"/>
                </a:solidFill>
                <a:latin typeface="Arial"/>
                <a:cs typeface="Arial"/>
              </a:rPr>
              <a:t>Biennial </a:t>
            </a:r>
            <a:r>
              <a:rPr sz="3200" dirty="0">
                <a:latin typeface="Arial"/>
                <a:cs typeface="Arial"/>
              </a:rPr>
              <a:t>- The </a:t>
            </a:r>
            <a:r>
              <a:rPr sz="3200" spc="-5" dirty="0">
                <a:latin typeface="Arial"/>
                <a:cs typeface="Arial"/>
              </a:rPr>
              <a:t>plant </a:t>
            </a:r>
            <a:r>
              <a:rPr sz="3200" dirty="0">
                <a:latin typeface="Arial"/>
                <a:cs typeface="Arial"/>
              </a:rPr>
              <a:t>which  </a:t>
            </a:r>
            <a:r>
              <a:rPr sz="3200" spc="-5" dirty="0">
                <a:latin typeface="Arial"/>
                <a:cs typeface="Arial"/>
              </a:rPr>
              <a:t>completes </a:t>
            </a:r>
            <a:r>
              <a:rPr sz="3200" dirty="0">
                <a:latin typeface="Arial"/>
                <a:cs typeface="Arial"/>
              </a:rPr>
              <a:t>its </a:t>
            </a:r>
            <a:r>
              <a:rPr sz="3200" spc="-5" dirty="0">
                <a:latin typeface="Arial"/>
                <a:cs typeface="Arial"/>
              </a:rPr>
              <a:t>biological life </a:t>
            </a:r>
            <a:r>
              <a:rPr sz="3200" dirty="0">
                <a:latin typeface="Arial"/>
                <a:cs typeface="Arial"/>
              </a:rPr>
              <a:t>cycle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in  two years. </a:t>
            </a:r>
            <a:r>
              <a:rPr sz="3200" spc="-5" dirty="0">
                <a:latin typeface="Arial"/>
                <a:cs typeface="Arial"/>
              </a:rPr>
              <a:t>Eg.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Onion</a:t>
            </a:r>
            <a:endParaRPr sz="3200">
              <a:latin typeface="Arial"/>
              <a:cs typeface="Arial"/>
            </a:endParaRPr>
          </a:p>
          <a:p>
            <a:pPr marL="295910" marR="382905" indent="-283845" algn="just">
              <a:lnSpc>
                <a:spcPct val="100000"/>
              </a:lnSpc>
              <a:spcBef>
                <a:spcPts val="600"/>
              </a:spcBef>
              <a:buClr>
                <a:srgbClr val="3891A7"/>
              </a:buClr>
              <a:buSzPct val="79687"/>
              <a:buFont typeface="Wingdings 2"/>
              <a:buChar char=""/>
              <a:tabLst>
                <a:tab pos="296545" algn="l"/>
              </a:tabLst>
            </a:pPr>
            <a:r>
              <a:rPr sz="3200" spc="-5" dirty="0">
                <a:solidFill>
                  <a:srgbClr val="FF0000"/>
                </a:solidFill>
                <a:latin typeface="Arial"/>
                <a:cs typeface="Arial"/>
              </a:rPr>
              <a:t>Perennial </a:t>
            </a:r>
            <a:r>
              <a:rPr sz="3200" dirty="0">
                <a:latin typeface="Arial"/>
                <a:cs typeface="Arial"/>
              </a:rPr>
              <a:t>- The </a:t>
            </a:r>
            <a:r>
              <a:rPr sz="3200" spc="-5" dirty="0">
                <a:latin typeface="Arial"/>
                <a:cs typeface="Arial"/>
              </a:rPr>
              <a:t>plant that lives for  more </a:t>
            </a:r>
            <a:r>
              <a:rPr sz="3200" dirty="0">
                <a:latin typeface="Arial"/>
                <a:cs typeface="Arial"/>
              </a:rPr>
              <a:t>than two years. </a:t>
            </a:r>
            <a:r>
              <a:rPr sz="3200" spc="-5" dirty="0">
                <a:latin typeface="Arial"/>
                <a:cs typeface="Arial"/>
              </a:rPr>
              <a:t>Eg.</a:t>
            </a:r>
            <a:r>
              <a:rPr sz="3200" spc="-14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Banana,  Mango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5762" y="120777"/>
            <a:ext cx="8332474" cy="8953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62127" y="161544"/>
            <a:ext cx="8412480" cy="6934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7200" y="152336"/>
            <a:ext cx="8229600" cy="792480"/>
          </a:xfrm>
          <a:custGeom>
            <a:avLst/>
            <a:gdLst/>
            <a:ahLst/>
            <a:cxnLst/>
            <a:rect l="l" t="t" r="r" b="b"/>
            <a:pathLst>
              <a:path w="8229600" h="792480">
                <a:moveTo>
                  <a:pt x="0" y="792162"/>
                </a:moveTo>
                <a:lnTo>
                  <a:pt x="8229600" y="792162"/>
                </a:lnTo>
                <a:lnTo>
                  <a:pt x="8229600" y="0"/>
                </a:lnTo>
                <a:lnTo>
                  <a:pt x="0" y="0"/>
                </a:lnTo>
                <a:lnTo>
                  <a:pt x="0" y="792162"/>
                </a:lnTo>
                <a:close/>
              </a:path>
            </a:pathLst>
          </a:custGeom>
          <a:solidFill>
            <a:srgbClr val="8063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7200" y="152336"/>
            <a:ext cx="8229600" cy="792480"/>
          </a:xfrm>
          <a:custGeom>
            <a:avLst/>
            <a:gdLst/>
            <a:ahLst/>
            <a:cxnLst/>
            <a:rect l="l" t="t" r="r" b="b"/>
            <a:pathLst>
              <a:path w="8229600" h="792480">
                <a:moveTo>
                  <a:pt x="0" y="792162"/>
                </a:moveTo>
                <a:lnTo>
                  <a:pt x="8229600" y="792162"/>
                </a:lnTo>
                <a:lnTo>
                  <a:pt x="8229600" y="0"/>
                </a:lnTo>
                <a:lnTo>
                  <a:pt x="0" y="0"/>
                </a:lnTo>
                <a:lnTo>
                  <a:pt x="0" y="792162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7200" y="266191"/>
            <a:ext cx="822960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solidFill>
                  <a:srgbClr val="FFFFFF"/>
                </a:solidFill>
                <a:latin typeface="Calibri"/>
                <a:cs typeface="Calibri"/>
              </a:rPr>
              <a:t>Unusual phenomenon of some flowering Plants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57200" y="1219200"/>
            <a:ext cx="4724400" cy="5029200"/>
          </a:xfrm>
          <a:custGeom>
            <a:avLst/>
            <a:gdLst/>
            <a:ahLst/>
            <a:cxnLst/>
            <a:rect l="l" t="t" r="r" b="b"/>
            <a:pathLst>
              <a:path w="4724400" h="5029200">
                <a:moveTo>
                  <a:pt x="0" y="5029200"/>
                </a:moveTo>
                <a:lnTo>
                  <a:pt x="4724400" y="5029200"/>
                </a:lnTo>
                <a:lnTo>
                  <a:pt x="4724400" y="0"/>
                </a:lnTo>
                <a:lnTo>
                  <a:pt x="0" y="0"/>
                </a:lnTo>
                <a:lnTo>
                  <a:pt x="0" y="5029200"/>
                </a:lnTo>
                <a:close/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35940" y="1177797"/>
            <a:ext cx="4567555" cy="95313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355600" marR="5080" indent="-342900">
              <a:lnSpc>
                <a:spcPts val="3460"/>
              </a:lnSpc>
              <a:spcBef>
                <a:spcPts val="535"/>
              </a:spcBef>
              <a:buFont typeface="Arial"/>
              <a:buChar char="•"/>
              <a:tabLst>
                <a:tab pos="354965" algn="l"/>
                <a:tab pos="355600" algn="l"/>
                <a:tab pos="1334135" algn="l"/>
                <a:tab pos="2014855" algn="l"/>
                <a:tab pos="2411095" algn="l"/>
                <a:tab pos="2990850" algn="l"/>
                <a:tab pos="3492500" algn="l"/>
                <a:tab pos="4050029" algn="l"/>
              </a:tabLst>
            </a:pPr>
            <a:r>
              <a:rPr sz="3200" dirty="0">
                <a:solidFill>
                  <a:srgbClr val="FF0000"/>
                </a:solidFill>
                <a:latin typeface="Calibri"/>
                <a:cs typeface="Calibri"/>
              </a:rPr>
              <a:t>Bamboo	</a:t>
            </a:r>
            <a:r>
              <a:rPr sz="3200" spc="-5" dirty="0">
                <a:latin typeface="Calibri"/>
                <a:cs typeface="Calibri"/>
              </a:rPr>
              <a:t>spec</a:t>
            </a:r>
            <a:r>
              <a:rPr sz="3200" spc="-10" dirty="0">
                <a:latin typeface="Calibri"/>
                <a:cs typeface="Calibri"/>
              </a:rPr>
              <a:t>i</a:t>
            </a:r>
            <a:r>
              <a:rPr sz="3200" dirty="0">
                <a:latin typeface="Calibri"/>
                <a:cs typeface="Calibri"/>
              </a:rPr>
              <a:t>es	</a:t>
            </a:r>
            <a:r>
              <a:rPr sz="3200" spc="-5" dirty="0">
                <a:latin typeface="Calibri"/>
                <a:cs typeface="Calibri"/>
              </a:rPr>
              <a:t>f</a:t>
            </a:r>
            <a:r>
              <a:rPr sz="3200" spc="-15" dirty="0">
                <a:latin typeface="Calibri"/>
                <a:cs typeface="Calibri"/>
              </a:rPr>
              <a:t>l</a:t>
            </a:r>
            <a:r>
              <a:rPr sz="3200" spc="-5" dirty="0">
                <a:latin typeface="Calibri"/>
                <a:cs typeface="Calibri"/>
              </a:rPr>
              <a:t>o</a:t>
            </a:r>
            <a:r>
              <a:rPr sz="3200" spc="-35" dirty="0">
                <a:latin typeface="Calibri"/>
                <a:cs typeface="Calibri"/>
              </a:rPr>
              <a:t>w</a:t>
            </a:r>
            <a:r>
              <a:rPr sz="3200" dirty="0">
                <a:latin typeface="Calibri"/>
                <a:cs typeface="Calibri"/>
              </a:rPr>
              <a:t>er  </a:t>
            </a:r>
            <a:r>
              <a:rPr sz="3200" spc="-5" dirty="0">
                <a:latin typeface="Calibri"/>
                <a:cs typeface="Calibri"/>
              </a:rPr>
              <a:t>onl</a:t>
            </a:r>
            <a:r>
              <a:rPr sz="3200" dirty="0">
                <a:latin typeface="Calibri"/>
                <a:cs typeface="Calibri"/>
              </a:rPr>
              <a:t>y	</a:t>
            </a:r>
            <a:r>
              <a:rPr sz="3200" spc="-5" dirty="0">
                <a:latin typeface="Calibri"/>
                <a:cs typeface="Calibri"/>
              </a:rPr>
              <a:t>o</a:t>
            </a:r>
            <a:r>
              <a:rPr sz="3200" spc="5" dirty="0">
                <a:latin typeface="Calibri"/>
                <a:cs typeface="Calibri"/>
              </a:rPr>
              <a:t>n</a:t>
            </a:r>
            <a:r>
              <a:rPr sz="3200" dirty="0">
                <a:latin typeface="Calibri"/>
                <a:cs typeface="Calibri"/>
              </a:rPr>
              <a:t>ce	</a:t>
            </a:r>
            <a:r>
              <a:rPr sz="3200" spc="-5" dirty="0">
                <a:latin typeface="Calibri"/>
                <a:cs typeface="Calibri"/>
              </a:rPr>
              <a:t>i</a:t>
            </a:r>
            <a:r>
              <a:rPr sz="3200" dirty="0">
                <a:latin typeface="Calibri"/>
                <a:cs typeface="Calibri"/>
              </a:rPr>
              <a:t>n	the</a:t>
            </a:r>
            <a:r>
              <a:rPr sz="3200" spc="-15" dirty="0">
                <a:latin typeface="Calibri"/>
                <a:cs typeface="Calibri"/>
              </a:rPr>
              <a:t>i</a:t>
            </a:r>
            <a:r>
              <a:rPr sz="3200" dirty="0">
                <a:latin typeface="Calibri"/>
                <a:cs typeface="Calibri"/>
              </a:rPr>
              <a:t>r	li</a:t>
            </a:r>
            <a:r>
              <a:rPr sz="3200" spc="-85" dirty="0">
                <a:latin typeface="Calibri"/>
                <a:cs typeface="Calibri"/>
              </a:rPr>
              <a:t>f</a:t>
            </a:r>
            <a:r>
              <a:rPr sz="3200" dirty="0">
                <a:latin typeface="Calibri"/>
                <a:cs typeface="Calibri"/>
              </a:rPr>
              <a:t>e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 marR="5080" algn="just">
              <a:lnSpc>
                <a:spcPts val="3460"/>
              </a:lnSpc>
              <a:spcBef>
                <a:spcPts val="535"/>
              </a:spcBef>
            </a:pPr>
            <a:r>
              <a:rPr dirty="0"/>
              <a:t>time, </a:t>
            </a:r>
            <a:r>
              <a:rPr spc="-15" dirty="0"/>
              <a:t>generally after </a:t>
            </a:r>
            <a:r>
              <a:rPr spc="-5" dirty="0"/>
              <a:t>50-  100 </a:t>
            </a:r>
            <a:r>
              <a:rPr spc="-20" dirty="0"/>
              <a:t>years, </a:t>
            </a:r>
            <a:r>
              <a:rPr spc="-10" dirty="0"/>
              <a:t>produce </a:t>
            </a:r>
            <a:r>
              <a:rPr spc="-15" dirty="0"/>
              <a:t>large  </a:t>
            </a:r>
            <a:r>
              <a:rPr spc="-5" dirty="0"/>
              <a:t>number </a:t>
            </a:r>
            <a:r>
              <a:rPr dirty="0"/>
              <a:t>of </a:t>
            </a:r>
            <a:r>
              <a:rPr spc="-5" dirty="0"/>
              <a:t>fruits </a:t>
            </a:r>
            <a:r>
              <a:rPr dirty="0"/>
              <a:t>and</a:t>
            </a:r>
            <a:r>
              <a:rPr spc="-15" dirty="0"/>
              <a:t> </a:t>
            </a:r>
            <a:r>
              <a:rPr spc="-5" dirty="0"/>
              <a:t>die.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35940" y="3470224"/>
            <a:ext cx="2648585" cy="95313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355600" marR="5080" indent="-342900">
              <a:lnSpc>
                <a:spcPts val="3460"/>
              </a:lnSpc>
              <a:spcBef>
                <a:spcPts val="53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i="1" spc="-5" dirty="0">
                <a:solidFill>
                  <a:srgbClr val="FF0000"/>
                </a:solidFill>
                <a:latin typeface="Calibri"/>
                <a:cs typeface="Calibri"/>
              </a:rPr>
              <a:t>Strobilanthus </a:t>
            </a:r>
            <a:r>
              <a:rPr sz="3200" i="1" spc="-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(</a:t>
            </a:r>
            <a:r>
              <a:rPr sz="3200" i="1" spc="-5" dirty="0">
                <a:latin typeface="Calibri"/>
                <a:cs typeface="Calibri"/>
              </a:rPr>
              <a:t>neela</a:t>
            </a:r>
            <a:r>
              <a:rPr sz="3200" i="1" spc="-85" dirty="0">
                <a:latin typeface="Calibri"/>
                <a:cs typeface="Calibri"/>
              </a:rPr>
              <a:t>k</a:t>
            </a:r>
            <a:r>
              <a:rPr sz="3200" i="1" spc="-5" dirty="0">
                <a:latin typeface="Calibri"/>
                <a:cs typeface="Calibri"/>
              </a:rPr>
              <a:t>uranj</a:t>
            </a:r>
            <a:r>
              <a:rPr sz="3200" i="1" spc="5" dirty="0">
                <a:latin typeface="Calibri"/>
                <a:cs typeface="Calibri"/>
              </a:rPr>
              <a:t>i</a:t>
            </a:r>
            <a:r>
              <a:rPr sz="3200" i="1" dirty="0">
                <a:latin typeface="Calibri"/>
                <a:cs typeface="Calibri"/>
              </a:rPr>
              <a:t>)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15410" y="3470224"/>
            <a:ext cx="1688464" cy="9531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7620" algn="r">
              <a:lnSpc>
                <a:spcPts val="3650"/>
              </a:lnSpc>
              <a:spcBef>
                <a:spcPts val="105"/>
              </a:spcBef>
            </a:pPr>
            <a:r>
              <a:rPr sz="3200" i="1" spc="-70" dirty="0">
                <a:solidFill>
                  <a:srgbClr val="FF0000"/>
                </a:solidFill>
                <a:latin typeface="Calibri"/>
                <a:cs typeface="Calibri"/>
              </a:rPr>
              <a:t>k</a:t>
            </a:r>
            <a:r>
              <a:rPr sz="3200" i="1" spc="-5" dirty="0">
                <a:solidFill>
                  <a:srgbClr val="FF0000"/>
                </a:solidFill>
                <a:latin typeface="Calibri"/>
                <a:cs typeface="Calibri"/>
              </a:rPr>
              <a:t>u</a:t>
            </a:r>
            <a:r>
              <a:rPr sz="3200" i="1" spc="-35" dirty="0">
                <a:solidFill>
                  <a:srgbClr val="FF0000"/>
                </a:solidFill>
                <a:latin typeface="Calibri"/>
                <a:cs typeface="Calibri"/>
              </a:rPr>
              <a:t>n</a:t>
            </a:r>
            <a:r>
              <a:rPr sz="3200" i="1" dirty="0">
                <a:solidFill>
                  <a:srgbClr val="FF0000"/>
                </a:solidFill>
                <a:latin typeface="Calibri"/>
                <a:cs typeface="Calibri"/>
              </a:rPr>
              <a:t>thia</a:t>
            </a:r>
            <a:r>
              <a:rPr sz="3200" i="1" spc="5" dirty="0">
                <a:solidFill>
                  <a:srgbClr val="FF0000"/>
                </a:solidFill>
                <a:latin typeface="Calibri"/>
                <a:cs typeface="Calibri"/>
              </a:rPr>
              <a:t>n</a:t>
            </a:r>
            <a:r>
              <a:rPr sz="3200" i="1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endParaRPr sz="3200">
              <a:latin typeface="Calibri"/>
              <a:cs typeface="Calibri"/>
            </a:endParaRPr>
          </a:p>
          <a:p>
            <a:pPr marR="5080" algn="r">
              <a:lnSpc>
                <a:spcPts val="3650"/>
              </a:lnSpc>
            </a:pPr>
            <a:r>
              <a:rPr sz="3200" spc="-5" dirty="0">
                <a:latin typeface="Calibri"/>
                <a:cs typeface="Calibri"/>
              </a:rPr>
              <a:t>f</a:t>
            </a:r>
            <a:r>
              <a:rPr sz="3200" spc="-15" dirty="0">
                <a:latin typeface="Calibri"/>
                <a:cs typeface="Calibri"/>
              </a:rPr>
              <a:t>l</a:t>
            </a:r>
            <a:r>
              <a:rPr sz="3200" spc="-5" dirty="0">
                <a:latin typeface="Calibri"/>
                <a:cs typeface="Calibri"/>
              </a:rPr>
              <a:t>o</a:t>
            </a:r>
            <a:r>
              <a:rPr sz="3200" spc="-35" dirty="0">
                <a:latin typeface="Calibri"/>
                <a:cs typeface="Calibri"/>
              </a:rPr>
              <a:t>w</a:t>
            </a:r>
            <a:r>
              <a:rPr sz="3200" dirty="0">
                <a:latin typeface="Calibri"/>
                <a:cs typeface="Calibri"/>
              </a:rPr>
              <a:t>e</a:t>
            </a:r>
            <a:r>
              <a:rPr sz="3200" spc="-60" dirty="0">
                <a:latin typeface="Calibri"/>
                <a:cs typeface="Calibri"/>
              </a:rPr>
              <a:t>r</a:t>
            </a:r>
            <a:r>
              <a:rPr sz="3200" dirty="0">
                <a:latin typeface="Calibri"/>
                <a:cs typeface="Calibri"/>
              </a:rPr>
              <a:t>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217291" y="4348352"/>
            <a:ext cx="99885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35" dirty="0">
                <a:latin typeface="Calibri"/>
                <a:cs typeface="Calibri"/>
              </a:rPr>
              <a:t>y</a:t>
            </a:r>
            <a:r>
              <a:rPr sz="3200" dirty="0">
                <a:latin typeface="Calibri"/>
                <a:cs typeface="Calibri"/>
              </a:rPr>
              <a:t>ea</a:t>
            </a:r>
            <a:r>
              <a:rPr sz="3200" spc="-60" dirty="0">
                <a:latin typeface="Calibri"/>
                <a:cs typeface="Calibri"/>
              </a:rPr>
              <a:t>r</a:t>
            </a:r>
            <a:r>
              <a:rPr sz="3200" spc="-10" dirty="0">
                <a:latin typeface="Calibri"/>
                <a:cs typeface="Calibri"/>
              </a:rPr>
              <a:t>s</a:t>
            </a:r>
            <a:r>
              <a:rPr sz="3200" dirty="0">
                <a:latin typeface="Calibri"/>
                <a:cs typeface="Calibri"/>
              </a:rPr>
              <a:t>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462398" y="4348352"/>
            <a:ext cx="64008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latin typeface="Calibri"/>
                <a:cs typeface="Calibri"/>
              </a:rPr>
              <a:t>The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78839" y="4348352"/>
            <a:ext cx="2750820" cy="95313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535"/>
              </a:spcBef>
              <a:tabLst>
                <a:tab pos="1087120" algn="l"/>
                <a:tab pos="1265555" algn="l"/>
                <a:tab pos="1666239" algn="l"/>
              </a:tabLst>
            </a:pPr>
            <a:r>
              <a:rPr sz="3200" spc="-5" dirty="0">
                <a:latin typeface="Calibri"/>
                <a:cs typeface="Calibri"/>
              </a:rPr>
              <a:t>once	in	12  pla</a:t>
            </a:r>
            <a:r>
              <a:rPr sz="3200" spc="-25" dirty="0">
                <a:latin typeface="Calibri"/>
                <a:cs typeface="Calibri"/>
              </a:rPr>
              <a:t>n</a:t>
            </a:r>
            <a:r>
              <a:rPr sz="3200" dirty="0">
                <a:latin typeface="Calibri"/>
                <a:cs typeface="Calibri"/>
              </a:rPr>
              <a:t>t		</a:t>
            </a:r>
            <a:r>
              <a:rPr sz="3200" spc="-5" dirty="0">
                <a:latin typeface="Calibri"/>
                <a:cs typeface="Calibri"/>
              </a:rPr>
              <a:t>flo</a:t>
            </a:r>
            <a:r>
              <a:rPr sz="3200" spc="-45" dirty="0">
                <a:latin typeface="Calibri"/>
                <a:cs typeface="Calibri"/>
              </a:rPr>
              <a:t>w</a:t>
            </a:r>
            <a:r>
              <a:rPr sz="3200" spc="-15" dirty="0">
                <a:latin typeface="Calibri"/>
                <a:cs typeface="Calibri"/>
              </a:rPr>
              <a:t>e</a:t>
            </a:r>
            <a:r>
              <a:rPr sz="3200" spc="-40" dirty="0">
                <a:latin typeface="Calibri"/>
                <a:cs typeface="Calibri"/>
              </a:rPr>
              <a:t>r</a:t>
            </a:r>
            <a:r>
              <a:rPr sz="3200" dirty="0">
                <a:latin typeface="Calibri"/>
                <a:cs typeface="Calibri"/>
              </a:rPr>
              <a:t>ed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005198" y="4787265"/>
            <a:ext cx="109347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latin typeface="Calibri"/>
                <a:cs typeface="Calibri"/>
              </a:rPr>
              <a:t>during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78839" y="5226202"/>
            <a:ext cx="3314700" cy="95313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535"/>
              </a:spcBef>
            </a:pPr>
            <a:r>
              <a:rPr sz="3200" spc="-10" dirty="0">
                <a:latin typeface="Calibri"/>
                <a:cs typeface="Calibri"/>
              </a:rPr>
              <a:t>September-October  </a:t>
            </a:r>
            <a:r>
              <a:rPr sz="3200" spc="-5" dirty="0">
                <a:latin typeface="Calibri"/>
                <a:cs typeface="Calibri"/>
              </a:rPr>
              <a:t>2006.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638800" y="1143000"/>
            <a:ext cx="3048000" cy="1828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719317" y="3581400"/>
            <a:ext cx="2842641" cy="2286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5947028" y="2982594"/>
            <a:ext cx="22967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Calibri"/>
                <a:cs typeface="Calibri"/>
              </a:rPr>
              <a:t>Bamboo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Flower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870828" y="5881827"/>
            <a:ext cx="24955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Calibri"/>
                <a:cs typeface="Calibri"/>
              </a:rPr>
              <a:t>Neelakuranji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Flower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38172" y="182879"/>
            <a:ext cx="5108448" cy="10881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868167" y="0"/>
            <a:ext cx="3770376" cy="15072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209800" y="228536"/>
            <a:ext cx="4965192" cy="9445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209800" y="228536"/>
            <a:ext cx="4965700" cy="944880"/>
          </a:xfrm>
          <a:custGeom>
            <a:avLst/>
            <a:gdLst/>
            <a:ahLst/>
            <a:cxnLst/>
            <a:rect l="l" t="t" r="r" b="b"/>
            <a:pathLst>
              <a:path w="4965700" h="944880">
                <a:moveTo>
                  <a:pt x="0" y="944562"/>
                </a:moveTo>
                <a:lnTo>
                  <a:pt x="4965192" y="944562"/>
                </a:lnTo>
                <a:lnTo>
                  <a:pt x="4965192" y="0"/>
                </a:lnTo>
                <a:lnTo>
                  <a:pt x="0" y="0"/>
                </a:lnTo>
                <a:lnTo>
                  <a:pt x="0" y="944562"/>
                </a:lnTo>
                <a:close/>
              </a:path>
            </a:pathLst>
          </a:custGeom>
          <a:ln w="12700">
            <a:solidFill>
              <a:srgbClr val="84AA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932176" y="0"/>
            <a:ext cx="3642360" cy="762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355847" y="522731"/>
            <a:ext cx="2673096" cy="8945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286125" y="17779"/>
            <a:ext cx="2815590" cy="680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300" spc="-5" dirty="0"/>
              <a:t>Breeding</a:t>
            </a:r>
            <a:r>
              <a:rPr sz="4300" spc="-80" dirty="0"/>
              <a:t> </a:t>
            </a:r>
            <a:r>
              <a:rPr sz="4300" spc="-5" dirty="0"/>
              <a:t>of</a:t>
            </a:r>
            <a:endParaRPr sz="4300"/>
          </a:p>
        </p:txBody>
      </p:sp>
      <p:sp>
        <p:nvSpPr>
          <p:cNvPr id="9" name="object 9"/>
          <p:cNvSpPr/>
          <p:nvPr/>
        </p:nvSpPr>
        <p:spPr>
          <a:xfrm>
            <a:off x="1609344" y="2514600"/>
            <a:ext cx="202692" cy="2133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09344" y="4312920"/>
            <a:ext cx="202692" cy="2133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880361" y="534374"/>
            <a:ext cx="6965315" cy="5793740"/>
          </a:xfrm>
          <a:prstGeom prst="rect">
            <a:avLst/>
          </a:prstGeom>
        </p:spPr>
        <p:txBody>
          <a:bodyPr vert="horz" wrap="square" lIns="0" tIns="150495" rIns="0" bIns="0" rtlCol="0">
            <a:spAutoFit/>
          </a:bodyPr>
          <a:lstStyle/>
          <a:p>
            <a:pPr marL="1842135">
              <a:lnSpc>
                <a:spcPct val="100000"/>
              </a:lnSpc>
              <a:spcBef>
                <a:spcPts val="1185"/>
              </a:spcBef>
            </a:pPr>
            <a:r>
              <a:rPr sz="4300" spc="-5" dirty="0">
                <a:latin typeface="Arial"/>
                <a:cs typeface="Arial"/>
              </a:rPr>
              <a:t>Animals</a:t>
            </a:r>
            <a:endParaRPr sz="4300">
              <a:latin typeface="Arial"/>
              <a:cs typeface="Arial"/>
            </a:endParaRPr>
          </a:p>
          <a:p>
            <a:pPr marL="12700" marR="26670">
              <a:lnSpc>
                <a:spcPts val="3240"/>
              </a:lnSpc>
              <a:spcBef>
                <a:spcPts val="1170"/>
              </a:spcBef>
            </a:pPr>
            <a:r>
              <a:rPr sz="3000" dirty="0">
                <a:latin typeface="Arial"/>
                <a:cs typeface="Arial"/>
              </a:rPr>
              <a:t>On </a:t>
            </a:r>
            <a:r>
              <a:rPr sz="3000" spc="-5" dirty="0">
                <a:latin typeface="Arial"/>
                <a:cs typeface="Arial"/>
              </a:rPr>
              <a:t>the basis </a:t>
            </a:r>
            <a:r>
              <a:rPr sz="3000" dirty="0">
                <a:latin typeface="Arial"/>
                <a:cs typeface="Arial"/>
              </a:rPr>
              <a:t>of time of </a:t>
            </a:r>
            <a:r>
              <a:rPr sz="3000" spc="-5" dirty="0">
                <a:latin typeface="Arial"/>
                <a:cs typeface="Arial"/>
              </a:rPr>
              <a:t>breeding,</a:t>
            </a:r>
            <a:r>
              <a:rPr sz="3000" spc="-4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animals  are </a:t>
            </a:r>
            <a:r>
              <a:rPr sz="3000" dirty="0">
                <a:latin typeface="Arial"/>
                <a:cs typeface="Arial"/>
              </a:rPr>
              <a:t>of two</a:t>
            </a:r>
            <a:r>
              <a:rPr sz="3000" spc="-25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types:-</a:t>
            </a:r>
            <a:endParaRPr sz="3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3000" spc="-5" dirty="0">
                <a:solidFill>
                  <a:srgbClr val="FF0000"/>
                </a:solidFill>
                <a:latin typeface="Arial"/>
                <a:cs typeface="Arial"/>
              </a:rPr>
              <a:t>Seasonal</a:t>
            </a:r>
            <a:r>
              <a:rPr sz="3000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000" spc="-5" dirty="0">
                <a:solidFill>
                  <a:srgbClr val="FF0000"/>
                </a:solidFill>
                <a:latin typeface="Arial"/>
                <a:cs typeface="Arial"/>
              </a:rPr>
              <a:t>Breeders:</a:t>
            </a:r>
            <a:endParaRPr sz="3000">
              <a:latin typeface="Arial"/>
              <a:cs typeface="Arial"/>
            </a:endParaRPr>
          </a:p>
          <a:p>
            <a:pPr marL="12700" marR="5080">
              <a:lnSpc>
                <a:spcPct val="90000"/>
              </a:lnSpc>
              <a:spcBef>
                <a:spcPts val="600"/>
              </a:spcBef>
            </a:pPr>
            <a:r>
              <a:rPr sz="3000" spc="-5" dirty="0">
                <a:latin typeface="Arial"/>
                <a:cs typeface="Arial"/>
              </a:rPr>
              <a:t>They reproduce </a:t>
            </a:r>
            <a:r>
              <a:rPr sz="3000" dirty="0">
                <a:latin typeface="Arial"/>
                <a:cs typeface="Arial"/>
              </a:rPr>
              <a:t>at </a:t>
            </a:r>
            <a:r>
              <a:rPr sz="3000" spc="-5" dirty="0">
                <a:latin typeface="Arial"/>
                <a:cs typeface="Arial"/>
              </a:rPr>
              <a:t>particular period </a:t>
            </a:r>
            <a:r>
              <a:rPr sz="3000" dirty="0">
                <a:latin typeface="Arial"/>
                <a:cs typeface="Arial"/>
              </a:rPr>
              <a:t>of  the </a:t>
            </a:r>
            <a:r>
              <a:rPr sz="3000" spc="-5" dirty="0">
                <a:latin typeface="Arial"/>
                <a:cs typeface="Arial"/>
              </a:rPr>
              <a:t>year such as frog, </a:t>
            </a:r>
            <a:r>
              <a:rPr sz="3000" dirty="0">
                <a:latin typeface="Arial"/>
                <a:cs typeface="Arial"/>
              </a:rPr>
              <a:t>lizards, </a:t>
            </a:r>
            <a:r>
              <a:rPr sz="3000" spc="-5" dirty="0">
                <a:latin typeface="Arial"/>
                <a:cs typeface="Arial"/>
              </a:rPr>
              <a:t>most birds,  </a:t>
            </a:r>
            <a:r>
              <a:rPr sz="3000" spc="-40" dirty="0">
                <a:latin typeface="Arial"/>
                <a:cs typeface="Arial"/>
              </a:rPr>
              <a:t>deer,</a:t>
            </a:r>
            <a:r>
              <a:rPr sz="3000" spc="-2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etc.</a:t>
            </a:r>
            <a:endParaRPr sz="3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3000" spc="-5" dirty="0">
                <a:solidFill>
                  <a:srgbClr val="FF0000"/>
                </a:solidFill>
                <a:latin typeface="Arial"/>
                <a:cs typeface="Arial"/>
              </a:rPr>
              <a:t>Continuous</a:t>
            </a:r>
            <a:r>
              <a:rPr sz="3000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000" spc="-5" dirty="0">
                <a:solidFill>
                  <a:srgbClr val="FF0000"/>
                </a:solidFill>
                <a:latin typeface="Arial"/>
                <a:cs typeface="Arial"/>
              </a:rPr>
              <a:t>Breeders:</a:t>
            </a:r>
            <a:endParaRPr sz="3000">
              <a:latin typeface="Arial"/>
              <a:cs typeface="Arial"/>
            </a:endParaRPr>
          </a:p>
          <a:p>
            <a:pPr marL="12700" marR="38100">
              <a:lnSpc>
                <a:spcPct val="90000"/>
              </a:lnSpc>
              <a:spcBef>
                <a:spcPts val="600"/>
              </a:spcBef>
            </a:pPr>
            <a:r>
              <a:rPr sz="3000" spc="-5" dirty="0">
                <a:latin typeface="Arial"/>
                <a:cs typeface="Arial"/>
              </a:rPr>
              <a:t>These animals continue </a:t>
            </a:r>
            <a:r>
              <a:rPr sz="3000" dirty="0">
                <a:latin typeface="Arial"/>
                <a:cs typeface="Arial"/>
              </a:rPr>
              <a:t>to </a:t>
            </a:r>
            <a:r>
              <a:rPr sz="3000" spc="-5" dirty="0">
                <a:latin typeface="Arial"/>
                <a:cs typeface="Arial"/>
              </a:rPr>
              <a:t>breed  throughout their sexual </a:t>
            </a:r>
            <a:r>
              <a:rPr sz="3000" spc="-30" dirty="0">
                <a:latin typeface="Arial"/>
                <a:cs typeface="Arial"/>
              </a:rPr>
              <a:t>maturity.  </a:t>
            </a:r>
            <a:r>
              <a:rPr sz="3000" spc="-5" dirty="0">
                <a:latin typeface="Arial"/>
                <a:cs typeface="Arial"/>
              </a:rPr>
              <a:t>Examples are honey bee, queen,</a:t>
            </a:r>
            <a:r>
              <a:rPr sz="3000" spc="-50" dirty="0">
                <a:latin typeface="Arial"/>
                <a:cs typeface="Arial"/>
              </a:rPr>
              <a:t> </a:t>
            </a:r>
            <a:r>
              <a:rPr sz="3000" spc="-30" dirty="0">
                <a:latin typeface="Arial"/>
                <a:cs typeface="Arial"/>
              </a:rPr>
              <a:t>poultry,  </a:t>
            </a:r>
            <a:r>
              <a:rPr sz="3000" spc="-5" dirty="0">
                <a:latin typeface="Arial"/>
                <a:cs typeface="Arial"/>
              </a:rPr>
              <a:t>rabbit, </a:t>
            </a:r>
            <a:r>
              <a:rPr sz="3000" dirty="0">
                <a:latin typeface="Arial"/>
                <a:cs typeface="Arial"/>
              </a:rPr>
              <a:t>mice, </a:t>
            </a:r>
            <a:r>
              <a:rPr sz="3000" spc="-5" dirty="0">
                <a:latin typeface="Arial"/>
                <a:cs typeface="Arial"/>
              </a:rPr>
              <a:t>cattle,</a:t>
            </a:r>
            <a:r>
              <a:rPr sz="3000" spc="-10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etc.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17367" y="1242822"/>
            <a:ext cx="3540760" cy="820419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12700" marR="5080" indent="313690">
              <a:lnSpc>
                <a:spcPts val="2900"/>
              </a:lnSpc>
              <a:spcBef>
                <a:spcPts val="575"/>
              </a:spcBef>
            </a:pPr>
            <a:r>
              <a:rPr sz="2800" b="1" spc="-5" dirty="0">
                <a:solidFill>
                  <a:srgbClr val="922122"/>
                </a:solidFill>
                <a:latin typeface="Arial"/>
                <a:cs typeface="Arial"/>
              </a:rPr>
              <a:t>Cyclical changes  during</a:t>
            </a:r>
            <a:r>
              <a:rPr sz="2800" b="1" spc="-30" dirty="0">
                <a:solidFill>
                  <a:srgbClr val="922122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922122"/>
                </a:solidFill>
                <a:latin typeface="Arial"/>
                <a:cs typeface="Arial"/>
              </a:rPr>
              <a:t>Reproduction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28675" y="2514600"/>
            <a:ext cx="3476625" cy="13049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19175" y="2695575"/>
            <a:ext cx="3495675" cy="13144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47725" y="4162425"/>
            <a:ext cx="3438525" cy="13049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38225" y="4143375"/>
            <a:ext cx="3448050" cy="1600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482978" y="3073654"/>
            <a:ext cx="2572385" cy="25698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Arial"/>
                <a:cs typeface="Arial"/>
              </a:rPr>
              <a:t>Oestrus</a:t>
            </a:r>
            <a:r>
              <a:rPr sz="2800" spc="-3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cycle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450">
              <a:latin typeface="Times New Roman"/>
              <a:cs typeface="Times New Roman"/>
            </a:endParaRPr>
          </a:p>
          <a:p>
            <a:pPr marL="448309" marR="439420" algn="ctr">
              <a:lnSpc>
                <a:spcPts val="2480"/>
              </a:lnSpc>
            </a:pPr>
            <a:r>
              <a:rPr sz="2400" spc="-5" dirty="0">
                <a:latin typeface="Arial"/>
                <a:cs typeface="Arial"/>
              </a:rPr>
              <a:t>N</a:t>
            </a:r>
            <a:r>
              <a:rPr sz="2400" spc="-15" dirty="0">
                <a:latin typeface="Arial"/>
                <a:cs typeface="Arial"/>
              </a:rPr>
              <a:t>o</a:t>
            </a:r>
            <a:r>
              <a:rPr sz="2400" spc="-10" dirty="0">
                <a:latin typeface="Arial"/>
                <a:cs typeface="Arial"/>
              </a:rPr>
              <a:t>n</a:t>
            </a:r>
            <a:r>
              <a:rPr sz="2400" dirty="0">
                <a:latin typeface="Arial"/>
                <a:cs typeface="Arial"/>
              </a:rPr>
              <a:t>-</a:t>
            </a:r>
            <a:r>
              <a:rPr sz="2400" spc="-5" dirty="0">
                <a:latin typeface="Arial"/>
                <a:cs typeface="Arial"/>
              </a:rPr>
              <a:t>primate  Mammals</a:t>
            </a:r>
            <a:endParaRPr sz="2400">
              <a:latin typeface="Arial"/>
              <a:cs typeface="Arial"/>
            </a:endParaRPr>
          </a:p>
          <a:p>
            <a:pPr marL="12065" marR="5080" algn="ctr">
              <a:lnSpc>
                <a:spcPts val="2180"/>
              </a:lnSpc>
              <a:spcBef>
                <a:spcPts val="955"/>
              </a:spcBef>
            </a:pPr>
            <a:r>
              <a:rPr sz="2100" spc="-5" dirty="0">
                <a:latin typeface="Arial"/>
                <a:cs typeface="Arial"/>
              </a:rPr>
              <a:t>Eg. </a:t>
            </a:r>
            <a:r>
              <a:rPr sz="2100" spc="-35" dirty="0">
                <a:latin typeface="Arial"/>
                <a:cs typeface="Arial"/>
              </a:rPr>
              <a:t>Cow,</a:t>
            </a:r>
            <a:r>
              <a:rPr sz="2100" spc="-50" dirty="0">
                <a:latin typeface="Arial"/>
                <a:cs typeface="Arial"/>
              </a:rPr>
              <a:t> </a:t>
            </a:r>
            <a:r>
              <a:rPr sz="2100" spc="-5" dirty="0">
                <a:latin typeface="Arial"/>
                <a:cs typeface="Arial"/>
              </a:rPr>
              <a:t>Sheep,Dog,  </a:t>
            </a:r>
            <a:r>
              <a:rPr sz="2100" spc="-20" dirty="0">
                <a:latin typeface="Arial"/>
                <a:cs typeface="Arial"/>
              </a:rPr>
              <a:t>Tiger</a:t>
            </a:r>
            <a:endParaRPr sz="21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829175" y="2514600"/>
            <a:ext cx="3114675" cy="13049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019675" y="2695575"/>
            <a:ext cx="3124200" cy="13144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340222" y="3073654"/>
            <a:ext cx="24930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Arial"/>
                <a:cs typeface="Arial"/>
              </a:rPr>
              <a:t>Menstrual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cycle</a:t>
            </a:r>
            <a:endParaRPr sz="28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505325" y="4162425"/>
            <a:ext cx="3762375" cy="130492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695825" y="4295775"/>
            <a:ext cx="3771900" cy="136207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216778" y="4330718"/>
            <a:ext cx="2747010" cy="1156335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12700" indent="132080">
              <a:lnSpc>
                <a:spcPct val="100000"/>
              </a:lnSpc>
              <a:spcBef>
                <a:spcPts val="800"/>
              </a:spcBef>
            </a:pPr>
            <a:r>
              <a:rPr sz="2400" spc="-5" dirty="0">
                <a:latin typeface="Arial"/>
                <a:cs typeface="Arial"/>
              </a:rPr>
              <a:t>Primate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Mammals</a:t>
            </a:r>
            <a:endParaRPr sz="2400">
              <a:latin typeface="Arial"/>
              <a:cs typeface="Arial"/>
            </a:endParaRPr>
          </a:p>
          <a:p>
            <a:pPr marL="876300" marR="5080" indent="-864235">
              <a:lnSpc>
                <a:spcPts val="2180"/>
              </a:lnSpc>
              <a:spcBef>
                <a:spcPts val="969"/>
              </a:spcBef>
            </a:pPr>
            <a:r>
              <a:rPr sz="2100" spc="-5" dirty="0">
                <a:latin typeface="Arial"/>
                <a:cs typeface="Arial"/>
              </a:rPr>
              <a:t>Eg. </a:t>
            </a:r>
            <a:r>
              <a:rPr sz="2100" spc="-25" dirty="0">
                <a:latin typeface="Arial"/>
                <a:cs typeface="Arial"/>
              </a:rPr>
              <a:t>Monkey, </a:t>
            </a:r>
            <a:r>
              <a:rPr sz="2100" dirty="0">
                <a:latin typeface="Arial"/>
                <a:cs typeface="Arial"/>
              </a:rPr>
              <a:t>Apes,</a:t>
            </a:r>
            <a:r>
              <a:rPr sz="2100" spc="-165" dirty="0">
                <a:latin typeface="Arial"/>
                <a:cs typeface="Arial"/>
              </a:rPr>
              <a:t> </a:t>
            </a:r>
            <a:r>
              <a:rPr sz="2100" spc="-5" dirty="0">
                <a:latin typeface="Arial"/>
                <a:cs typeface="Arial"/>
              </a:rPr>
              <a:t>and  Humans</a:t>
            </a:r>
            <a:endParaRPr sz="2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14900" y="3510660"/>
            <a:ext cx="2399030" cy="416559"/>
          </a:xfrm>
          <a:custGeom>
            <a:avLst/>
            <a:gdLst/>
            <a:ahLst/>
            <a:cxnLst/>
            <a:rect l="l" t="t" r="r" b="b"/>
            <a:pathLst>
              <a:path w="2399029" h="416560">
                <a:moveTo>
                  <a:pt x="0" y="0"/>
                </a:moveTo>
                <a:lnTo>
                  <a:pt x="0" y="208152"/>
                </a:lnTo>
                <a:lnTo>
                  <a:pt x="2399029" y="208152"/>
                </a:lnTo>
                <a:lnTo>
                  <a:pt x="2399029" y="416432"/>
                </a:lnTo>
              </a:path>
            </a:pathLst>
          </a:custGeom>
          <a:ln w="25400">
            <a:solidFill>
              <a:srgbClr val="3C1D1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914900" y="3510660"/>
            <a:ext cx="0" cy="416559"/>
          </a:xfrm>
          <a:custGeom>
            <a:avLst/>
            <a:gdLst/>
            <a:ahLst/>
            <a:cxnLst/>
            <a:rect l="l" t="t" r="r" b="b"/>
            <a:pathLst>
              <a:path h="416560">
                <a:moveTo>
                  <a:pt x="0" y="0"/>
                </a:moveTo>
                <a:lnTo>
                  <a:pt x="0" y="416432"/>
                </a:lnTo>
              </a:path>
            </a:pathLst>
          </a:custGeom>
          <a:ln w="25400">
            <a:solidFill>
              <a:srgbClr val="3C1D1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515870" y="3510660"/>
            <a:ext cx="2399030" cy="416559"/>
          </a:xfrm>
          <a:custGeom>
            <a:avLst/>
            <a:gdLst/>
            <a:ahLst/>
            <a:cxnLst/>
            <a:rect l="l" t="t" r="r" b="b"/>
            <a:pathLst>
              <a:path w="2399029" h="416560">
                <a:moveTo>
                  <a:pt x="2399030" y="0"/>
                </a:moveTo>
                <a:lnTo>
                  <a:pt x="2399030" y="208152"/>
                </a:lnTo>
                <a:lnTo>
                  <a:pt x="0" y="208152"/>
                </a:lnTo>
                <a:lnTo>
                  <a:pt x="0" y="416432"/>
                </a:lnTo>
              </a:path>
            </a:pathLst>
          </a:custGeom>
          <a:ln w="25400">
            <a:solidFill>
              <a:srgbClr val="3C1D1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741676" y="1531619"/>
            <a:ext cx="4346448" cy="20833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788920" y="1967483"/>
            <a:ext cx="4347972" cy="10515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819400" y="1583944"/>
            <a:ext cx="4191000" cy="1927225"/>
          </a:xfrm>
          <a:custGeom>
            <a:avLst/>
            <a:gdLst/>
            <a:ahLst/>
            <a:cxnLst/>
            <a:rect l="l" t="t" r="r" b="b"/>
            <a:pathLst>
              <a:path w="4191000" h="1927225">
                <a:moveTo>
                  <a:pt x="0" y="1926716"/>
                </a:moveTo>
                <a:lnTo>
                  <a:pt x="4191000" y="1926716"/>
                </a:lnTo>
                <a:lnTo>
                  <a:pt x="4191000" y="0"/>
                </a:lnTo>
                <a:lnTo>
                  <a:pt x="0" y="0"/>
                </a:lnTo>
                <a:lnTo>
                  <a:pt x="0" y="19267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819400" y="1583944"/>
            <a:ext cx="4191000" cy="1927225"/>
          </a:xfrm>
          <a:custGeom>
            <a:avLst/>
            <a:gdLst/>
            <a:ahLst/>
            <a:cxnLst/>
            <a:rect l="l" t="t" r="r" b="b"/>
            <a:pathLst>
              <a:path w="4191000" h="1927225">
                <a:moveTo>
                  <a:pt x="0" y="1926716"/>
                </a:moveTo>
                <a:lnTo>
                  <a:pt x="4191000" y="1926716"/>
                </a:lnTo>
                <a:lnTo>
                  <a:pt x="4191000" y="0"/>
                </a:lnTo>
                <a:lnTo>
                  <a:pt x="0" y="0"/>
                </a:lnTo>
                <a:lnTo>
                  <a:pt x="0" y="1926716"/>
                </a:lnTo>
                <a:close/>
              </a:path>
            </a:pathLst>
          </a:custGeom>
          <a:ln w="25399">
            <a:solidFill>
              <a:srgbClr val="46211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058795" y="2088261"/>
            <a:ext cx="3712210" cy="849630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250315" marR="5080" indent="-1238250">
              <a:lnSpc>
                <a:spcPts val="3000"/>
              </a:lnSpc>
              <a:spcBef>
                <a:spcPts val="605"/>
              </a:spcBef>
            </a:pPr>
            <a:r>
              <a:rPr sz="2900" b="1" dirty="0">
                <a:solidFill>
                  <a:srgbClr val="627E25"/>
                </a:solidFill>
                <a:latin typeface="Arial"/>
                <a:cs typeface="Arial"/>
              </a:rPr>
              <a:t>Sexual</a:t>
            </a:r>
            <a:r>
              <a:rPr sz="2900" b="1" spc="-90" dirty="0">
                <a:solidFill>
                  <a:srgbClr val="627E25"/>
                </a:solidFill>
                <a:latin typeface="Arial"/>
                <a:cs typeface="Arial"/>
              </a:rPr>
              <a:t> </a:t>
            </a:r>
            <a:r>
              <a:rPr sz="2900" b="1" dirty="0">
                <a:solidFill>
                  <a:srgbClr val="627E25"/>
                </a:solidFill>
                <a:latin typeface="Arial"/>
                <a:cs typeface="Arial"/>
              </a:rPr>
              <a:t>Reproduction  Events</a:t>
            </a:r>
            <a:endParaRPr sz="29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446275" y="3874008"/>
            <a:ext cx="2139696" cy="114757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356360" y="3857244"/>
            <a:ext cx="2318004" cy="10378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524508" y="3926966"/>
            <a:ext cx="1983105" cy="991869"/>
          </a:xfrm>
          <a:custGeom>
            <a:avLst/>
            <a:gdLst/>
            <a:ahLst/>
            <a:cxnLst/>
            <a:rect l="l" t="t" r="r" b="b"/>
            <a:pathLst>
              <a:path w="1983104" h="991870">
                <a:moveTo>
                  <a:pt x="0" y="991361"/>
                </a:moveTo>
                <a:lnTo>
                  <a:pt x="1982724" y="991361"/>
                </a:lnTo>
                <a:lnTo>
                  <a:pt x="1982724" y="0"/>
                </a:lnTo>
                <a:lnTo>
                  <a:pt x="0" y="0"/>
                </a:lnTo>
                <a:lnTo>
                  <a:pt x="0" y="99136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524508" y="3926966"/>
            <a:ext cx="1983105" cy="991869"/>
          </a:xfrm>
          <a:custGeom>
            <a:avLst/>
            <a:gdLst/>
            <a:ahLst/>
            <a:cxnLst/>
            <a:rect l="l" t="t" r="r" b="b"/>
            <a:pathLst>
              <a:path w="1983104" h="991870">
                <a:moveTo>
                  <a:pt x="0" y="991361"/>
                </a:moveTo>
                <a:lnTo>
                  <a:pt x="1982724" y="991361"/>
                </a:lnTo>
                <a:lnTo>
                  <a:pt x="1982724" y="0"/>
                </a:lnTo>
                <a:lnTo>
                  <a:pt x="0" y="0"/>
                </a:lnTo>
                <a:lnTo>
                  <a:pt x="0" y="991361"/>
                </a:lnTo>
                <a:close/>
              </a:path>
            </a:pathLst>
          </a:custGeom>
          <a:ln w="25400">
            <a:solidFill>
              <a:srgbClr val="46211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620392" y="3964051"/>
            <a:ext cx="1790700" cy="849630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 marR="5080" indent="533400">
              <a:lnSpc>
                <a:spcPts val="3000"/>
              </a:lnSpc>
              <a:spcBef>
                <a:spcPts val="600"/>
              </a:spcBef>
            </a:pPr>
            <a:r>
              <a:rPr sz="2900" dirty="0">
                <a:solidFill>
                  <a:srgbClr val="922122"/>
                </a:solidFill>
                <a:latin typeface="Arial"/>
                <a:cs typeface="Arial"/>
              </a:rPr>
              <a:t>Pre-  fertilis</a:t>
            </a:r>
            <a:r>
              <a:rPr sz="2900" spc="5" dirty="0">
                <a:solidFill>
                  <a:srgbClr val="922122"/>
                </a:solidFill>
                <a:latin typeface="Arial"/>
                <a:cs typeface="Arial"/>
              </a:rPr>
              <a:t>a</a:t>
            </a:r>
            <a:r>
              <a:rPr sz="2900" dirty="0">
                <a:solidFill>
                  <a:srgbClr val="922122"/>
                </a:solidFill>
                <a:latin typeface="Arial"/>
                <a:cs typeface="Arial"/>
              </a:rPr>
              <a:t>tion</a:t>
            </a:r>
            <a:endParaRPr sz="29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845052" y="3874008"/>
            <a:ext cx="2139696" cy="114757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695700" y="4047744"/>
            <a:ext cx="2441448" cy="6568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923538" y="3926966"/>
            <a:ext cx="1983105" cy="991869"/>
          </a:xfrm>
          <a:custGeom>
            <a:avLst/>
            <a:gdLst/>
            <a:ahLst/>
            <a:cxnLst/>
            <a:rect l="l" t="t" r="r" b="b"/>
            <a:pathLst>
              <a:path w="1983104" h="991870">
                <a:moveTo>
                  <a:pt x="0" y="991361"/>
                </a:moveTo>
                <a:lnTo>
                  <a:pt x="1982724" y="991361"/>
                </a:lnTo>
                <a:lnTo>
                  <a:pt x="1982724" y="0"/>
                </a:lnTo>
                <a:lnTo>
                  <a:pt x="0" y="0"/>
                </a:lnTo>
                <a:lnTo>
                  <a:pt x="0" y="99136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923538" y="3926966"/>
            <a:ext cx="1983105" cy="991869"/>
          </a:xfrm>
          <a:custGeom>
            <a:avLst/>
            <a:gdLst/>
            <a:ahLst/>
            <a:cxnLst/>
            <a:rect l="l" t="t" r="r" b="b"/>
            <a:pathLst>
              <a:path w="1983104" h="991870">
                <a:moveTo>
                  <a:pt x="0" y="991361"/>
                </a:moveTo>
                <a:lnTo>
                  <a:pt x="1982724" y="991361"/>
                </a:lnTo>
                <a:lnTo>
                  <a:pt x="1982724" y="0"/>
                </a:lnTo>
                <a:lnTo>
                  <a:pt x="0" y="0"/>
                </a:lnTo>
                <a:lnTo>
                  <a:pt x="0" y="991361"/>
                </a:lnTo>
                <a:close/>
              </a:path>
            </a:pathLst>
          </a:custGeom>
          <a:ln w="25400">
            <a:solidFill>
              <a:srgbClr val="46211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3958844" y="4154804"/>
            <a:ext cx="1913255" cy="467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dirty="0">
                <a:solidFill>
                  <a:srgbClr val="922122"/>
                </a:solidFill>
                <a:latin typeface="Arial"/>
                <a:cs typeface="Arial"/>
              </a:rPr>
              <a:t>Fertilisation</a:t>
            </a:r>
            <a:endParaRPr sz="29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243828" y="3874008"/>
            <a:ext cx="2139696" cy="114757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155435" y="3857244"/>
            <a:ext cx="2318004" cy="103784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322567" y="3926966"/>
            <a:ext cx="1983105" cy="991869"/>
          </a:xfrm>
          <a:custGeom>
            <a:avLst/>
            <a:gdLst/>
            <a:ahLst/>
            <a:cxnLst/>
            <a:rect l="l" t="t" r="r" b="b"/>
            <a:pathLst>
              <a:path w="1983104" h="991870">
                <a:moveTo>
                  <a:pt x="0" y="991361"/>
                </a:moveTo>
                <a:lnTo>
                  <a:pt x="1982724" y="991361"/>
                </a:lnTo>
                <a:lnTo>
                  <a:pt x="1982724" y="0"/>
                </a:lnTo>
                <a:lnTo>
                  <a:pt x="0" y="0"/>
                </a:lnTo>
                <a:lnTo>
                  <a:pt x="0" y="99136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322567" y="3926966"/>
            <a:ext cx="1983105" cy="991869"/>
          </a:xfrm>
          <a:custGeom>
            <a:avLst/>
            <a:gdLst/>
            <a:ahLst/>
            <a:cxnLst/>
            <a:rect l="l" t="t" r="r" b="b"/>
            <a:pathLst>
              <a:path w="1983104" h="991870">
                <a:moveTo>
                  <a:pt x="0" y="991361"/>
                </a:moveTo>
                <a:lnTo>
                  <a:pt x="1982724" y="991361"/>
                </a:lnTo>
                <a:lnTo>
                  <a:pt x="1982724" y="0"/>
                </a:lnTo>
                <a:lnTo>
                  <a:pt x="0" y="0"/>
                </a:lnTo>
                <a:lnTo>
                  <a:pt x="0" y="991361"/>
                </a:lnTo>
                <a:close/>
              </a:path>
            </a:pathLst>
          </a:custGeom>
          <a:ln w="25400">
            <a:solidFill>
              <a:srgbClr val="46211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6419215" y="3964051"/>
            <a:ext cx="1791970" cy="849630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 marR="5080" indent="452755">
              <a:lnSpc>
                <a:spcPts val="3000"/>
              </a:lnSpc>
              <a:spcBef>
                <a:spcPts val="600"/>
              </a:spcBef>
            </a:pPr>
            <a:r>
              <a:rPr sz="2900" dirty="0">
                <a:solidFill>
                  <a:srgbClr val="922122"/>
                </a:solidFill>
                <a:latin typeface="Arial"/>
                <a:cs typeface="Arial"/>
              </a:rPr>
              <a:t>Post-  fertil</a:t>
            </a:r>
            <a:r>
              <a:rPr sz="2900" spc="5" dirty="0">
                <a:solidFill>
                  <a:srgbClr val="922122"/>
                </a:solidFill>
                <a:latin typeface="Arial"/>
                <a:cs typeface="Arial"/>
              </a:rPr>
              <a:t>i</a:t>
            </a:r>
            <a:r>
              <a:rPr sz="2900" dirty="0">
                <a:solidFill>
                  <a:srgbClr val="922122"/>
                </a:solidFill>
                <a:latin typeface="Arial"/>
                <a:cs typeface="Arial"/>
              </a:rPr>
              <a:t>sati</a:t>
            </a:r>
            <a:r>
              <a:rPr sz="2900" spc="5" dirty="0">
                <a:solidFill>
                  <a:srgbClr val="922122"/>
                </a:solidFill>
                <a:latin typeface="Arial"/>
                <a:cs typeface="Arial"/>
              </a:rPr>
              <a:t>o</a:t>
            </a:r>
            <a:r>
              <a:rPr sz="2900" dirty="0">
                <a:solidFill>
                  <a:srgbClr val="922122"/>
                </a:solidFill>
                <a:latin typeface="Arial"/>
                <a:cs typeface="Arial"/>
              </a:rPr>
              <a:t>n</a:t>
            </a:r>
            <a:endParaRPr sz="2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304736"/>
            <a:ext cx="6184900" cy="868680"/>
          </a:xfrm>
          <a:custGeom>
            <a:avLst/>
            <a:gdLst/>
            <a:ahLst/>
            <a:cxnLst/>
            <a:rect l="l" t="t" r="r" b="b"/>
            <a:pathLst>
              <a:path w="6184900" h="868680">
                <a:moveTo>
                  <a:pt x="0" y="868362"/>
                </a:moveTo>
                <a:lnTo>
                  <a:pt x="6184392" y="868362"/>
                </a:lnTo>
                <a:lnTo>
                  <a:pt x="6184392" y="0"/>
                </a:lnTo>
                <a:lnTo>
                  <a:pt x="0" y="0"/>
                </a:lnTo>
                <a:lnTo>
                  <a:pt x="0" y="86836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828800" y="304736"/>
            <a:ext cx="6184900" cy="868680"/>
          </a:xfrm>
          <a:custGeom>
            <a:avLst/>
            <a:gdLst/>
            <a:ahLst/>
            <a:cxnLst/>
            <a:rect l="l" t="t" r="r" b="b"/>
            <a:pathLst>
              <a:path w="6184900" h="868680">
                <a:moveTo>
                  <a:pt x="0" y="868362"/>
                </a:moveTo>
                <a:lnTo>
                  <a:pt x="6184392" y="868362"/>
                </a:lnTo>
                <a:lnTo>
                  <a:pt x="6184392" y="0"/>
                </a:lnTo>
                <a:lnTo>
                  <a:pt x="0" y="0"/>
                </a:lnTo>
                <a:lnTo>
                  <a:pt x="0" y="868362"/>
                </a:lnTo>
                <a:close/>
              </a:path>
            </a:pathLst>
          </a:custGeom>
          <a:ln w="25400">
            <a:solidFill>
              <a:srgbClr val="95430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80388" y="233172"/>
            <a:ext cx="1610868" cy="8945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459735" y="233172"/>
            <a:ext cx="912876" cy="8945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641092" y="233172"/>
            <a:ext cx="3672839" cy="8945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739384" y="233172"/>
            <a:ext cx="2520695" cy="8945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934082" y="383540"/>
            <a:ext cx="5974080" cy="680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300" b="1" spc="-5" dirty="0">
                <a:latin typeface="Arial"/>
                <a:cs typeface="Arial"/>
              </a:rPr>
              <a:t>Pre-fertilisation</a:t>
            </a:r>
            <a:r>
              <a:rPr sz="4300" b="1" spc="10" dirty="0">
                <a:latin typeface="Arial"/>
                <a:cs typeface="Arial"/>
              </a:rPr>
              <a:t> </a:t>
            </a:r>
            <a:r>
              <a:rPr sz="4300" b="1" spc="-5" dirty="0">
                <a:latin typeface="Arial"/>
                <a:cs typeface="Arial"/>
              </a:rPr>
              <a:t>Events</a:t>
            </a:r>
            <a:endParaRPr sz="43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105400" y="3453510"/>
            <a:ext cx="1835150" cy="636905"/>
          </a:xfrm>
          <a:custGeom>
            <a:avLst/>
            <a:gdLst/>
            <a:ahLst/>
            <a:cxnLst/>
            <a:rect l="l" t="t" r="r" b="b"/>
            <a:pathLst>
              <a:path w="1835150" h="636904">
                <a:moveTo>
                  <a:pt x="0" y="0"/>
                </a:moveTo>
                <a:lnTo>
                  <a:pt x="0" y="318388"/>
                </a:lnTo>
                <a:lnTo>
                  <a:pt x="1834769" y="318388"/>
                </a:lnTo>
                <a:lnTo>
                  <a:pt x="1834769" y="636777"/>
                </a:lnTo>
              </a:path>
            </a:pathLst>
          </a:custGeom>
          <a:ln w="25400">
            <a:solidFill>
              <a:srgbClr val="9B21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270630" y="3453510"/>
            <a:ext cx="1835150" cy="636905"/>
          </a:xfrm>
          <a:custGeom>
            <a:avLst/>
            <a:gdLst/>
            <a:ahLst/>
            <a:cxnLst/>
            <a:rect l="l" t="t" r="r" b="b"/>
            <a:pathLst>
              <a:path w="1835150" h="636904">
                <a:moveTo>
                  <a:pt x="1834769" y="0"/>
                </a:moveTo>
                <a:lnTo>
                  <a:pt x="1834769" y="318388"/>
                </a:lnTo>
                <a:lnTo>
                  <a:pt x="0" y="318388"/>
                </a:lnTo>
                <a:lnTo>
                  <a:pt x="0" y="636777"/>
                </a:lnTo>
              </a:path>
            </a:pathLst>
          </a:custGeom>
          <a:ln w="25400">
            <a:solidFill>
              <a:srgbClr val="9B21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764535" y="1883664"/>
            <a:ext cx="4681727" cy="167335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842260" y="1937130"/>
            <a:ext cx="4526280" cy="1516380"/>
          </a:xfrm>
          <a:custGeom>
            <a:avLst/>
            <a:gdLst/>
            <a:ahLst/>
            <a:cxnLst/>
            <a:rect l="l" t="t" r="r" b="b"/>
            <a:pathLst>
              <a:path w="4526280" h="1516379">
                <a:moveTo>
                  <a:pt x="0" y="1516380"/>
                </a:moveTo>
                <a:lnTo>
                  <a:pt x="4526280" y="1516380"/>
                </a:lnTo>
                <a:lnTo>
                  <a:pt x="4526280" y="0"/>
                </a:lnTo>
                <a:lnTo>
                  <a:pt x="0" y="0"/>
                </a:lnTo>
                <a:lnTo>
                  <a:pt x="0" y="15163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842260" y="1937130"/>
            <a:ext cx="4526280" cy="1516380"/>
          </a:xfrm>
          <a:prstGeom prst="rect">
            <a:avLst/>
          </a:prstGeom>
          <a:ln w="25400">
            <a:solidFill>
              <a:srgbClr val="AF2829"/>
            </a:solidFill>
          </a:ln>
        </p:spPr>
        <p:txBody>
          <a:bodyPr vert="horz" wrap="square" lIns="0" tIns="321310" rIns="0" bIns="0" rtlCol="0">
            <a:spAutoFit/>
          </a:bodyPr>
          <a:lstStyle/>
          <a:p>
            <a:pPr marL="1575435" marR="716915" indent="-849630">
              <a:lnSpc>
                <a:spcPts val="3420"/>
              </a:lnSpc>
              <a:spcBef>
                <a:spcPts val="2530"/>
              </a:spcBef>
            </a:pPr>
            <a:r>
              <a:rPr sz="3300" b="1" spc="-5" dirty="0">
                <a:solidFill>
                  <a:srgbClr val="C0644B"/>
                </a:solidFill>
                <a:latin typeface="Arial"/>
                <a:cs typeface="Arial"/>
              </a:rPr>
              <a:t>Pr</a:t>
            </a:r>
            <a:r>
              <a:rPr sz="3300" b="1" spc="-10" dirty="0">
                <a:solidFill>
                  <a:srgbClr val="C0644B"/>
                </a:solidFill>
                <a:latin typeface="Arial"/>
                <a:cs typeface="Arial"/>
              </a:rPr>
              <a:t>e</a:t>
            </a:r>
            <a:r>
              <a:rPr sz="3300" b="1" spc="5" dirty="0">
                <a:solidFill>
                  <a:srgbClr val="C0644B"/>
                </a:solidFill>
                <a:latin typeface="Arial"/>
                <a:cs typeface="Arial"/>
              </a:rPr>
              <a:t>-</a:t>
            </a:r>
            <a:r>
              <a:rPr sz="3300" b="1" spc="-5" dirty="0">
                <a:solidFill>
                  <a:srgbClr val="C0644B"/>
                </a:solidFill>
                <a:latin typeface="Arial"/>
                <a:cs typeface="Arial"/>
              </a:rPr>
              <a:t>fer</a:t>
            </a:r>
            <a:r>
              <a:rPr sz="3300" b="1" dirty="0">
                <a:solidFill>
                  <a:srgbClr val="C0644B"/>
                </a:solidFill>
                <a:latin typeface="Arial"/>
                <a:cs typeface="Arial"/>
              </a:rPr>
              <a:t>ti</a:t>
            </a:r>
            <a:r>
              <a:rPr sz="3300" b="1" spc="-10" dirty="0">
                <a:solidFill>
                  <a:srgbClr val="C0644B"/>
                </a:solidFill>
                <a:latin typeface="Arial"/>
                <a:cs typeface="Arial"/>
              </a:rPr>
              <a:t>l</a:t>
            </a:r>
            <a:r>
              <a:rPr sz="3300" b="1" dirty="0">
                <a:solidFill>
                  <a:srgbClr val="C0644B"/>
                </a:solidFill>
                <a:latin typeface="Arial"/>
                <a:cs typeface="Arial"/>
              </a:rPr>
              <a:t>isation  Events</a:t>
            </a:r>
            <a:endParaRPr sz="33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676400" y="4037076"/>
            <a:ext cx="3188207" cy="167335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496567" y="4422647"/>
            <a:ext cx="3549396" cy="73456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754251" y="4090327"/>
            <a:ext cx="3032760" cy="1516380"/>
          </a:xfrm>
          <a:custGeom>
            <a:avLst/>
            <a:gdLst/>
            <a:ahLst/>
            <a:cxnLst/>
            <a:rect l="l" t="t" r="r" b="b"/>
            <a:pathLst>
              <a:path w="3032760" h="1516379">
                <a:moveTo>
                  <a:pt x="0" y="1516380"/>
                </a:moveTo>
                <a:lnTo>
                  <a:pt x="3032760" y="1516380"/>
                </a:lnTo>
                <a:lnTo>
                  <a:pt x="3032760" y="0"/>
                </a:lnTo>
                <a:lnTo>
                  <a:pt x="0" y="0"/>
                </a:lnTo>
                <a:lnTo>
                  <a:pt x="0" y="15163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754251" y="4090327"/>
            <a:ext cx="3032760" cy="1516380"/>
          </a:xfrm>
          <a:prstGeom prst="rect">
            <a:avLst/>
          </a:prstGeom>
          <a:ln w="25400">
            <a:solidFill>
              <a:srgbClr val="AF2829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3200">
              <a:latin typeface="Times New Roman"/>
              <a:cs typeface="Times New Roman"/>
            </a:endParaRPr>
          </a:p>
          <a:p>
            <a:pPr marL="48260">
              <a:lnSpc>
                <a:spcPct val="100000"/>
              </a:lnSpc>
            </a:pPr>
            <a:r>
              <a:rPr sz="3300" spc="-5" dirty="0">
                <a:solidFill>
                  <a:srgbClr val="425418"/>
                </a:solidFill>
                <a:latin typeface="Arial"/>
                <a:cs typeface="Arial"/>
              </a:rPr>
              <a:t>Gametogenesis</a:t>
            </a:r>
            <a:endParaRPr sz="33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346191" y="4037076"/>
            <a:ext cx="3188208" cy="167335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423789" y="4090327"/>
            <a:ext cx="3032760" cy="1516380"/>
          </a:xfrm>
          <a:custGeom>
            <a:avLst/>
            <a:gdLst/>
            <a:ahLst/>
            <a:cxnLst/>
            <a:rect l="l" t="t" r="r" b="b"/>
            <a:pathLst>
              <a:path w="3032759" h="1516379">
                <a:moveTo>
                  <a:pt x="0" y="1516380"/>
                </a:moveTo>
                <a:lnTo>
                  <a:pt x="3032760" y="1516380"/>
                </a:lnTo>
                <a:lnTo>
                  <a:pt x="3032760" y="0"/>
                </a:lnTo>
                <a:lnTo>
                  <a:pt x="0" y="0"/>
                </a:lnTo>
                <a:lnTo>
                  <a:pt x="0" y="15163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5423789" y="4090327"/>
            <a:ext cx="3032760" cy="1516380"/>
          </a:xfrm>
          <a:prstGeom prst="rect">
            <a:avLst/>
          </a:prstGeom>
          <a:ln w="25400">
            <a:solidFill>
              <a:srgbClr val="AF2829"/>
            </a:solidFill>
          </a:ln>
        </p:spPr>
        <p:txBody>
          <a:bodyPr vert="horz" wrap="square" lIns="0" tIns="321945" rIns="0" bIns="0" rtlCol="0">
            <a:spAutoFit/>
          </a:bodyPr>
          <a:lstStyle/>
          <a:p>
            <a:pPr marL="806450" marR="762000" indent="-35560">
              <a:lnSpc>
                <a:spcPts val="3420"/>
              </a:lnSpc>
              <a:spcBef>
                <a:spcPts val="2535"/>
              </a:spcBef>
            </a:pPr>
            <a:r>
              <a:rPr sz="3300" spc="-5" dirty="0">
                <a:solidFill>
                  <a:srgbClr val="425418"/>
                </a:solidFill>
                <a:latin typeface="Arial"/>
                <a:cs typeface="Arial"/>
              </a:rPr>
              <a:t>Gamete  transfer</a:t>
            </a:r>
            <a:endParaRPr sz="3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19400" y="152400"/>
            <a:ext cx="4203700" cy="990600"/>
          </a:xfrm>
          <a:custGeom>
            <a:avLst/>
            <a:gdLst/>
            <a:ahLst/>
            <a:cxnLst/>
            <a:rect l="l" t="t" r="r" b="b"/>
            <a:pathLst>
              <a:path w="4203700" h="990600">
                <a:moveTo>
                  <a:pt x="0" y="990600"/>
                </a:moveTo>
                <a:lnTo>
                  <a:pt x="4203192" y="990600"/>
                </a:lnTo>
                <a:lnTo>
                  <a:pt x="4203192" y="0"/>
                </a:lnTo>
                <a:lnTo>
                  <a:pt x="0" y="0"/>
                </a:lnTo>
                <a:lnTo>
                  <a:pt x="0" y="990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819400" y="152400"/>
            <a:ext cx="4203700" cy="990600"/>
          </a:xfrm>
          <a:custGeom>
            <a:avLst/>
            <a:gdLst/>
            <a:ahLst/>
            <a:cxnLst/>
            <a:rect l="l" t="t" r="r" b="b"/>
            <a:pathLst>
              <a:path w="4203700" h="990600">
                <a:moveTo>
                  <a:pt x="0" y="990600"/>
                </a:moveTo>
                <a:lnTo>
                  <a:pt x="4203192" y="990600"/>
                </a:lnTo>
                <a:lnTo>
                  <a:pt x="4203192" y="0"/>
                </a:lnTo>
                <a:lnTo>
                  <a:pt x="0" y="0"/>
                </a:lnTo>
                <a:lnTo>
                  <a:pt x="0" y="990600"/>
                </a:lnTo>
                <a:close/>
              </a:path>
            </a:pathLst>
          </a:custGeom>
          <a:ln w="25400">
            <a:solidFill>
              <a:srgbClr val="C32C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645664" y="141731"/>
            <a:ext cx="4550664" cy="894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999613" y="292049"/>
            <a:ext cx="3845560" cy="680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300" spc="-5" dirty="0"/>
              <a:t>Ga</a:t>
            </a:r>
            <a:r>
              <a:rPr sz="4300" spc="-20" dirty="0"/>
              <a:t>m</a:t>
            </a:r>
            <a:r>
              <a:rPr sz="4300" spc="-5" dirty="0"/>
              <a:t>etog</a:t>
            </a:r>
            <a:r>
              <a:rPr sz="4300" spc="-20" dirty="0"/>
              <a:t>e</a:t>
            </a:r>
            <a:r>
              <a:rPr sz="4300" spc="-5" dirty="0"/>
              <a:t>nesis</a:t>
            </a:r>
            <a:endParaRPr sz="4300"/>
          </a:p>
        </p:txBody>
      </p:sp>
      <p:sp>
        <p:nvSpPr>
          <p:cNvPr id="6" name="object 6"/>
          <p:cNvSpPr txBox="1"/>
          <p:nvPr/>
        </p:nvSpPr>
        <p:spPr>
          <a:xfrm>
            <a:off x="1596897" y="1378965"/>
            <a:ext cx="7141209" cy="5253990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295910" marR="238125">
              <a:lnSpc>
                <a:spcPct val="88400"/>
              </a:lnSpc>
              <a:spcBef>
                <a:spcPts val="515"/>
              </a:spcBef>
            </a:pPr>
            <a:r>
              <a:rPr sz="3000" spc="-5" dirty="0">
                <a:solidFill>
                  <a:srgbClr val="FF0000"/>
                </a:solidFill>
                <a:latin typeface="Arial"/>
                <a:cs typeface="Arial"/>
              </a:rPr>
              <a:t>Gametogenesis </a:t>
            </a:r>
            <a:r>
              <a:rPr sz="3000" dirty="0">
                <a:latin typeface="Arial"/>
                <a:cs typeface="Arial"/>
              </a:rPr>
              <a:t>- The </a:t>
            </a:r>
            <a:r>
              <a:rPr sz="3000" spc="-5" dirty="0">
                <a:latin typeface="Arial"/>
                <a:cs typeface="Arial"/>
              </a:rPr>
              <a:t>process </a:t>
            </a:r>
            <a:r>
              <a:rPr sz="3000" dirty="0">
                <a:latin typeface="Arial"/>
                <a:cs typeface="Arial"/>
              </a:rPr>
              <a:t>of  </a:t>
            </a:r>
            <a:r>
              <a:rPr sz="3000" spc="-5" dirty="0">
                <a:latin typeface="Arial"/>
                <a:cs typeface="Arial"/>
              </a:rPr>
              <a:t>formation </a:t>
            </a:r>
            <a:r>
              <a:rPr sz="3000" dirty="0">
                <a:latin typeface="Arial"/>
                <a:cs typeface="Arial"/>
              </a:rPr>
              <a:t>of </a:t>
            </a:r>
            <a:r>
              <a:rPr sz="3000" spc="-5" dirty="0">
                <a:latin typeface="Arial"/>
                <a:cs typeface="Arial"/>
              </a:rPr>
              <a:t>male and female</a:t>
            </a:r>
            <a:r>
              <a:rPr sz="3000" spc="-60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gametes.  </a:t>
            </a:r>
            <a:r>
              <a:rPr sz="3000" spc="-5" dirty="0">
                <a:latin typeface="Arial"/>
                <a:cs typeface="Arial"/>
              </a:rPr>
              <a:t>Gametes </a:t>
            </a:r>
            <a:r>
              <a:rPr sz="3000" dirty="0">
                <a:latin typeface="Arial"/>
                <a:cs typeface="Arial"/>
              </a:rPr>
              <a:t>may be</a:t>
            </a:r>
            <a:r>
              <a:rPr sz="3000" spc="-30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:</a:t>
            </a:r>
            <a:endParaRPr sz="3000">
              <a:latin typeface="Arial"/>
              <a:cs typeface="Arial"/>
            </a:endParaRPr>
          </a:p>
          <a:p>
            <a:pPr marL="295910" marR="135890">
              <a:lnSpc>
                <a:spcPct val="80000"/>
              </a:lnSpc>
              <a:spcBef>
                <a:spcPts val="600"/>
              </a:spcBef>
              <a:buClr>
                <a:srgbClr val="000000"/>
              </a:buClr>
              <a:buFont typeface="Arial"/>
              <a:buAutoNum type="romanLcParenR"/>
              <a:tabLst>
                <a:tab pos="718185" algn="l"/>
                <a:tab pos="718820" algn="l"/>
              </a:tabLst>
            </a:pPr>
            <a:r>
              <a:rPr sz="3000" b="1" dirty="0">
                <a:solidFill>
                  <a:srgbClr val="6F2F9F"/>
                </a:solidFill>
                <a:latin typeface="Arial"/>
                <a:cs typeface="Arial"/>
              </a:rPr>
              <a:t>Homogametes </a:t>
            </a:r>
            <a:r>
              <a:rPr sz="3000" spc="-5" dirty="0">
                <a:latin typeface="Arial"/>
                <a:cs typeface="Arial"/>
              </a:rPr>
              <a:t>or </a:t>
            </a:r>
            <a:r>
              <a:rPr sz="3000" b="1" spc="-5" dirty="0">
                <a:solidFill>
                  <a:srgbClr val="6F2F9F"/>
                </a:solidFill>
                <a:latin typeface="Arial"/>
                <a:cs typeface="Arial"/>
              </a:rPr>
              <a:t>isogametes</a:t>
            </a:r>
            <a:r>
              <a:rPr sz="3000" spc="-5" dirty="0">
                <a:latin typeface="Arial"/>
                <a:cs typeface="Arial"/>
              </a:rPr>
              <a:t>- </a:t>
            </a:r>
            <a:r>
              <a:rPr sz="3000" dirty="0">
                <a:latin typeface="Arial"/>
                <a:cs typeface="Arial"/>
              </a:rPr>
              <a:t>the  two gametes similar </a:t>
            </a:r>
            <a:r>
              <a:rPr sz="3000" spc="-5" dirty="0">
                <a:latin typeface="Arial"/>
                <a:cs typeface="Arial"/>
              </a:rPr>
              <a:t>in appearance</a:t>
            </a:r>
            <a:r>
              <a:rPr sz="3000" spc="-140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,can  not </a:t>
            </a:r>
            <a:r>
              <a:rPr sz="3000" spc="-5" dirty="0">
                <a:latin typeface="Arial"/>
                <a:cs typeface="Arial"/>
              </a:rPr>
              <a:t>categorise into male and female  gametes. eg.</a:t>
            </a:r>
            <a:r>
              <a:rPr sz="3000" spc="-2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Cladophora</a:t>
            </a:r>
            <a:endParaRPr sz="3000">
              <a:latin typeface="Arial"/>
              <a:cs typeface="Arial"/>
            </a:endParaRPr>
          </a:p>
          <a:p>
            <a:pPr marL="295910" marR="5080">
              <a:lnSpc>
                <a:spcPts val="2880"/>
              </a:lnSpc>
              <a:spcBef>
                <a:spcPts val="575"/>
              </a:spcBef>
              <a:buClr>
                <a:srgbClr val="000000"/>
              </a:buClr>
              <a:buFont typeface="Arial"/>
              <a:buAutoNum type="romanLcParenR"/>
              <a:tabLst>
                <a:tab pos="697230" algn="l"/>
              </a:tabLst>
            </a:pPr>
            <a:r>
              <a:rPr sz="3000" b="1" spc="-5" dirty="0">
                <a:solidFill>
                  <a:srgbClr val="6F2F9F"/>
                </a:solidFill>
                <a:latin typeface="Arial"/>
                <a:cs typeface="Arial"/>
              </a:rPr>
              <a:t>Heterogametes </a:t>
            </a:r>
            <a:r>
              <a:rPr sz="3000" dirty="0">
                <a:latin typeface="Arial"/>
                <a:cs typeface="Arial"/>
              </a:rPr>
              <a:t>- two </a:t>
            </a:r>
            <a:r>
              <a:rPr sz="3000" spc="-5" dirty="0">
                <a:latin typeface="Arial"/>
                <a:cs typeface="Arial"/>
              </a:rPr>
              <a:t>morphologically  </a:t>
            </a:r>
            <a:r>
              <a:rPr sz="3000" dirty="0">
                <a:latin typeface="Arial"/>
                <a:cs typeface="Arial"/>
              </a:rPr>
              <a:t>distinct </a:t>
            </a:r>
            <a:r>
              <a:rPr sz="3000" spc="-5" dirty="0">
                <a:latin typeface="Arial"/>
                <a:cs typeface="Arial"/>
              </a:rPr>
              <a:t>gametes</a:t>
            </a:r>
            <a:r>
              <a:rPr sz="3000" spc="-40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.</a:t>
            </a:r>
            <a:endParaRPr sz="3000">
              <a:latin typeface="Arial"/>
              <a:cs typeface="Arial"/>
            </a:endParaRPr>
          </a:p>
          <a:p>
            <a:pPr marL="295910" marR="515620" indent="-283845">
              <a:lnSpc>
                <a:spcPts val="2880"/>
              </a:lnSpc>
              <a:spcBef>
                <a:spcPts val="600"/>
              </a:spcBef>
              <a:buClr>
                <a:srgbClr val="703104"/>
              </a:buClr>
              <a:buSzPct val="80000"/>
              <a:buFont typeface="Wingdings"/>
              <a:buChar char=""/>
              <a:tabLst>
                <a:tab pos="401320" algn="l"/>
              </a:tabLst>
            </a:pPr>
            <a:r>
              <a:rPr sz="3000" spc="-5" dirty="0">
                <a:latin typeface="Arial"/>
                <a:cs typeface="Arial"/>
              </a:rPr>
              <a:t>Male gamete is </a:t>
            </a:r>
            <a:r>
              <a:rPr sz="3000" dirty="0">
                <a:latin typeface="Arial"/>
                <a:cs typeface="Arial"/>
              </a:rPr>
              <a:t>called </a:t>
            </a:r>
            <a:r>
              <a:rPr sz="3000" spc="-5" dirty="0">
                <a:latin typeface="Arial"/>
                <a:cs typeface="Arial"/>
              </a:rPr>
              <a:t>antherozoid</a:t>
            </a:r>
            <a:r>
              <a:rPr sz="3000" spc="-5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or  sperm.</a:t>
            </a:r>
            <a:endParaRPr sz="3000">
              <a:latin typeface="Arial"/>
              <a:cs typeface="Arial"/>
            </a:endParaRPr>
          </a:p>
          <a:p>
            <a:pPr marL="295910" marR="789305" indent="-283845">
              <a:lnSpc>
                <a:spcPct val="80000"/>
              </a:lnSpc>
              <a:spcBef>
                <a:spcPts val="630"/>
              </a:spcBef>
              <a:buClr>
                <a:srgbClr val="703104"/>
              </a:buClr>
              <a:buSzPct val="80000"/>
              <a:buFont typeface="Wingdings"/>
              <a:buChar char=""/>
              <a:tabLst>
                <a:tab pos="401320" algn="l"/>
              </a:tabLst>
            </a:pPr>
            <a:r>
              <a:rPr sz="3000" spc="-5" dirty="0">
                <a:latin typeface="Arial"/>
                <a:cs typeface="Arial"/>
              </a:rPr>
              <a:t>Female gamete is </a:t>
            </a:r>
            <a:r>
              <a:rPr sz="3000" dirty="0">
                <a:latin typeface="Arial"/>
                <a:cs typeface="Arial"/>
              </a:rPr>
              <a:t>called the </a:t>
            </a:r>
            <a:r>
              <a:rPr sz="3000" spc="-5" dirty="0">
                <a:latin typeface="Arial"/>
                <a:cs typeface="Arial"/>
              </a:rPr>
              <a:t>egg</a:t>
            </a:r>
            <a:r>
              <a:rPr sz="3000" spc="-7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or  ovum. eg. </a:t>
            </a:r>
            <a:r>
              <a:rPr sz="3000" dirty="0">
                <a:latin typeface="Arial"/>
                <a:cs typeface="Arial"/>
              </a:rPr>
              <a:t>Fucus, </a:t>
            </a:r>
            <a:r>
              <a:rPr sz="3000" spc="-5" dirty="0">
                <a:latin typeface="Arial"/>
                <a:cs typeface="Arial"/>
              </a:rPr>
              <a:t>Human</a:t>
            </a:r>
            <a:r>
              <a:rPr sz="3000" spc="-45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being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40407" y="228536"/>
            <a:ext cx="6032500" cy="944880"/>
          </a:xfrm>
          <a:custGeom>
            <a:avLst/>
            <a:gdLst/>
            <a:ahLst/>
            <a:cxnLst/>
            <a:rect l="l" t="t" r="r" b="b"/>
            <a:pathLst>
              <a:path w="6032500" h="944880">
                <a:moveTo>
                  <a:pt x="0" y="944562"/>
                </a:moveTo>
                <a:lnTo>
                  <a:pt x="6031992" y="944562"/>
                </a:lnTo>
                <a:lnTo>
                  <a:pt x="6031992" y="0"/>
                </a:lnTo>
                <a:lnTo>
                  <a:pt x="0" y="0"/>
                </a:lnTo>
                <a:lnTo>
                  <a:pt x="0" y="94456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40407" y="228536"/>
            <a:ext cx="6032500" cy="944880"/>
          </a:xfrm>
          <a:custGeom>
            <a:avLst/>
            <a:gdLst/>
            <a:ahLst/>
            <a:cxnLst/>
            <a:rect l="l" t="t" r="r" b="b"/>
            <a:pathLst>
              <a:path w="6032500" h="944880">
                <a:moveTo>
                  <a:pt x="0" y="944562"/>
                </a:moveTo>
                <a:lnTo>
                  <a:pt x="6031992" y="944562"/>
                </a:lnTo>
                <a:lnTo>
                  <a:pt x="6031992" y="0"/>
                </a:lnTo>
                <a:lnTo>
                  <a:pt x="0" y="0"/>
                </a:lnTo>
                <a:lnTo>
                  <a:pt x="0" y="944562"/>
                </a:lnTo>
                <a:close/>
              </a:path>
            </a:pathLst>
          </a:custGeom>
          <a:ln w="25400">
            <a:solidFill>
              <a:srgbClr val="3891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79448" y="240791"/>
            <a:ext cx="6152388" cy="8153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1139" y="377444"/>
            <a:ext cx="5507990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900" b="1" dirty="0">
                <a:latin typeface="Arial"/>
                <a:cs typeface="Arial"/>
              </a:rPr>
              <a:t>Sexuality in</a:t>
            </a:r>
            <a:r>
              <a:rPr sz="3900" b="1" spc="-75" dirty="0">
                <a:latin typeface="Arial"/>
                <a:cs typeface="Arial"/>
              </a:rPr>
              <a:t> </a:t>
            </a:r>
            <a:r>
              <a:rPr sz="3900" b="1" dirty="0">
                <a:latin typeface="Arial"/>
                <a:cs typeface="Arial"/>
              </a:rPr>
              <a:t>Organisms</a:t>
            </a:r>
            <a:endParaRPr sz="39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96897" y="1389634"/>
            <a:ext cx="7091680" cy="5098415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295910" marR="5080" indent="-283845">
              <a:lnSpc>
                <a:spcPct val="80000"/>
              </a:lnSpc>
              <a:spcBef>
                <a:spcPts val="745"/>
              </a:spcBef>
              <a:buClr>
                <a:srgbClr val="3891A7"/>
              </a:buClr>
              <a:buSzPct val="79629"/>
              <a:buFont typeface="Wingdings 2"/>
              <a:buChar char=""/>
              <a:tabLst>
                <a:tab pos="295910" algn="l"/>
                <a:tab pos="296545" algn="l"/>
              </a:tabLst>
            </a:pPr>
            <a:r>
              <a:rPr sz="2700" spc="-5" dirty="0">
                <a:solidFill>
                  <a:srgbClr val="C32C2D"/>
                </a:solidFill>
                <a:latin typeface="Arial"/>
                <a:cs typeface="Arial"/>
              </a:rPr>
              <a:t>Homothallic </a:t>
            </a:r>
            <a:r>
              <a:rPr sz="2700" spc="-5" dirty="0">
                <a:latin typeface="Arial"/>
                <a:cs typeface="Arial"/>
              </a:rPr>
              <a:t>and </a:t>
            </a:r>
            <a:r>
              <a:rPr sz="2700" spc="-5" dirty="0">
                <a:solidFill>
                  <a:srgbClr val="C32C2D"/>
                </a:solidFill>
                <a:latin typeface="Arial"/>
                <a:cs typeface="Arial"/>
              </a:rPr>
              <a:t>monoecious </a:t>
            </a:r>
            <a:r>
              <a:rPr sz="2700" dirty="0">
                <a:latin typeface="Arial"/>
                <a:cs typeface="Arial"/>
              </a:rPr>
              <a:t>- terms </a:t>
            </a:r>
            <a:r>
              <a:rPr sz="2700" spc="-5" dirty="0">
                <a:latin typeface="Arial"/>
                <a:cs typeface="Arial"/>
              </a:rPr>
              <a:t>used </a:t>
            </a:r>
            <a:r>
              <a:rPr sz="2700" dirty="0">
                <a:latin typeface="Arial"/>
                <a:cs typeface="Arial"/>
              </a:rPr>
              <a:t>to  describe bisexual condition of</a:t>
            </a:r>
            <a:r>
              <a:rPr sz="2700" spc="-70" dirty="0">
                <a:latin typeface="Arial"/>
                <a:cs typeface="Arial"/>
              </a:rPr>
              <a:t> </a:t>
            </a:r>
            <a:r>
              <a:rPr sz="2700" spc="-5" dirty="0">
                <a:latin typeface="Arial"/>
                <a:cs typeface="Arial"/>
              </a:rPr>
              <a:t>plant.</a:t>
            </a:r>
            <a:endParaRPr sz="2700">
              <a:latin typeface="Arial"/>
              <a:cs typeface="Arial"/>
            </a:endParaRPr>
          </a:p>
          <a:p>
            <a:pPr marL="295910" marR="290830" indent="-283845">
              <a:lnSpc>
                <a:spcPct val="80000"/>
              </a:lnSpc>
              <a:spcBef>
                <a:spcPts val="605"/>
              </a:spcBef>
              <a:buClr>
                <a:srgbClr val="3891A7"/>
              </a:buClr>
              <a:buSzPct val="79629"/>
              <a:buFont typeface="Wingdings 2"/>
              <a:buChar char=""/>
              <a:tabLst>
                <a:tab pos="295910" algn="l"/>
                <a:tab pos="296545" algn="l"/>
              </a:tabLst>
            </a:pPr>
            <a:r>
              <a:rPr sz="2700" spc="-5" dirty="0">
                <a:solidFill>
                  <a:srgbClr val="C32C2D"/>
                </a:solidFill>
                <a:latin typeface="Arial"/>
                <a:cs typeface="Arial"/>
              </a:rPr>
              <a:t>Heterothallic </a:t>
            </a:r>
            <a:r>
              <a:rPr sz="2700" spc="-5" dirty="0">
                <a:latin typeface="Arial"/>
                <a:cs typeface="Arial"/>
              </a:rPr>
              <a:t>and </a:t>
            </a:r>
            <a:r>
              <a:rPr sz="2700" dirty="0">
                <a:solidFill>
                  <a:srgbClr val="C32C2D"/>
                </a:solidFill>
                <a:latin typeface="Arial"/>
                <a:cs typeface="Arial"/>
              </a:rPr>
              <a:t>dioecious </a:t>
            </a:r>
            <a:r>
              <a:rPr sz="2700" dirty="0">
                <a:latin typeface="Arial"/>
                <a:cs typeface="Arial"/>
              </a:rPr>
              <a:t>- terms </a:t>
            </a:r>
            <a:r>
              <a:rPr sz="2700" spc="-5" dirty="0">
                <a:latin typeface="Arial"/>
                <a:cs typeface="Arial"/>
              </a:rPr>
              <a:t>used</a:t>
            </a:r>
            <a:r>
              <a:rPr sz="2700" spc="-40" dirty="0">
                <a:latin typeface="Arial"/>
                <a:cs typeface="Arial"/>
              </a:rPr>
              <a:t> </a:t>
            </a:r>
            <a:r>
              <a:rPr sz="2700" dirty="0">
                <a:latin typeface="Arial"/>
                <a:cs typeface="Arial"/>
              </a:rPr>
              <a:t>to  describe unisexual condition of</a:t>
            </a:r>
            <a:r>
              <a:rPr sz="2700" spc="-75" dirty="0">
                <a:latin typeface="Arial"/>
                <a:cs typeface="Arial"/>
              </a:rPr>
              <a:t> </a:t>
            </a:r>
            <a:r>
              <a:rPr sz="2700" spc="-5" dirty="0">
                <a:latin typeface="Arial"/>
                <a:cs typeface="Arial"/>
              </a:rPr>
              <a:t>plant.</a:t>
            </a:r>
            <a:endParaRPr sz="2700">
              <a:latin typeface="Arial"/>
              <a:cs typeface="Arial"/>
            </a:endParaRPr>
          </a:p>
          <a:p>
            <a:pPr marL="295910" marR="406400" indent="-283845">
              <a:lnSpc>
                <a:spcPct val="80000"/>
              </a:lnSpc>
              <a:spcBef>
                <a:spcPts val="600"/>
              </a:spcBef>
              <a:buClr>
                <a:srgbClr val="3891A7"/>
              </a:buClr>
              <a:buSzPct val="79629"/>
              <a:buFont typeface="Wingdings 2"/>
              <a:buChar char=""/>
              <a:tabLst>
                <a:tab pos="295910" algn="l"/>
                <a:tab pos="296545" algn="l"/>
              </a:tabLst>
            </a:pPr>
            <a:r>
              <a:rPr sz="2700" dirty="0">
                <a:solidFill>
                  <a:srgbClr val="C32C2D"/>
                </a:solidFill>
                <a:latin typeface="Arial"/>
                <a:cs typeface="Arial"/>
              </a:rPr>
              <a:t>Staminate </a:t>
            </a:r>
            <a:r>
              <a:rPr sz="2700" dirty="0">
                <a:latin typeface="Arial"/>
                <a:cs typeface="Arial"/>
              </a:rPr>
              <a:t>- unisexual </a:t>
            </a:r>
            <a:r>
              <a:rPr sz="2700" spc="-5" dirty="0">
                <a:latin typeface="Arial"/>
                <a:cs typeface="Arial"/>
              </a:rPr>
              <a:t>male flower</a:t>
            </a:r>
            <a:r>
              <a:rPr sz="2700" spc="-50" dirty="0">
                <a:latin typeface="Arial"/>
                <a:cs typeface="Arial"/>
              </a:rPr>
              <a:t> </a:t>
            </a:r>
            <a:r>
              <a:rPr sz="2700" spc="-5" dirty="0">
                <a:latin typeface="Arial"/>
                <a:cs typeface="Arial"/>
              </a:rPr>
              <a:t>bearing  stamens</a:t>
            </a:r>
            <a:endParaRPr sz="2700">
              <a:latin typeface="Arial"/>
              <a:cs typeface="Arial"/>
            </a:endParaRPr>
          </a:p>
          <a:p>
            <a:pPr marL="295910" marR="387985" indent="-283845">
              <a:lnSpc>
                <a:spcPct val="80000"/>
              </a:lnSpc>
              <a:spcBef>
                <a:spcPts val="600"/>
              </a:spcBef>
              <a:buClr>
                <a:srgbClr val="3891A7"/>
              </a:buClr>
              <a:buSzPct val="79629"/>
              <a:buFont typeface="Wingdings 2"/>
              <a:buChar char=""/>
              <a:tabLst>
                <a:tab pos="295910" algn="l"/>
                <a:tab pos="296545" algn="l"/>
              </a:tabLst>
            </a:pPr>
            <a:r>
              <a:rPr sz="2700" dirty="0">
                <a:solidFill>
                  <a:srgbClr val="C32C2D"/>
                </a:solidFill>
                <a:latin typeface="Arial"/>
                <a:cs typeface="Arial"/>
              </a:rPr>
              <a:t>Pistillate </a:t>
            </a:r>
            <a:r>
              <a:rPr sz="2700" dirty="0">
                <a:latin typeface="Arial"/>
                <a:cs typeface="Arial"/>
              </a:rPr>
              <a:t>- unisexual female </a:t>
            </a:r>
            <a:r>
              <a:rPr sz="2700" spc="-5" dirty="0">
                <a:latin typeface="Arial"/>
                <a:cs typeface="Arial"/>
              </a:rPr>
              <a:t>flower</a:t>
            </a:r>
            <a:r>
              <a:rPr sz="2700" spc="-95" dirty="0">
                <a:latin typeface="Arial"/>
                <a:cs typeface="Arial"/>
              </a:rPr>
              <a:t> </a:t>
            </a:r>
            <a:r>
              <a:rPr sz="2700" spc="-5" dirty="0">
                <a:latin typeface="Arial"/>
                <a:cs typeface="Arial"/>
              </a:rPr>
              <a:t>bearing  stamens.</a:t>
            </a:r>
            <a:endParaRPr sz="2700">
              <a:latin typeface="Arial"/>
              <a:cs typeface="Arial"/>
            </a:endParaRPr>
          </a:p>
          <a:p>
            <a:pPr marL="295910" marR="157480" indent="-283845" algn="just">
              <a:lnSpc>
                <a:spcPct val="80000"/>
              </a:lnSpc>
              <a:spcBef>
                <a:spcPts val="600"/>
              </a:spcBef>
              <a:buClr>
                <a:srgbClr val="3891A7"/>
              </a:buClr>
              <a:buSzPct val="79629"/>
              <a:buFont typeface="Wingdings 2"/>
              <a:buChar char=""/>
              <a:tabLst>
                <a:tab pos="296545" algn="l"/>
              </a:tabLst>
            </a:pPr>
            <a:r>
              <a:rPr sz="2700" spc="-5" dirty="0">
                <a:solidFill>
                  <a:srgbClr val="C32C2D"/>
                </a:solidFill>
                <a:latin typeface="Arial"/>
                <a:cs typeface="Arial"/>
              </a:rPr>
              <a:t>Monoecious </a:t>
            </a:r>
            <a:r>
              <a:rPr sz="2700" dirty="0">
                <a:latin typeface="Arial"/>
                <a:cs typeface="Arial"/>
              </a:rPr>
              <a:t>- </a:t>
            </a:r>
            <a:r>
              <a:rPr sz="2700" spc="-5" dirty="0">
                <a:latin typeface="Arial"/>
                <a:cs typeface="Arial"/>
              </a:rPr>
              <a:t>both male and female </a:t>
            </a:r>
            <a:r>
              <a:rPr sz="2700" dirty="0">
                <a:latin typeface="Arial"/>
                <a:cs typeface="Arial"/>
              </a:rPr>
              <a:t>flowers  </a:t>
            </a:r>
            <a:r>
              <a:rPr sz="2700" spc="-5" dirty="0">
                <a:latin typeface="Arial"/>
                <a:cs typeface="Arial"/>
              </a:rPr>
              <a:t>may be present on </a:t>
            </a:r>
            <a:r>
              <a:rPr sz="2700" dirty="0">
                <a:latin typeface="Arial"/>
                <a:cs typeface="Arial"/>
              </a:rPr>
              <a:t>the </a:t>
            </a:r>
            <a:r>
              <a:rPr sz="2700" spc="-5" dirty="0">
                <a:latin typeface="Arial"/>
                <a:cs typeface="Arial"/>
              </a:rPr>
              <a:t>same </a:t>
            </a:r>
            <a:r>
              <a:rPr sz="2700" dirty="0">
                <a:latin typeface="Arial"/>
                <a:cs typeface="Arial"/>
              </a:rPr>
              <a:t>individual. </a:t>
            </a:r>
            <a:r>
              <a:rPr sz="2700" spc="-5" dirty="0">
                <a:latin typeface="Arial"/>
                <a:cs typeface="Arial"/>
              </a:rPr>
              <a:t>Eg.  </a:t>
            </a:r>
            <a:r>
              <a:rPr sz="2700" dirty="0">
                <a:latin typeface="Arial"/>
                <a:cs typeface="Arial"/>
              </a:rPr>
              <a:t>cucurbits </a:t>
            </a:r>
            <a:r>
              <a:rPr sz="2700" spc="-5" dirty="0">
                <a:latin typeface="Arial"/>
                <a:cs typeface="Arial"/>
              </a:rPr>
              <a:t>and</a:t>
            </a:r>
            <a:r>
              <a:rPr sz="2700" spc="-40" dirty="0">
                <a:latin typeface="Arial"/>
                <a:cs typeface="Arial"/>
              </a:rPr>
              <a:t> </a:t>
            </a:r>
            <a:r>
              <a:rPr sz="2700" dirty="0">
                <a:latin typeface="Arial"/>
                <a:cs typeface="Arial"/>
              </a:rPr>
              <a:t>coconuts</a:t>
            </a:r>
            <a:endParaRPr sz="2700">
              <a:latin typeface="Arial"/>
              <a:cs typeface="Arial"/>
            </a:endParaRPr>
          </a:p>
          <a:p>
            <a:pPr marL="295910" marR="119380" indent="-283845">
              <a:lnSpc>
                <a:spcPts val="2590"/>
              </a:lnSpc>
              <a:spcBef>
                <a:spcPts val="585"/>
              </a:spcBef>
              <a:buClr>
                <a:srgbClr val="3891A7"/>
              </a:buClr>
              <a:buSzPct val="79629"/>
              <a:buFont typeface="Wingdings 2"/>
              <a:buChar char=""/>
              <a:tabLst>
                <a:tab pos="295910" algn="l"/>
                <a:tab pos="296545" algn="l"/>
              </a:tabLst>
            </a:pPr>
            <a:r>
              <a:rPr sz="2700" spc="-5" dirty="0">
                <a:solidFill>
                  <a:srgbClr val="C32C2D"/>
                </a:solidFill>
                <a:latin typeface="Arial"/>
                <a:cs typeface="Arial"/>
              </a:rPr>
              <a:t>Dioecious </a:t>
            </a:r>
            <a:r>
              <a:rPr sz="2700" dirty="0">
                <a:latin typeface="Arial"/>
                <a:cs typeface="Arial"/>
              </a:rPr>
              <a:t>- </a:t>
            </a:r>
            <a:r>
              <a:rPr sz="2700" spc="-5" dirty="0">
                <a:latin typeface="Arial"/>
                <a:cs typeface="Arial"/>
              </a:rPr>
              <a:t>both male and female </a:t>
            </a:r>
            <a:r>
              <a:rPr sz="2700" dirty="0">
                <a:latin typeface="Arial"/>
                <a:cs typeface="Arial"/>
              </a:rPr>
              <a:t>flowers  </a:t>
            </a:r>
            <a:r>
              <a:rPr sz="2700" spc="-5" dirty="0">
                <a:latin typeface="Arial"/>
                <a:cs typeface="Arial"/>
              </a:rPr>
              <a:t>may be present on separate individuals. Eg.  papaya and date</a:t>
            </a:r>
            <a:r>
              <a:rPr sz="2700" spc="-15" dirty="0">
                <a:latin typeface="Arial"/>
                <a:cs typeface="Arial"/>
              </a:rPr>
              <a:t> </a:t>
            </a:r>
            <a:r>
              <a:rPr sz="2700" spc="-5" dirty="0">
                <a:latin typeface="Arial"/>
                <a:cs typeface="Arial"/>
              </a:rPr>
              <a:t>palm</a:t>
            </a:r>
            <a:endParaRPr sz="2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6794" y="0"/>
            <a:ext cx="5146040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900" dirty="0"/>
              <a:t>Diversity of Sexuality</a:t>
            </a:r>
            <a:r>
              <a:rPr sz="3900" spc="-95" dirty="0"/>
              <a:t> </a:t>
            </a:r>
            <a:r>
              <a:rPr sz="3900" spc="-5" dirty="0"/>
              <a:t>in</a:t>
            </a:r>
            <a:endParaRPr sz="3900"/>
          </a:p>
        </p:txBody>
      </p:sp>
      <p:sp>
        <p:nvSpPr>
          <p:cNvPr id="3" name="object 3"/>
          <p:cNvSpPr txBox="1"/>
          <p:nvPr/>
        </p:nvSpPr>
        <p:spPr>
          <a:xfrm>
            <a:off x="1526794" y="499059"/>
            <a:ext cx="2421255" cy="620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900" dirty="0">
                <a:latin typeface="Arial"/>
                <a:cs typeface="Arial"/>
              </a:rPr>
              <a:t>Organisms</a:t>
            </a:r>
            <a:endParaRPr sz="39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627376" y="874775"/>
            <a:ext cx="5032248" cy="58064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24226" y="1071625"/>
            <a:ext cx="4643374" cy="54180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19200" y="274637"/>
            <a:ext cx="7498080" cy="944880"/>
          </a:xfrm>
          <a:custGeom>
            <a:avLst/>
            <a:gdLst/>
            <a:ahLst/>
            <a:cxnLst/>
            <a:rect l="l" t="t" r="r" b="b"/>
            <a:pathLst>
              <a:path w="7498080" h="944880">
                <a:moveTo>
                  <a:pt x="0" y="944562"/>
                </a:moveTo>
                <a:lnTo>
                  <a:pt x="7498080" y="944562"/>
                </a:lnTo>
                <a:lnTo>
                  <a:pt x="7498080" y="0"/>
                </a:lnTo>
                <a:lnTo>
                  <a:pt x="0" y="0"/>
                </a:lnTo>
                <a:lnTo>
                  <a:pt x="0" y="94456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19200" y="274637"/>
            <a:ext cx="7498080" cy="944880"/>
          </a:xfrm>
          <a:custGeom>
            <a:avLst/>
            <a:gdLst/>
            <a:ahLst/>
            <a:cxnLst/>
            <a:rect l="l" t="t" r="r" b="b"/>
            <a:pathLst>
              <a:path w="7498080" h="944880">
                <a:moveTo>
                  <a:pt x="0" y="944562"/>
                </a:moveTo>
                <a:lnTo>
                  <a:pt x="7498080" y="944562"/>
                </a:lnTo>
                <a:lnTo>
                  <a:pt x="7498080" y="0"/>
                </a:lnTo>
                <a:lnTo>
                  <a:pt x="0" y="0"/>
                </a:lnTo>
                <a:lnTo>
                  <a:pt x="0" y="944562"/>
                </a:lnTo>
                <a:close/>
              </a:path>
            </a:pathLst>
          </a:custGeom>
          <a:ln w="25400">
            <a:solidFill>
              <a:srgbClr val="465A8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02791" y="48767"/>
            <a:ext cx="6329172" cy="7513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02791" y="597408"/>
            <a:ext cx="2674620" cy="7513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9944" rIns="0" bIns="0" rtlCol="0">
            <a:spAutoFit/>
          </a:bodyPr>
          <a:lstStyle/>
          <a:p>
            <a:pPr marL="508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Cell division during</a:t>
            </a:r>
            <a:r>
              <a:rPr spc="-155" dirty="0"/>
              <a:t> </a:t>
            </a:r>
            <a:r>
              <a:rPr dirty="0"/>
              <a:t>Gamete  </a:t>
            </a:r>
            <a:r>
              <a:rPr spc="-5" dirty="0"/>
              <a:t>Formation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596897" y="1424685"/>
            <a:ext cx="7224395" cy="516255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295910" marR="110489" indent="-283845">
              <a:lnSpc>
                <a:spcPct val="90000"/>
              </a:lnSpc>
              <a:spcBef>
                <a:spcPts val="459"/>
              </a:spcBef>
              <a:buClr>
                <a:srgbClr val="3891A7"/>
              </a:buClr>
              <a:buSzPct val="80000"/>
              <a:buFont typeface="Wingdings 2"/>
              <a:buChar char=""/>
              <a:tabLst>
                <a:tab pos="296545" algn="l"/>
              </a:tabLst>
            </a:pPr>
            <a:r>
              <a:rPr sz="3000" spc="-5" dirty="0">
                <a:latin typeface="Arial"/>
                <a:cs typeface="Arial"/>
              </a:rPr>
              <a:t>Parental body </a:t>
            </a:r>
            <a:r>
              <a:rPr sz="3000" dirty="0">
                <a:latin typeface="Arial"/>
                <a:cs typeface="Arial"/>
              </a:rPr>
              <a:t>of </a:t>
            </a:r>
            <a:r>
              <a:rPr sz="3000" spc="-5" dirty="0">
                <a:latin typeface="Arial"/>
                <a:cs typeface="Arial"/>
              </a:rPr>
              <a:t>organisms </a:t>
            </a:r>
            <a:r>
              <a:rPr sz="3000" dirty="0">
                <a:latin typeface="Arial"/>
                <a:cs typeface="Arial"/>
              </a:rPr>
              <a:t>like</a:t>
            </a:r>
            <a:r>
              <a:rPr sz="3000" spc="-4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monera,  fungi, algae and bryophytes is </a:t>
            </a:r>
            <a:r>
              <a:rPr sz="3000" dirty="0">
                <a:latin typeface="Arial"/>
                <a:cs typeface="Arial"/>
              </a:rPr>
              <a:t>haploid.  They </a:t>
            </a:r>
            <a:r>
              <a:rPr sz="3000" spc="-5" dirty="0">
                <a:latin typeface="Arial"/>
                <a:cs typeface="Arial"/>
              </a:rPr>
              <a:t>produce gametes by mitotic  </a:t>
            </a:r>
            <a:r>
              <a:rPr sz="3000" dirty="0">
                <a:latin typeface="Arial"/>
                <a:cs typeface="Arial"/>
              </a:rPr>
              <a:t>division.</a:t>
            </a:r>
            <a:endParaRPr sz="3000">
              <a:latin typeface="Arial"/>
              <a:cs typeface="Arial"/>
            </a:endParaRPr>
          </a:p>
          <a:p>
            <a:pPr marL="295910" marR="5080" indent="-283845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Char char=""/>
              <a:tabLst>
                <a:tab pos="296545" algn="l"/>
                <a:tab pos="6182360" algn="l"/>
              </a:tabLst>
            </a:pPr>
            <a:r>
              <a:rPr sz="3000" spc="-5" dirty="0">
                <a:latin typeface="Arial"/>
                <a:cs typeface="Arial"/>
              </a:rPr>
              <a:t>Parental body </a:t>
            </a:r>
            <a:r>
              <a:rPr sz="3000" dirty="0">
                <a:latin typeface="Arial"/>
                <a:cs typeface="Arial"/>
              </a:rPr>
              <a:t>of </a:t>
            </a:r>
            <a:r>
              <a:rPr sz="3000" spc="-5" dirty="0">
                <a:latin typeface="Arial"/>
                <a:cs typeface="Arial"/>
              </a:rPr>
              <a:t>organisms </a:t>
            </a:r>
            <a:r>
              <a:rPr sz="3000" dirty="0">
                <a:latin typeface="Arial"/>
                <a:cs typeface="Arial"/>
              </a:rPr>
              <a:t>like  </a:t>
            </a:r>
            <a:r>
              <a:rPr sz="3000" spc="-5" dirty="0">
                <a:latin typeface="Arial"/>
                <a:cs typeface="Arial"/>
              </a:rPr>
              <a:t>pteridophytes, gymnosperms,  angiosperms and </a:t>
            </a:r>
            <a:r>
              <a:rPr sz="3000" dirty="0">
                <a:latin typeface="Arial"/>
                <a:cs typeface="Arial"/>
              </a:rPr>
              <a:t>most of the </a:t>
            </a:r>
            <a:r>
              <a:rPr sz="3000" spc="-5" dirty="0">
                <a:latin typeface="Arial"/>
                <a:cs typeface="Arial"/>
              </a:rPr>
              <a:t>animals  </a:t>
            </a:r>
            <a:r>
              <a:rPr sz="3000" dirty="0">
                <a:latin typeface="Arial"/>
                <a:cs typeface="Arial"/>
              </a:rPr>
              <a:t>including </a:t>
            </a:r>
            <a:r>
              <a:rPr sz="3000" spc="-5" dirty="0">
                <a:latin typeface="Arial"/>
                <a:cs typeface="Arial"/>
              </a:rPr>
              <a:t>human beings</a:t>
            </a:r>
            <a:r>
              <a:rPr sz="3000" spc="-55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is</a:t>
            </a:r>
            <a:r>
              <a:rPr sz="3000" spc="15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diploid.	They  </a:t>
            </a:r>
            <a:r>
              <a:rPr sz="3000" spc="-5" dirty="0">
                <a:latin typeface="Arial"/>
                <a:cs typeface="Arial"/>
              </a:rPr>
              <a:t>produce gametes by meiotic cell</a:t>
            </a:r>
            <a:r>
              <a:rPr sz="3000" spc="-35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division.</a:t>
            </a:r>
            <a:endParaRPr sz="3000">
              <a:latin typeface="Arial"/>
              <a:cs typeface="Arial"/>
            </a:endParaRPr>
          </a:p>
          <a:p>
            <a:pPr marL="295910" marR="511809" indent="-283845" algn="just">
              <a:lnSpc>
                <a:spcPts val="3240"/>
              </a:lnSpc>
              <a:spcBef>
                <a:spcPts val="650"/>
              </a:spcBef>
              <a:buClr>
                <a:srgbClr val="3891A7"/>
              </a:buClr>
              <a:buSzPct val="80000"/>
              <a:buFont typeface="Wingdings 2"/>
              <a:buChar char=""/>
              <a:tabLst>
                <a:tab pos="296545" algn="l"/>
              </a:tabLst>
            </a:pPr>
            <a:r>
              <a:rPr sz="3000" dirty="0">
                <a:latin typeface="Arial"/>
                <a:cs typeface="Arial"/>
              </a:rPr>
              <a:t>In diploid organisms, specialised cells  called </a:t>
            </a:r>
            <a:r>
              <a:rPr sz="3000" spc="-5" dirty="0">
                <a:latin typeface="Arial"/>
                <a:cs typeface="Arial"/>
              </a:rPr>
              <a:t>meiocytes (gamete mother</a:t>
            </a:r>
            <a:r>
              <a:rPr sz="3000" spc="-65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cell)  </a:t>
            </a:r>
            <a:r>
              <a:rPr sz="3000" spc="-5" dirty="0">
                <a:latin typeface="Arial"/>
                <a:cs typeface="Arial"/>
              </a:rPr>
              <a:t>undergo</a:t>
            </a:r>
            <a:r>
              <a:rPr sz="3000" spc="-50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meiosis</a:t>
            </a:r>
            <a:r>
              <a:rPr sz="3000" b="1" dirty="0">
                <a:latin typeface="Arial"/>
                <a:cs typeface="Arial"/>
              </a:rPr>
              <a:t>.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71800" y="304736"/>
            <a:ext cx="4356100" cy="944880"/>
          </a:xfrm>
          <a:custGeom>
            <a:avLst/>
            <a:gdLst/>
            <a:ahLst/>
            <a:cxnLst/>
            <a:rect l="l" t="t" r="r" b="b"/>
            <a:pathLst>
              <a:path w="4356100" h="944880">
                <a:moveTo>
                  <a:pt x="0" y="944562"/>
                </a:moveTo>
                <a:lnTo>
                  <a:pt x="4355592" y="944562"/>
                </a:lnTo>
                <a:lnTo>
                  <a:pt x="4355592" y="0"/>
                </a:lnTo>
                <a:lnTo>
                  <a:pt x="0" y="0"/>
                </a:lnTo>
                <a:lnTo>
                  <a:pt x="0" y="94456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971800" y="304736"/>
            <a:ext cx="4356100" cy="944880"/>
          </a:xfrm>
          <a:custGeom>
            <a:avLst/>
            <a:gdLst/>
            <a:ahLst/>
            <a:cxnLst/>
            <a:rect l="l" t="t" r="r" b="b"/>
            <a:pathLst>
              <a:path w="4356100" h="944880">
                <a:moveTo>
                  <a:pt x="0" y="944562"/>
                </a:moveTo>
                <a:lnTo>
                  <a:pt x="4355592" y="944562"/>
                </a:lnTo>
                <a:lnTo>
                  <a:pt x="4355592" y="0"/>
                </a:lnTo>
                <a:lnTo>
                  <a:pt x="0" y="0"/>
                </a:lnTo>
                <a:lnTo>
                  <a:pt x="0" y="944562"/>
                </a:lnTo>
                <a:close/>
              </a:path>
            </a:pathLst>
          </a:custGeom>
          <a:ln w="25400">
            <a:solidFill>
              <a:srgbClr val="C32C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735579" y="271272"/>
            <a:ext cx="4826508" cy="8945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089529" y="421640"/>
            <a:ext cx="4121785" cy="680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300" spc="-10" dirty="0"/>
              <a:t>Gamete</a:t>
            </a:r>
            <a:r>
              <a:rPr sz="4300" spc="-90" dirty="0"/>
              <a:t> </a:t>
            </a:r>
            <a:r>
              <a:rPr sz="4300" spc="-25" dirty="0"/>
              <a:t>Transfer</a:t>
            </a:r>
            <a:endParaRPr sz="4300"/>
          </a:p>
        </p:txBody>
      </p:sp>
      <p:sp>
        <p:nvSpPr>
          <p:cNvPr id="6" name="object 6"/>
          <p:cNvSpPr txBox="1"/>
          <p:nvPr/>
        </p:nvSpPr>
        <p:spPr>
          <a:xfrm>
            <a:off x="1596897" y="1378965"/>
            <a:ext cx="7118984" cy="5177790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295910" marR="513715" indent="-283845">
              <a:lnSpc>
                <a:spcPts val="2880"/>
              </a:lnSpc>
              <a:spcBef>
                <a:spcPts val="795"/>
              </a:spcBef>
              <a:buClr>
                <a:srgbClr val="3891A7"/>
              </a:buClr>
              <a:buSzPct val="80000"/>
              <a:buFont typeface="Wingdings 2"/>
              <a:buChar char=""/>
              <a:tabLst>
                <a:tab pos="296545" algn="l"/>
              </a:tabLst>
            </a:pPr>
            <a:r>
              <a:rPr sz="3000" dirty="0">
                <a:latin typeface="Arial"/>
                <a:cs typeface="Arial"/>
              </a:rPr>
              <a:t>In </a:t>
            </a:r>
            <a:r>
              <a:rPr sz="3000" spc="-5" dirty="0">
                <a:latin typeface="Arial"/>
                <a:cs typeface="Arial"/>
              </a:rPr>
              <a:t>majority organisms male gamete is  motile where as female is</a:t>
            </a:r>
            <a:r>
              <a:rPr sz="3000" spc="-20" dirty="0">
                <a:latin typeface="Arial"/>
                <a:cs typeface="Arial"/>
              </a:rPr>
              <a:t> </a:t>
            </a:r>
            <a:r>
              <a:rPr sz="3000" spc="-25" dirty="0">
                <a:latin typeface="Arial"/>
                <a:cs typeface="Arial"/>
              </a:rPr>
              <a:t>stationary.</a:t>
            </a:r>
            <a:endParaRPr sz="3000">
              <a:latin typeface="Arial"/>
              <a:cs typeface="Arial"/>
            </a:endParaRPr>
          </a:p>
          <a:p>
            <a:pPr marL="295910" marR="174625" indent="-283845">
              <a:lnSpc>
                <a:spcPts val="2880"/>
              </a:lnSpc>
              <a:spcBef>
                <a:spcPts val="605"/>
              </a:spcBef>
              <a:buClr>
                <a:srgbClr val="3891A7"/>
              </a:buClr>
              <a:buSzPct val="80000"/>
              <a:buFont typeface="Wingdings 2"/>
              <a:buChar char=""/>
              <a:tabLst>
                <a:tab pos="296545" algn="l"/>
              </a:tabLst>
            </a:pPr>
            <a:r>
              <a:rPr sz="3000" dirty="0">
                <a:latin typeface="Arial"/>
                <a:cs typeface="Arial"/>
              </a:rPr>
              <a:t>Exceptions , a few </a:t>
            </a:r>
            <a:r>
              <a:rPr sz="3000" spc="-5" dirty="0">
                <a:latin typeface="Arial"/>
                <a:cs typeface="Arial"/>
              </a:rPr>
              <a:t>fungi </a:t>
            </a:r>
            <a:r>
              <a:rPr sz="3000" dirty="0">
                <a:latin typeface="Arial"/>
                <a:cs typeface="Arial"/>
              </a:rPr>
              <a:t>and algae</a:t>
            </a:r>
            <a:r>
              <a:rPr sz="3000" spc="-155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both  types of gametes are</a:t>
            </a:r>
            <a:r>
              <a:rPr sz="3000" spc="-15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motile.</a:t>
            </a:r>
            <a:endParaRPr sz="3000">
              <a:latin typeface="Arial"/>
              <a:cs typeface="Arial"/>
            </a:endParaRPr>
          </a:p>
          <a:p>
            <a:pPr marL="295910" marR="133985" indent="-283845">
              <a:lnSpc>
                <a:spcPts val="288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Char char=""/>
              <a:tabLst>
                <a:tab pos="296545" algn="l"/>
              </a:tabLst>
            </a:pPr>
            <a:r>
              <a:rPr sz="3000" dirty="0">
                <a:latin typeface="Arial"/>
                <a:cs typeface="Arial"/>
              </a:rPr>
              <a:t>A </a:t>
            </a:r>
            <a:r>
              <a:rPr sz="3000" spc="-5" dirty="0">
                <a:latin typeface="Arial"/>
                <a:cs typeface="Arial"/>
              </a:rPr>
              <a:t>medium is required through which</a:t>
            </a:r>
            <a:r>
              <a:rPr sz="3000" spc="-204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the  </a:t>
            </a:r>
            <a:r>
              <a:rPr sz="3000" spc="-5" dirty="0">
                <a:latin typeface="Arial"/>
                <a:cs typeface="Arial"/>
              </a:rPr>
              <a:t>male gametes</a:t>
            </a:r>
            <a:r>
              <a:rPr sz="3000" spc="-30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move.</a:t>
            </a:r>
            <a:endParaRPr sz="3000">
              <a:latin typeface="Arial"/>
              <a:cs typeface="Arial"/>
            </a:endParaRPr>
          </a:p>
          <a:p>
            <a:pPr marL="295910" marR="5080" indent="-283845">
              <a:lnSpc>
                <a:spcPts val="288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Char char=""/>
              <a:tabLst>
                <a:tab pos="296545" algn="l"/>
              </a:tabLst>
            </a:pPr>
            <a:r>
              <a:rPr sz="3000" dirty="0">
                <a:latin typeface="Arial"/>
                <a:cs typeface="Arial"/>
              </a:rPr>
              <a:t>In </a:t>
            </a:r>
            <a:r>
              <a:rPr sz="3000" spc="-5" dirty="0">
                <a:latin typeface="Arial"/>
                <a:cs typeface="Arial"/>
              </a:rPr>
              <a:t>algae, bryophytes and pteridophytes,  water is </a:t>
            </a:r>
            <a:r>
              <a:rPr sz="3000" dirty="0">
                <a:latin typeface="Arial"/>
                <a:cs typeface="Arial"/>
              </a:rPr>
              <a:t>the </a:t>
            </a:r>
            <a:r>
              <a:rPr sz="3000" spc="-5" dirty="0">
                <a:latin typeface="Arial"/>
                <a:cs typeface="Arial"/>
              </a:rPr>
              <a:t>medium </a:t>
            </a:r>
            <a:r>
              <a:rPr sz="3000" dirty="0">
                <a:latin typeface="Arial"/>
                <a:cs typeface="Arial"/>
              </a:rPr>
              <a:t>for </a:t>
            </a:r>
            <a:r>
              <a:rPr sz="3000" spc="-5" dirty="0">
                <a:latin typeface="Arial"/>
                <a:cs typeface="Arial"/>
              </a:rPr>
              <a:t>gamete</a:t>
            </a:r>
            <a:r>
              <a:rPr sz="3000" spc="-15" dirty="0">
                <a:latin typeface="Arial"/>
                <a:cs typeface="Arial"/>
              </a:rPr>
              <a:t> </a:t>
            </a:r>
            <a:r>
              <a:rPr sz="3000" spc="-25" dirty="0">
                <a:latin typeface="Arial"/>
                <a:cs typeface="Arial"/>
              </a:rPr>
              <a:t>transfer.</a:t>
            </a:r>
            <a:endParaRPr sz="3000">
              <a:latin typeface="Arial"/>
              <a:cs typeface="Arial"/>
            </a:endParaRPr>
          </a:p>
          <a:p>
            <a:pPr marL="295910" marR="280035" indent="-283845">
              <a:lnSpc>
                <a:spcPct val="80000"/>
              </a:lnSpc>
              <a:spcBef>
                <a:spcPts val="625"/>
              </a:spcBef>
              <a:buClr>
                <a:srgbClr val="3891A7"/>
              </a:buClr>
              <a:buSzPct val="80000"/>
              <a:buFont typeface="Wingdings 2"/>
              <a:buChar char=""/>
              <a:tabLst>
                <a:tab pos="296545" algn="l"/>
                <a:tab pos="1561465" algn="l"/>
              </a:tabLst>
            </a:pPr>
            <a:r>
              <a:rPr sz="3000" spc="-170" dirty="0">
                <a:latin typeface="Arial"/>
                <a:cs typeface="Arial"/>
              </a:rPr>
              <a:t>To </a:t>
            </a:r>
            <a:r>
              <a:rPr sz="3000" spc="-5" dirty="0">
                <a:latin typeface="Arial"/>
                <a:cs typeface="Arial"/>
              </a:rPr>
              <a:t>compensate loss </a:t>
            </a:r>
            <a:r>
              <a:rPr sz="3000" dirty="0">
                <a:latin typeface="Arial"/>
                <a:cs typeface="Arial"/>
              </a:rPr>
              <a:t>of </a:t>
            </a:r>
            <a:r>
              <a:rPr sz="3000" spc="-5" dirty="0">
                <a:latin typeface="Arial"/>
                <a:cs typeface="Arial"/>
              </a:rPr>
              <a:t>male gametes  during	transport, </a:t>
            </a:r>
            <a:r>
              <a:rPr sz="3000" dirty="0">
                <a:latin typeface="Arial"/>
                <a:cs typeface="Arial"/>
              </a:rPr>
              <a:t>the </a:t>
            </a:r>
            <a:r>
              <a:rPr sz="3000" spc="-5" dirty="0">
                <a:latin typeface="Arial"/>
                <a:cs typeface="Arial"/>
              </a:rPr>
              <a:t>number </a:t>
            </a:r>
            <a:r>
              <a:rPr sz="3000" dirty="0">
                <a:latin typeface="Arial"/>
                <a:cs typeface="Arial"/>
              </a:rPr>
              <a:t>of </a:t>
            </a:r>
            <a:r>
              <a:rPr sz="3000" spc="-5" dirty="0">
                <a:latin typeface="Arial"/>
                <a:cs typeface="Arial"/>
              </a:rPr>
              <a:t>male  gametes produced is several thousand  times </a:t>
            </a:r>
            <a:r>
              <a:rPr sz="3000" spc="-10" dirty="0">
                <a:latin typeface="Arial"/>
                <a:cs typeface="Arial"/>
              </a:rPr>
              <a:t>the </a:t>
            </a:r>
            <a:r>
              <a:rPr sz="3000" spc="-5" dirty="0">
                <a:latin typeface="Arial"/>
                <a:cs typeface="Arial"/>
              </a:rPr>
              <a:t>number </a:t>
            </a:r>
            <a:r>
              <a:rPr sz="3000" dirty="0">
                <a:latin typeface="Arial"/>
                <a:cs typeface="Arial"/>
              </a:rPr>
              <a:t>of </a:t>
            </a:r>
            <a:r>
              <a:rPr sz="3000" spc="-5" dirty="0">
                <a:latin typeface="Arial"/>
                <a:cs typeface="Arial"/>
              </a:rPr>
              <a:t>female gametes  produced.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71800" y="46037"/>
            <a:ext cx="3136900" cy="944880"/>
          </a:xfrm>
          <a:custGeom>
            <a:avLst/>
            <a:gdLst/>
            <a:ahLst/>
            <a:cxnLst/>
            <a:rect l="l" t="t" r="r" b="b"/>
            <a:pathLst>
              <a:path w="3136900" h="944880">
                <a:moveTo>
                  <a:pt x="0" y="944562"/>
                </a:moveTo>
                <a:lnTo>
                  <a:pt x="3136392" y="944562"/>
                </a:lnTo>
                <a:lnTo>
                  <a:pt x="3136392" y="0"/>
                </a:lnTo>
                <a:lnTo>
                  <a:pt x="0" y="0"/>
                </a:lnTo>
                <a:lnTo>
                  <a:pt x="0" y="94456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971800" y="46037"/>
            <a:ext cx="3136900" cy="944880"/>
          </a:xfrm>
          <a:custGeom>
            <a:avLst/>
            <a:gdLst/>
            <a:ahLst/>
            <a:cxnLst/>
            <a:rect l="l" t="t" r="r" b="b"/>
            <a:pathLst>
              <a:path w="3136900" h="944880">
                <a:moveTo>
                  <a:pt x="0" y="944562"/>
                </a:moveTo>
                <a:lnTo>
                  <a:pt x="3136392" y="944562"/>
                </a:lnTo>
                <a:lnTo>
                  <a:pt x="3136392" y="0"/>
                </a:lnTo>
                <a:lnTo>
                  <a:pt x="0" y="0"/>
                </a:lnTo>
                <a:lnTo>
                  <a:pt x="0" y="944562"/>
                </a:lnTo>
                <a:close/>
              </a:path>
            </a:pathLst>
          </a:custGeom>
          <a:ln w="25400">
            <a:solidFill>
              <a:srgbClr val="95430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185667" y="330454"/>
            <a:ext cx="2710434" cy="3970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16351" y="25907"/>
            <a:ext cx="3445764" cy="8214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228140" y="1049782"/>
            <a:ext cx="3566160" cy="57753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95910" marR="99695" indent="-283845">
              <a:lnSpc>
                <a:spcPct val="90000"/>
              </a:lnSpc>
              <a:spcBef>
                <a:spcPts val="425"/>
              </a:spcBef>
              <a:buClr>
                <a:srgbClr val="3891A7"/>
              </a:buClr>
              <a:buSzPct val="79629"/>
              <a:buFont typeface="Wingdings 2"/>
              <a:buChar char=""/>
              <a:tabLst>
                <a:tab pos="295910" algn="l"/>
                <a:tab pos="296545" algn="l"/>
              </a:tabLst>
            </a:pPr>
            <a:r>
              <a:rPr sz="2700" spc="-5" dirty="0">
                <a:solidFill>
                  <a:srgbClr val="C32C2D"/>
                </a:solidFill>
                <a:latin typeface="Arial"/>
                <a:cs typeface="Arial"/>
              </a:rPr>
              <a:t>Pollination </a:t>
            </a:r>
            <a:r>
              <a:rPr sz="2700" dirty="0">
                <a:latin typeface="Arial"/>
                <a:cs typeface="Arial"/>
              </a:rPr>
              <a:t>– The  transfer of </a:t>
            </a:r>
            <a:r>
              <a:rPr sz="2700" spc="-5" dirty="0">
                <a:latin typeface="Arial"/>
                <a:cs typeface="Arial"/>
              </a:rPr>
              <a:t>pollen  grains </a:t>
            </a:r>
            <a:r>
              <a:rPr sz="2700" dirty="0">
                <a:latin typeface="Arial"/>
                <a:cs typeface="Arial"/>
              </a:rPr>
              <a:t>from anther</a:t>
            </a:r>
            <a:r>
              <a:rPr sz="2700" spc="-80" dirty="0">
                <a:latin typeface="Arial"/>
                <a:cs typeface="Arial"/>
              </a:rPr>
              <a:t> </a:t>
            </a:r>
            <a:r>
              <a:rPr sz="2700" dirty="0">
                <a:latin typeface="Arial"/>
                <a:cs typeface="Arial"/>
              </a:rPr>
              <a:t>to  the </a:t>
            </a:r>
            <a:r>
              <a:rPr sz="2700" spc="-5" dirty="0">
                <a:latin typeface="Arial"/>
                <a:cs typeface="Arial"/>
              </a:rPr>
              <a:t>stigma </a:t>
            </a:r>
            <a:r>
              <a:rPr sz="2700" dirty="0">
                <a:latin typeface="Arial"/>
                <a:cs typeface="Arial"/>
              </a:rPr>
              <a:t>is called  </a:t>
            </a:r>
            <a:r>
              <a:rPr sz="2700" spc="-5" dirty="0">
                <a:latin typeface="Arial"/>
                <a:cs typeface="Arial"/>
              </a:rPr>
              <a:t>pollination.</a:t>
            </a:r>
            <a:endParaRPr sz="2700">
              <a:latin typeface="Arial"/>
              <a:cs typeface="Arial"/>
            </a:endParaRPr>
          </a:p>
          <a:p>
            <a:pPr marL="295910" marR="347980" indent="-283845">
              <a:lnSpc>
                <a:spcPts val="2920"/>
              </a:lnSpc>
              <a:spcBef>
                <a:spcPts val="640"/>
              </a:spcBef>
              <a:buClr>
                <a:srgbClr val="3891A7"/>
              </a:buClr>
              <a:buSzPct val="79629"/>
              <a:buFont typeface="Wingdings 2"/>
              <a:buChar char=""/>
              <a:tabLst>
                <a:tab pos="295910" algn="l"/>
                <a:tab pos="296545" algn="l"/>
              </a:tabLst>
            </a:pPr>
            <a:r>
              <a:rPr sz="2700" spc="-5" dirty="0">
                <a:latin typeface="Arial"/>
                <a:cs typeface="Arial"/>
              </a:rPr>
              <a:t>Self-pollination</a:t>
            </a:r>
            <a:r>
              <a:rPr sz="2700" spc="-30" dirty="0">
                <a:latin typeface="Arial"/>
                <a:cs typeface="Arial"/>
              </a:rPr>
              <a:t> </a:t>
            </a:r>
            <a:r>
              <a:rPr sz="2700" spc="-5" dirty="0">
                <a:latin typeface="Arial"/>
                <a:cs typeface="Arial"/>
              </a:rPr>
              <a:t>and  Cross</a:t>
            </a:r>
            <a:r>
              <a:rPr sz="2700" spc="-20" dirty="0">
                <a:latin typeface="Arial"/>
                <a:cs typeface="Arial"/>
              </a:rPr>
              <a:t> </a:t>
            </a:r>
            <a:r>
              <a:rPr sz="2700" spc="-5" dirty="0">
                <a:latin typeface="Arial"/>
                <a:cs typeface="Arial"/>
              </a:rPr>
              <a:t>pollination</a:t>
            </a:r>
            <a:endParaRPr sz="2700">
              <a:latin typeface="Arial"/>
              <a:cs typeface="Arial"/>
            </a:endParaRPr>
          </a:p>
          <a:p>
            <a:pPr marL="295910" marR="5080" indent="-283845">
              <a:lnSpc>
                <a:spcPct val="90000"/>
              </a:lnSpc>
              <a:spcBef>
                <a:spcPts val="550"/>
              </a:spcBef>
              <a:buClr>
                <a:srgbClr val="3891A7"/>
              </a:buClr>
              <a:buSzPct val="79629"/>
              <a:buFont typeface="Wingdings 2"/>
              <a:buChar char=""/>
              <a:tabLst>
                <a:tab pos="295910" algn="l"/>
                <a:tab pos="296545" algn="l"/>
              </a:tabLst>
            </a:pPr>
            <a:r>
              <a:rPr sz="2700" dirty="0">
                <a:latin typeface="Arial"/>
                <a:cs typeface="Arial"/>
              </a:rPr>
              <a:t>Pollen grains  </a:t>
            </a:r>
            <a:r>
              <a:rPr sz="2700" spc="-5" dirty="0">
                <a:latin typeface="Arial"/>
                <a:cs typeface="Arial"/>
              </a:rPr>
              <a:t>germinate on </a:t>
            </a:r>
            <a:r>
              <a:rPr sz="2700" dirty="0">
                <a:latin typeface="Arial"/>
                <a:cs typeface="Arial"/>
              </a:rPr>
              <a:t>the  stigma </a:t>
            </a:r>
            <a:r>
              <a:rPr sz="2700" spc="-5" dirty="0">
                <a:latin typeface="Arial"/>
                <a:cs typeface="Arial"/>
              </a:rPr>
              <a:t>and </a:t>
            </a:r>
            <a:r>
              <a:rPr sz="2700" dirty="0">
                <a:latin typeface="Arial"/>
                <a:cs typeface="Arial"/>
              </a:rPr>
              <a:t>the</a:t>
            </a:r>
            <a:r>
              <a:rPr sz="2700" spc="-75" dirty="0">
                <a:latin typeface="Arial"/>
                <a:cs typeface="Arial"/>
              </a:rPr>
              <a:t> </a:t>
            </a:r>
            <a:r>
              <a:rPr sz="2700" spc="-5" dirty="0">
                <a:latin typeface="Arial"/>
                <a:cs typeface="Arial"/>
              </a:rPr>
              <a:t>pollen  tubes </a:t>
            </a:r>
            <a:r>
              <a:rPr sz="2700" dirty="0">
                <a:latin typeface="Arial"/>
                <a:cs typeface="Arial"/>
              </a:rPr>
              <a:t>carrying the  </a:t>
            </a:r>
            <a:r>
              <a:rPr sz="2700" spc="-5" dirty="0">
                <a:latin typeface="Arial"/>
                <a:cs typeface="Arial"/>
              </a:rPr>
              <a:t>male gametes </a:t>
            </a:r>
            <a:r>
              <a:rPr sz="2700" dirty="0">
                <a:latin typeface="Arial"/>
                <a:cs typeface="Arial"/>
              </a:rPr>
              <a:t>reach  </a:t>
            </a:r>
            <a:r>
              <a:rPr sz="2700" spc="-5" dirty="0">
                <a:latin typeface="Arial"/>
                <a:cs typeface="Arial"/>
              </a:rPr>
              <a:t>the ovule and  </a:t>
            </a:r>
            <a:r>
              <a:rPr sz="2700" dirty="0">
                <a:latin typeface="Arial"/>
                <a:cs typeface="Arial"/>
              </a:rPr>
              <a:t>discharge </a:t>
            </a:r>
            <a:r>
              <a:rPr sz="2700" spc="-5" dirty="0">
                <a:latin typeface="Arial"/>
                <a:cs typeface="Arial"/>
              </a:rPr>
              <a:t>male  gametes near</a:t>
            </a:r>
            <a:r>
              <a:rPr sz="2700" spc="-25" dirty="0">
                <a:latin typeface="Arial"/>
                <a:cs typeface="Arial"/>
              </a:rPr>
              <a:t> </a:t>
            </a:r>
            <a:r>
              <a:rPr sz="2700" dirty="0">
                <a:latin typeface="Arial"/>
                <a:cs typeface="Arial"/>
              </a:rPr>
              <a:t>the</a:t>
            </a:r>
            <a:endParaRPr sz="27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264530" y="1302258"/>
            <a:ext cx="3498469" cy="42851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496559" y="5741619"/>
            <a:ext cx="295338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Germination </a:t>
            </a:r>
            <a:r>
              <a:rPr sz="2400" dirty="0">
                <a:latin typeface="Arial"/>
                <a:cs typeface="Arial"/>
              </a:rPr>
              <a:t>of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Pollen  </a:t>
            </a:r>
            <a:r>
              <a:rPr sz="2400" spc="-5" dirty="0">
                <a:latin typeface="Arial"/>
                <a:cs typeface="Arial"/>
              </a:rPr>
              <a:t>grain on </a:t>
            </a:r>
            <a:r>
              <a:rPr sz="2400" dirty="0">
                <a:latin typeface="Arial"/>
                <a:cs typeface="Arial"/>
              </a:rPr>
              <a:t>Stigma of </a:t>
            </a:r>
            <a:r>
              <a:rPr sz="2400" spc="-5" dirty="0">
                <a:latin typeface="Arial"/>
                <a:cs typeface="Arial"/>
              </a:rPr>
              <a:t>a  Flower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62050" y="619125"/>
            <a:ext cx="5962650" cy="13049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60067" y="852296"/>
            <a:ext cx="260667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solidFill>
                  <a:srgbClr val="FFFFFF"/>
                </a:solidFill>
              </a:rPr>
              <a:t>Pol</a:t>
            </a:r>
            <a:r>
              <a:rPr sz="4400" spc="5" dirty="0">
                <a:solidFill>
                  <a:srgbClr val="FFFFFF"/>
                </a:solidFill>
              </a:rPr>
              <a:t>l</a:t>
            </a:r>
            <a:r>
              <a:rPr sz="4400" dirty="0">
                <a:solidFill>
                  <a:srgbClr val="FFFFFF"/>
                </a:solidFill>
              </a:rPr>
              <a:t>ination</a:t>
            </a:r>
            <a:endParaRPr sz="4400"/>
          </a:p>
        </p:txBody>
      </p:sp>
      <p:sp>
        <p:nvSpPr>
          <p:cNvPr id="4" name="object 4"/>
          <p:cNvSpPr/>
          <p:nvPr/>
        </p:nvSpPr>
        <p:spPr>
          <a:xfrm>
            <a:off x="1647825" y="1800225"/>
            <a:ext cx="5953125" cy="14668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114550" y="2876550"/>
            <a:ext cx="5953125" cy="19526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590800" y="4476750"/>
            <a:ext cx="5953125" cy="14763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019680" y="1965705"/>
            <a:ext cx="3824604" cy="3842385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 marR="1264285">
              <a:lnSpc>
                <a:spcPts val="4140"/>
              </a:lnSpc>
              <a:spcBef>
                <a:spcPts val="780"/>
              </a:spcBef>
            </a:pPr>
            <a:r>
              <a:rPr sz="4000" spc="-5" dirty="0">
                <a:solidFill>
                  <a:srgbClr val="FFFFFF"/>
                </a:solidFill>
                <a:latin typeface="Arial"/>
                <a:cs typeface="Arial"/>
              </a:rPr>
              <a:t>Pollen</a:t>
            </a:r>
            <a:r>
              <a:rPr sz="40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spc="-5" dirty="0">
                <a:solidFill>
                  <a:srgbClr val="FFFFFF"/>
                </a:solidFill>
                <a:latin typeface="Arial"/>
                <a:cs typeface="Arial"/>
              </a:rPr>
              <a:t>tube  Formation</a:t>
            </a:r>
            <a:endParaRPr sz="4000">
              <a:latin typeface="Arial"/>
              <a:cs typeface="Arial"/>
            </a:endParaRPr>
          </a:p>
          <a:p>
            <a:pPr marL="480059" marR="5080">
              <a:lnSpc>
                <a:spcPts val="4140"/>
              </a:lnSpc>
              <a:spcBef>
                <a:spcPts val="210"/>
              </a:spcBef>
            </a:pPr>
            <a:r>
              <a:rPr sz="4000" spc="-5" dirty="0">
                <a:solidFill>
                  <a:srgbClr val="FFFFFF"/>
                </a:solidFill>
                <a:latin typeface="Arial"/>
                <a:cs typeface="Arial"/>
              </a:rPr>
              <a:t>Fusion of</a:t>
            </a:r>
            <a:r>
              <a:rPr sz="40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spc="-5" dirty="0">
                <a:solidFill>
                  <a:srgbClr val="FFFFFF"/>
                </a:solidFill>
                <a:latin typeface="Arial"/>
                <a:cs typeface="Arial"/>
              </a:rPr>
              <a:t>male  and female  gamete</a:t>
            </a:r>
            <a:endParaRPr sz="4000">
              <a:latin typeface="Arial"/>
              <a:cs typeface="Arial"/>
            </a:endParaRPr>
          </a:p>
          <a:p>
            <a:pPr marL="955040" marR="264795">
              <a:lnSpc>
                <a:spcPts val="4140"/>
              </a:lnSpc>
              <a:spcBef>
                <a:spcPts val="210"/>
              </a:spcBef>
            </a:pPr>
            <a:r>
              <a:rPr sz="4000" spc="-5" dirty="0">
                <a:solidFill>
                  <a:srgbClr val="FFFFFF"/>
                </a:solidFill>
                <a:latin typeface="Arial"/>
                <a:cs typeface="Arial"/>
              </a:rPr>
              <a:t>Fertili</a:t>
            </a:r>
            <a:r>
              <a:rPr sz="4000" spc="1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4000" spc="-5" dirty="0">
                <a:solidFill>
                  <a:srgbClr val="FFFFFF"/>
                </a:solidFill>
                <a:latin typeface="Arial"/>
                <a:cs typeface="Arial"/>
              </a:rPr>
              <a:t>ation  (Syngamy)</a:t>
            </a:r>
            <a:endParaRPr sz="40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267450" y="1514475"/>
            <a:ext cx="800100" cy="8096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743700" y="2857500"/>
            <a:ext cx="800100" cy="8001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210425" y="4200525"/>
            <a:ext cx="800100" cy="8001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71572" y="182879"/>
            <a:ext cx="4727448" cy="10881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598420" y="156971"/>
            <a:ext cx="4872228" cy="10226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743200" y="228536"/>
            <a:ext cx="4584192" cy="9445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743200" y="228536"/>
            <a:ext cx="4584700" cy="944880"/>
          </a:xfrm>
          <a:custGeom>
            <a:avLst/>
            <a:gdLst/>
            <a:ahLst/>
            <a:cxnLst/>
            <a:rect l="l" t="t" r="r" b="b"/>
            <a:pathLst>
              <a:path w="4584700" h="944880">
                <a:moveTo>
                  <a:pt x="0" y="944562"/>
                </a:moveTo>
                <a:lnTo>
                  <a:pt x="4584192" y="944562"/>
                </a:lnTo>
                <a:lnTo>
                  <a:pt x="4584192" y="0"/>
                </a:lnTo>
                <a:lnTo>
                  <a:pt x="0" y="0"/>
                </a:lnTo>
                <a:lnTo>
                  <a:pt x="0" y="944562"/>
                </a:lnTo>
                <a:close/>
              </a:path>
            </a:pathLst>
          </a:custGeom>
          <a:ln w="12700">
            <a:solidFill>
              <a:srgbClr val="84AA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662427" y="195071"/>
            <a:ext cx="4744212" cy="8945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016376" y="345440"/>
            <a:ext cx="4038600" cy="680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300" spc="-35" dirty="0"/>
              <a:t>FERTILISATION</a:t>
            </a:r>
            <a:endParaRPr sz="4300"/>
          </a:p>
        </p:txBody>
      </p:sp>
      <p:sp>
        <p:nvSpPr>
          <p:cNvPr id="8" name="object 8"/>
          <p:cNvSpPr txBox="1"/>
          <p:nvPr/>
        </p:nvSpPr>
        <p:spPr>
          <a:xfrm>
            <a:off x="1596897" y="1468882"/>
            <a:ext cx="7054850" cy="4568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5910" marR="436880" indent="-283845">
              <a:lnSpc>
                <a:spcPct val="100000"/>
              </a:lnSpc>
              <a:spcBef>
                <a:spcPts val="105"/>
              </a:spcBef>
              <a:buClr>
                <a:srgbClr val="3891A7"/>
              </a:buClr>
              <a:buSzPct val="79687"/>
              <a:buFont typeface="Wingdings 2"/>
              <a:buChar char=""/>
              <a:tabLst>
                <a:tab pos="296545" algn="l"/>
              </a:tabLst>
            </a:pPr>
            <a:r>
              <a:rPr sz="3200" spc="-5" dirty="0">
                <a:latin typeface="Arial"/>
                <a:cs typeface="Arial"/>
              </a:rPr>
              <a:t>Fertilisation </a:t>
            </a:r>
            <a:r>
              <a:rPr sz="3200" dirty="0">
                <a:latin typeface="Arial"/>
                <a:cs typeface="Arial"/>
              </a:rPr>
              <a:t>results </a:t>
            </a:r>
            <a:r>
              <a:rPr sz="3200" spc="-5" dirty="0">
                <a:latin typeface="Arial"/>
                <a:cs typeface="Arial"/>
              </a:rPr>
              <a:t>the formation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of  </a:t>
            </a:r>
            <a:r>
              <a:rPr sz="3200" spc="-5" dirty="0">
                <a:latin typeface="Arial"/>
                <a:cs typeface="Arial"/>
              </a:rPr>
              <a:t>diploid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zygote.</a:t>
            </a:r>
            <a:endParaRPr sz="3200">
              <a:latin typeface="Arial"/>
              <a:cs typeface="Arial"/>
            </a:endParaRPr>
          </a:p>
          <a:p>
            <a:pPr marL="295910" marR="32384" indent="-283845">
              <a:lnSpc>
                <a:spcPct val="100000"/>
              </a:lnSpc>
              <a:spcBef>
                <a:spcPts val="600"/>
              </a:spcBef>
              <a:buClr>
                <a:srgbClr val="3891A7"/>
              </a:buClr>
              <a:buSzPct val="79687"/>
              <a:buFont typeface="Wingdings 2"/>
              <a:buChar char=""/>
              <a:tabLst>
                <a:tab pos="296545" algn="l"/>
              </a:tabLst>
            </a:pPr>
            <a:r>
              <a:rPr sz="3200" spc="-5" dirty="0">
                <a:solidFill>
                  <a:srgbClr val="C32C2D"/>
                </a:solidFill>
                <a:latin typeface="Arial"/>
                <a:cs typeface="Arial"/>
              </a:rPr>
              <a:t>Parthenogenesis </a:t>
            </a:r>
            <a:r>
              <a:rPr sz="3200" dirty="0">
                <a:latin typeface="Arial"/>
                <a:cs typeface="Arial"/>
              </a:rPr>
              <a:t>- </a:t>
            </a:r>
            <a:r>
              <a:rPr sz="3200" spc="-5" dirty="0">
                <a:latin typeface="Arial"/>
                <a:cs typeface="Arial"/>
              </a:rPr>
              <a:t>Some female  gametes undergo </a:t>
            </a:r>
            <a:r>
              <a:rPr sz="3200" dirty="0">
                <a:latin typeface="Arial"/>
                <a:cs typeface="Arial"/>
              </a:rPr>
              <a:t>the </a:t>
            </a:r>
            <a:r>
              <a:rPr sz="3200" spc="-5" dirty="0">
                <a:latin typeface="Arial"/>
                <a:cs typeface="Arial"/>
              </a:rPr>
              <a:t>development</a:t>
            </a:r>
            <a:r>
              <a:rPr sz="3200" spc="-10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of  </a:t>
            </a:r>
            <a:r>
              <a:rPr sz="3200" spc="-5" dirty="0">
                <a:latin typeface="Arial"/>
                <a:cs typeface="Arial"/>
              </a:rPr>
              <a:t>new organisms without fertilisation.  This phenomenon </a:t>
            </a:r>
            <a:r>
              <a:rPr sz="3200" dirty="0">
                <a:latin typeface="Arial"/>
                <a:cs typeface="Arial"/>
              </a:rPr>
              <a:t>is </a:t>
            </a:r>
            <a:r>
              <a:rPr sz="3200" spc="-5" dirty="0">
                <a:latin typeface="Arial"/>
                <a:cs typeface="Arial"/>
              </a:rPr>
              <a:t>called  parthenogenesis.</a:t>
            </a:r>
            <a:endParaRPr sz="3200">
              <a:latin typeface="Arial"/>
              <a:cs typeface="Arial"/>
            </a:endParaRPr>
          </a:p>
          <a:p>
            <a:pPr marL="295910" marR="5080" indent="-283845">
              <a:lnSpc>
                <a:spcPct val="100000"/>
              </a:lnSpc>
              <a:spcBef>
                <a:spcPts val="600"/>
              </a:spcBef>
              <a:buClr>
                <a:srgbClr val="3891A7"/>
              </a:buClr>
              <a:buSzPct val="79687"/>
              <a:buFont typeface="Wingdings 2"/>
              <a:buChar char=""/>
              <a:tabLst>
                <a:tab pos="296545" algn="l"/>
              </a:tabLst>
            </a:pPr>
            <a:r>
              <a:rPr sz="3200" spc="-5" dirty="0">
                <a:latin typeface="Arial"/>
                <a:cs typeface="Arial"/>
              </a:rPr>
              <a:t>Eg. Rotifers, Honey bees, and</a:t>
            </a:r>
            <a:r>
              <a:rPr sz="3200" spc="-10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Turkey  </a:t>
            </a:r>
            <a:r>
              <a:rPr sz="3200" spc="-5" dirty="0">
                <a:latin typeface="Arial"/>
                <a:cs typeface="Arial"/>
              </a:rPr>
              <a:t>birds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8572" y="259079"/>
            <a:ext cx="6544056" cy="9814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61872" y="0"/>
            <a:ext cx="4872228" cy="15300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00200" y="304800"/>
            <a:ext cx="6400800" cy="838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00200" y="304800"/>
            <a:ext cx="6400800" cy="838200"/>
          </a:xfrm>
          <a:custGeom>
            <a:avLst/>
            <a:gdLst/>
            <a:ahLst/>
            <a:cxnLst/>
            <a:rect l="l" t="t" r="r" b="b"/>
            <a:pathLst>
              <a:path w="6400800" h="838200">
                <a:moveTo>
                  <a:pt x="0" y="838200"/>
                </a:moveTo>
                <a:lnTo>
                  <a:pt x="6400800" y="838200"/>
                </a:lnTo>
                <a:lnTo>
                  <a:pt x="6400800" y="0"/>
                </a:lnTo>
                <a:lnTo>
                  <a:pt x="0" y="0"/>
                </a:lnTo>
                <a:lnTo>
                  <a:pt x="0" y="838200"/>
                </a:lnTo>
                <a:close/>
              </a:path>
            </a:pathLst>
          </a:custGeom>
          <a:ln w="12700">
            <a:solidFill>
              <a:srgbClr val="84AA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25880" y="0"/>
            <a:ext cx="3581400" cy="7848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325880" y="545591"/>
            <a:ext cx="4744212" cy="8945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679194" y="40640"/>
            <a:ext cx="2721610" cy="680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300" spc="-5" dirty="0"/>
              <a:t>TYPES</a:t>
            </a:r>
            <a:r>
              <a:rPr sz="4300" spc="-100" dirty="0"/>
              <a:t> </a:t>
            </a:r>
            <a:r>
              <a:rPr sz="4300" spc="-5" dirty="0"/>
              <a:t>OF</a:t>
            </a:r>
            <a:endParaRPr sz="4300"/>
          </a:p>
        </p:txBody>
      </p:sp>
      <p:sp>
        <p:nvSpPr>
          <p:cNvPr id="9" name="object 9"/>
          <p:cNvSpPr txBox="1"/>
          <p:nvPr/>
        </p:nvSpPr>
        <p:spPr>
          <a:xfrm>
            <a:off x="1679194" y="695909"/>
            <a:ext cx="4037965" cy="680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300" spc="-5" dirty="0">
                <a:latin typeface="Arial"/>
                <a:cs typeface="Arial"/>
              </a:rPr>
              <a:t>FE</a:t>
            </a:r>
            <a:r>
              <a:rPr sz="4300" spc="-70" dirty="0">
                <a:latin typeface="Arial"/>
                <a:cs typeface="Arial"/>
              </a:rPr>
              <a:t>R</a:t>
            </a:r>
            <a:r>
              <a:rPr sz="4300" spc="-5" dirty="0">
                <a:latin typeface="Arial"/>
                <a:cs typeface="Arial"/>
              </a:rPr>
              <a:t>TIL</a:t>
            </a:r>
            <a:r>
              <a:rPr sz="4300" spc="-20" dirty="0">
                <a:latin typeface="Arial"/>
                <a:cs typeface="Arial"/>
              </a:rPr>
              <a:t>I</a:t>
            </a:r>
            <a:r>
              <a:rPr sz="4300" spc="-5" dirty="0">
                <a:latin typeface="Arial"/>
                <a:cs typeface="Arial"/>
              </a:rPr>
              <a:t>S</a:t>
            </a:r>
            <a:r>
              <a:rPr sz="4300" spc="-330" dirty="0">
                <a:latin typeface="Arial"/>
                <a:cs typeface="Arial"/>
              </a:rPr>
              <a:t>A</a:t>
            </a:r>
            <a:r>
              <a:rPr sz="4300" spc="-5" dirty="0">
                <a:latin typeface="Arial"/>
                <a:cs typeface="Arial"/>
              </a:rPr>
              <a:t>TI</a:t>
            </a:r>
            <a:r>
              <a:rPr sz="4300" spc="-20" dirty="0">
                <a:latin typeface="Arial"/>
                <a:cs typeface="Arial"/>
              </a:rPr>
              <a:t>O</a:t>
            </a:r>
            <a:r>
              <a:rPr sz="4300" spc="-5" dirty="0">
                <a:latin typeface="Arial"/>
                <a:cs typeface="Arial"/>
              </a:rPr>
              <a:t>N</a:t>
            </a:r>
            <a:endParaRPr sz="43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105400" y="3095625"/>
            <a:ext cx="2019300" cy="60007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162300" y="3095625"/>
            <a:ext cx="2009775" cy="60007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105150" y="1752600"/>
            <a:ext cx="4067175" cy="147637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450082" y="2140711"/>
            <a:ext cx="33851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30" dirty="0">
                <a:solidFill>
                  <a:srgbClr val="FFFFFF"/>
                </a:solidFill>
                <a:latin typeface="Arial"/>
                <a:cs typeface="Arial"/>
              </a:rPr>
              <a:t>FERTILISATION</a:t>
            </a:r>
            <a:endParaRPr sz="36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438275" y="3457575"/>
            <a:ext cx="3581400" cy="269557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714245" y="3585159"/>
            <a:ext cx="2973070" cy="2470785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181610" marR="172720" indent="10795" algn="ctr">
              <a:lnSpc>
                <a:spcPts val="2900"/>
              </a:lnSpc>
              <a:spcBef>
                <a:spcPts val="575"/>
              </a:spcBef>
            </a:pP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EXTERNAL  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sz="2800" spc="-1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800" spc="-6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TILIS</a:t>
            </a:r>
            <a:r>
              <a:rPr sz="2800" spc="-21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TION</a:t>
            </a:r>
            <a:endParaRPr sz="2800">
              <a:latin typeface="Arial"/>
              <a:cs typeface="Arial"/>
            </a:endParaRPr>
          </a:p>
          <a:p>
            <a:pPr marL="12700" marR="5080" algn="ctr">
              <a:lnSpc>
                <a:spcPct val="119600"/>
              </a:lnSpc>
              <a:spcBef>
                <a:spcPts val="155"/>
              </a:spcBef>
            </a:pP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(Syngamy</a:t>
            </a:r>
            <a:r>
              <a:rPr sz="24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outside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the 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body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sz="24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organism)</a:t>
            </a:r>
            <a:endParaRPr sz="2400">
              <a:latin typeface="Arial"/>
              <a:cs typeface="Arial"/>
            </a:endParaRPr>
          </a:p>
          <a:p>
            <a:pPr marL="62865" marR="55880" algn="ctr">
              <a:lnSpc>
                <a:spcPts val="2480"/>
              </a:lnSpc>
              <a:spcBef>
                <a:spcPts val="985"/>
              </a:spcBef>
            </a:pP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Eg. algae, fishes</a:t>
            </a:r>
            <a:r>
              <a:rPr sz="24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and  amphibians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334000" y="3457575"/>
            <a:ext cx="3505200" cy="269557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699252" y="3585159"/>
            <a:ext cx="2785110" cy="2470785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86995" marR="79375" indent="12700" algn="ctr">
              <a:lnSpc>
                <a:spcPts val="2900"/>
              </a:lnSpc>
              <a:spcBef>
                <a:spcPts val="575"/>
              </a:spcBef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INTERNAL  F</a:t>
            </a:r>
            <a:r>
              <a:rPr sz="2800" spc="-1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800" spc="-6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TILIS</a:t>
            </a:r>
            <a:r>
              <a:rPr sz="2800" spc="-21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TION</a:t>
            </a:r>
            <a:endParaRPr sz="2800">
              <a:latin typeface="Arial"/>
              <a:cs typeface="Arial"/>
            </a:endParaRPr>
          </a:p>
          <a:p>
            <a:pPr marL="12700" marR="5080" algn="ctr">
              <a:lnSpc>
                <a:spcPct val="119600"/>
              </a:lnSpc>
              <a:spcBef>
                <a:spcPts val="155"/>
              </a:spcBef>
            </a:pP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(Syngamy</a:t>
            </a:r>
            <a:r>
              <a:rPr sz="24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inside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the 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body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sz="24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organism)</a:t>
            </a:r>
            <a:endParaRPr sz="2400">
              <a:latin typeface="Arial"/>
              <a:cs typeface="Arial"/>
            </a:endParaRPr>
          </a:p>
          <a:p>
            <a:pPr marL="64135" marR="57150" algn="ctr">
              <a:lnSpc>
                <a:spcPts val="2480"/>
              </a:lnSpc>
              <a:spcBef>
                <a:spcPts val="985"/>
              </a:spcBef>
            </a:pP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Eg. Fungi,</a:t>
            </a:r>
            <a:r>
              <a:rPr sz="24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Reptiles,  Birds,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Mammals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228600"/>
            <a:ext cx="6019800" cy="990600"/>
          </a:xfrm>
          <a:custGeom>
            <a:avLst/>
            <a:gdLst/>
            <a:ahLst/>
            <a:cxnLst/>
            <a:rect l="l" t="t" r="r" b="b"/>
            <a:pathLst>
              <a:path w="6019800" h="990600">
                <a:moveTo>
                  <a:pt x="0" y="990600"/>
                </a:moveTo>
                <a:lnTo>
                  <a:pt x="6019800" y="990600"/>
                </a:lnTo>
                <a:lnTo>
                  <a:pt x="6019800" y="0"/>
                </a:lnTo>
                <a:lnTo>
                  <a:pt x="0" y="0"/>
                </a:lnTo>
                <a:lnTo>
                  <a:pt x="0" y="990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828800" y="228600"/>
            <a:ext cx="6019800" cy="990600"/>
          </a:xfrm>
          <a:custGeom>
            <a:avLst/>
            <a:gdLst/>
            <a:ahLst/>
            <a:cxnLst/>
            <a:rect l="l" t="t" r="r" b="b"/>
            <a:pathLst>
              <a:path w="6019800" h="990600">
                <a:moveTo>
                  <a:pt x="0" y="990600"/>
                </a:moveTo>
                <a:lnTo>
                  <a:pt x="6019800" y="990600"/>
                </a:lnTo>
                <a:lnTo>
                  <a:pt x="6019800" y="0"/>
                </a:lnTo>
                <a:lnTo>
                  <a:pt x="0" y="0"/>
                </a:lnTo>
                <a:lnTo>
                  <a:pt x="0" y="990600"/>
                </a:lnTo>
                <a:close/>
              </a:path>
            </a:pathLst>
          </a:custGeom>
          <a:ln w="25400">
            <a:solidFill>
              <a:srgbClr val="84AA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38300" y="238125"/>
            <a:ext cx="6391275" cy="857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596897" y="1420113"/>
            <a:ext cx="7233284" cy="469392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295910" marR="5080" indent="-283845">
              <a:lnSpc>
                <a:spcPct val="90000"/>
              </a:lnSpc>
              <a:spcBef>
                <a:spcPts val="484"/>
              </a:spcBef>
              <a:buClr>
                <a:srgbClr val="3891A7"/>
              </a:buClr>
              <a:buSzPct val="79687"/>
              <a:buFont typeface="Wingdings 2"/>
              <a:buChar char=""/>
              <a:tabLst>
                <a:tab pos="296545" algn="l"/>
              </a:tabLst>
            </a:pPr>
            <a:r>
              <a:rPr sz="3200" dirty="0">
                <a:latin typeface="Arial"/>
                <a:cs typeface="Arial"/>
              </a:rPr>
              <a:t>Events in sexual </a:t>
            </a:r>
            <a:r>
              <a:rPr sz="3200" spc="-5" dirty="0">
                <a:latin typeface="Arial"/>
                <a:cs typeface="Arial"/>
              </a:rPr>
              <a:t>reproduction after</a:t>
            </a:r>
            <a:r>
              <a:rPr sz="3200" spc="-12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the  </a:t>
            </a:r>
            <a:r>
              <a:rPr sz="3200" spc="-5" dirty="0">
                <a:latin typeface="Arial"/>
                <a:cs typeface="Arial"/>
              </a:rPr>
              <a:t>formation </a:t>
            </a:r>
            <a:r>
              <a:rPr sz="3200" dirty="0">
                <a:latin typeface="Arial"/>
                <a:cs typeface="Arial"/>
              </a:rPr>
              <a:t>of zygote are </a:t>
            </a:r>
            <a:r>
              <a:rPr sz="3200" spc="-5" dirty="0">
                <a:latin typeface="Arial"/>
                <a:cs typeface="Arial"/>
              </a:rPr>
              <a:t>called </a:t>
            </a:r>
            <a:r>
              <a:rPr sz="3200" dirty="0">
                <a:latin typeface="Arial"/>
                <a:cs typeface="Arial"/>
              </a:rPr>
              <a:t>post-  </a:t>
            </a:r>
            <a:r>
              <a:rPr sz="3200" spc="-5" dirty="0">
                <a:latin typeface="Arial"/>
                <a:cs typeface="Arial"/>
              </a:rPr>
              <a:t>fertilisation</a:t>
            </a:r>
            <a:r>
              <a:rPr sz="3200" spc="-2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events.</a:t>
            </a:r>
            <a:endParaRPr sz="3200">
              <a:latin typeface="Arial"/>
              <a:cs typeface="Arial"/>
            </a:endParaRPr>
          </a:p>
          <a:p>
            <a:pPr marL="295910" indent="-283845">
              <a:lnSpc>
                <a:spcPct val="100000"/>
              </a:lnSpc>
              <a:spcBef>
                <a:spcPts val="215"/>
              </a:spcBef>
              <a:buClr>
                <a:srgbClr val="3891A7"/>
              </a:buClr>
              <a:buSzPct val="79687"/>
              <a:buFont typeface="Wingdings 2"/>
              <a:buChar char=""/>
              <a:tabLst>
                <a:tab pos="296545" algn="l"/>
              </a:tabLst>
            </a:pPr>
            <a:r>
              <a:rPr sz="3200" spc="-5" dirty="0">
                <a:latin typeface="Arial"/>
                <a:cs typeface="Arial"/>
              </a:rPr>
              <a:t>Formation </a:t>
            </a:r>
            <a:r>
              <a:rPr sz="3200" dirty="0">
                <a:latin typeface="Arial"/>
                <a:cs typeface="Arial"/>
              </a:rPr>
              <a:t>of the </a:t>
            </a:r>
            <a:r>
              <a:rPr sz="3200" spc="-5" dirty="0">
                <a:latin typeface="Arial"/>
                <a:cs typeface="Arial"/>
              </a:rPr>
              <a:t>diploid</a:t>
            </a:r>
            <a:r>
              <a:rPr sz="3200" spc="-8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zygote</a:t>
            </a:r>
            <a:endParaRPr sz="3200">
              <a:latin typeface="Arial"/>
              <a:cs typeface="Arial"/>
            </a:endParaRPr>
          </a:p>
          <a:p>
            <a:pPr marL="295910" marR="501650" indent="-283845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79687"/>
              <a:buFont typeface="Wingdings 2"/>
              <a:buChar char=""/>
              <a:tabLst>
                <a:tab pos="296545" algn="l"/>
              </a:tabLst>
            </a:pPr>
            <a:r>
              <a:rPr sz="3200" dirty="0">
                <a:latin typeface="Arial"/>
                <a:cs typeface="Arial"/>
              </a:rPr>
              <a:t>In </a:t>
            </a:r>
            <a:r>
              <a:rPr sz="3200" spc="-5" dirty="0">
                <a:latin typeface="Arial"/>
                <a:cs typeface="Arial"/>
              </a:rPr>
              <a:t>organisms belonging to fungi</a:t>
            </a:r>
            <a:r>
              <a:rPr sz="3200" spc="-6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and  algae, </a:t>
            </a:r>
            <a:r>
              <a:rPr sz="3200" dirty="0">
                <a:latin typeface="Arial"/>
                <a:cs typeface="Arial"/>
              </a:rPr>
              <a:t>zygote </a:t>
            </a:r>
            <a:r>
              <a:rPr sz="3200" spc="-5" dirty="0">
                <a:latin typeface="Arial"/>
                <a:cs typeface="Arial"/>
              </a:rPr>
              <a:t>develops </a:t>
            </a:r>
            <a:r>
              <a:rPr sz="3200" dirty="0">
                <a:latin typeface="Arial"/>
                <a:cs typeface="Arial"/>
              </a:rPr>
              <a:t>a </a:t>
            </a:r>
            <a:r>
              <a:rPr sz="3200" spc="-5" dirty="0">
                <a:latin typeface="Arial"/>
                <a:cs typeface="Arial"/>
              </a:rPr>
              <a:t>thick wall  that </a:t>
            </a:r>
            <a:r>
              <a:rPr sz="3200" dirty="0">
                <a:latin typeface="Arial"/>
                <a:cs typeface="Arial"/>
              </a:rPr>
              <a:t>is resistant to </a:t>
            </a:r>
            <a:r>
              <a:rPr sz="3200" spc="-5" dirty="0">
                <a:latin typeface="Arial"/>
                <a:cs typeface="Arial"/>
              </a:rPr>
              <a:t>dessication </a:t>
            </a:r>
            <a:r>
              <a:rPr sz="3200" spc="-10" dirty="0">
                <a:latin typeface="Arial"/>
                <a:cs typeface="Arial"/>
              </a:rPr>
              <a:t>and  damage.</a:t>
            </a:r>
            <a:endParaRPr sz="3200">
              <a:latin typeface="Arial"/>
              <a:cs typeface="Arial"/>
            </a:endParaRPr>
          </a:p>
          <a:p>
            <a:pPr marL="295910" marR="593090" indent="-283845">
              <a:lnSpc>
                <a:spcPts val="3460"/>
              </a:lnSpc>
              <a:spcBef>
                <a:spcPts val="655"/>
              </a:spcBef>
              <a:buClr>
                <a:srgbClr val="3891A7"/>
              </a:buClr>
              <a:buSzPct val="79687"/>
              <a:buFont typeface="Wingdings 2"/>
              <a:buChar char=""/>
              <a:tabLst>
                <a:tab pos="296545" algn="l"/>
              </a:tabLst>
            </a:pPr>
            <a:r>
              <a:rPr sz="3200" dirty="0">
                <a:latin typeface="Arial"/>
                <a:cs typeface="Arial"/>
              </a:rPr>
              <a:t>It </a:t>
            </a:r>
            <a:r>
              <a:rPr sz="3200" spc="-5" dirty="0">
                <a:latin typeface="Arial"/>
                <a:cs typeface="Arial"/>
              </a:rPr>
              <a:t>undergoes </a:t>
            </a:r>
            <a:r>
              <a:rPr sz="3200" dirty="0">
                <a:latin typeface="Arial"/>
                <a:cs typeface="Arial"/>
              </a:rPr>
              <a:t>a </a:t>
            </a:r>
            <a:r>
              <a:rPr sz="3200" spc="-5" dirty="0">
                <a:latin typeface="Arial"/>
                <a:cs typeface="Arial"/>
              </a:rPr>
              <a:t>period </a:t>
            </a:r>
            <a:r>
              <a:rPr sz="3200" dirty="0">
                <a:latin typeface="Arial"/>
                <a:cs typeface="Arial"/>
              </a:rPr>
              <a:t>of rest</a:t>
            </a:r>
            <a:r>
              <a:rPr sz="3200" spc="-12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before  germination.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67000" y="228536"/>
            <a:ext cx="4127500" cy="944880"/>
          </a:xfrm>
          <a:custGeom>
            <a:avLst/>
            <a:gdLst/>
            <a:ahLst/>
            <a:cxnLst/>
            <a:rect l="l" t="t" r="r" b="b"/>
            <a:pathLst>
              <a:path w="4127500" h="944880">
                <a:moveTo>
                  <a:pt x="0" y="944562"/>
                </a:moveTo>
                <a:lnTo>
                  <a:pt x="4126992" y="944562"/>
                </a:lnTo>
                <a:lnTo>
                  <a:pt x="4126992" y="0"/>
                </a:lnTo>
                <a:lnTo>
                  <a:pt x="0" y="0"/>
                </a:lnTo>
                <a:lnTo>
                  <a:pt x="0" y="94456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667000" y="228536"/>
            <a:ext cx="4127500" cy="944880"/>
          </a:xfrm>
          <a:custGeom>
            <a:avLst/>
            <a:gdLst/>
            <a:ahLst/>
            <a:cxnLst/>
            <a:rect l="l" t="t" r="r" b="b"/>
            <a:pathLst>
              <a:path w="4127500" h="944880">
                <a:moveTo>
                  <a:pt x="0" y="944562"/>
                </a:moveTo>
                <a:lnTo>
                  <a:pt x="4126992" y="944562"/>
                </a:lnTo>
                <a:lnTo>
                  <a:pt x="4126992" y="0"/>
                </a:lnTo>
                <a:lnTo>
                  <a:pt x="0" y="0"/>
                </a:lnTo>
                <a:lnTo>
                  <a:pt x="0" y="944562"/>
                </a:lnTo>
                <a:close/>
              </a:path>
            </a:pathLst>
          </a:custGeom>
          <a:ln w="25400">
            <a:solidFill>
              <a:srgbClr val="C32C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484120" y="195071"/>
            <a:ext cx="4491228" cy="8945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838069" y="345440"/>
            <a:ext cx="3785235" cy="680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300" spc="-5" dirty="0"/>
              <a:t>Embryogenesis</a:t>
            </a:r>
            <a:endParaRPr sz="4300"/>
          </a:p>
        </p:txBody>
      </p:sp>
      <p:sp>
        <p:nvSpPr>
          <p:cNvPr id="6" name="object 6"/>
          <p:cNvSpPr txBox="1"/>
          <p:nvPr/>
        </p:nvSpPr>
        <p:spPr>
          <a:xfrm>
            <a:off x="1596897" y="1272285"/>
            <a:ext cx="7208520" cy="512000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295910" marR="5080" indent="-283845">
              <a:lnSpc>
                <a:spcPts val="3240"/>
              </a:lnSpc>
              <a:spcBef>
                <a:spcPts val="505"/>
              </a:spcBef>
              <a:buClr>
                <a:srgbClr val="3891A7"/>
              </a:buClr>
              <a:buSzPct val="80000"/>
              <a:buFont typeface="Wingdings 2"/>
              <a:buChar char=""/>
              <a:tabLst>
                <a:tab pos="296545" algn="l"/>
              </a:tabLst>
            </a:pPr>
            <a:r>
              <a:rPr sz="3000" dirty="0">
                <a:latin typeface="Arial"/>
                <a:cs typeface="Arial"/>
              </a:rPr>
              <a:t>The </a:t>
            </a:r>
            <a:r>
              <a:rPr sz="3000" spc="-5" dirty="0">
                <a:latin typeface="Arial"/>
                <a:cs typeface="Arial"/>
              </a:rPr>
              <a:t>process </a:t>
            </a:r>
            <a:r>
              <a:rPr sz="3000" dirty="0">
                <a:latin typeface="Arial"/>
                <a:cs typeface="Arial"/>
              </a:rPr>
              <a:t>of development of </a:t>
            </a:r>
            <a:r>
              <a:rPr sz="3000" spc="-5" dirty="0">
                <a:latin typeface="Arial"/>
                <a:cs typeface="Arial"/>
              </a:rPr>
              <a:t>embryo  from </a:t>
            </a:r>
            <a:r>
              <a:rPr sz="3000" dirty="0">
                <a:latin typeface="Arial"/>
                <a:cs typeface="Arial"/>
              </a:rPr>
              <a:t>the zygote </a:t>
            </a:r>
            <a:r>
              <a:rPr sz="3000" spc="-5" dirty="0">
                <a:latin typeface="Arial"/>
                <a:cs typeface="Arial"/>
              </a:rPr>
              <a:t>is </a:t>
            </a:r>
            <a:r>
              <a:rPr sz="3000" dirty="0">
                <a:latin typeface="Arial"/>
                <a:cs typeface="Arial"/>
              </a:rPr>
              <a:t>called</a:t>
            </a:r>
            <a:r>
              <a:rPr sz="3000" spc="-40" dirty="0">
                <a:latin typeface="Arial"/>
                <a:cs typeface="Arial"/>
              </a:rPr>
              <a:t> </a:t>
            </a:r>
            <a:r>
              <a:rPr sz="3000" spc="-5" dirty="0">
                <a:solidFill>
                  <a:srgbClr val="C32C2D"/>
                </a:solidFill>
                <a:latin typeface="Arial"/>
                <a:cs typeface="Arial"/>
              </a:rPr>
              <a:t>embryogenesis</a:t>
            </a:r>
            <a:r>
              <a:rPr sz="3000" spc="-5" dirty="0">
                <a:latin typeface="Arial"/>
                <a:cs typeface="Arial"/>
              </a:rPr>
              <a:t>.</a:t>
            </a:r>
            <a:endParaRPr sz="3000">
              <a:latin typeface="Arial"/>
              <a:cs typeface="Arial"/>
            </a:endParaRPr>
          </a:p>
          <a:p>
            <a:pPr marL="2673985">
              <a:lnSpc>
                <a:spcPct val="100000"/>
              </a:lnSpc>
              <a:spcBef>
                <a:spcPts val="1420"/>
              </a:spcBef>
            </a:pPr>
            <a:r>
              <a:rPr sz="3000" dirty="0">
                <a:latin typeface="Arial"/>
                <a:cs typeface="Arial"/>
              </a:rPr>
              <a:t>Zygote</a:t>
            </a:r>
            <a:endParaRPr sz="3000">
              <a:latin typeface="Arial"/>
              <a:cs typeface="Arial"/>
            </a:endParaRPr>
          </a:p>
          <a:p>
            <a:pPr marR="962025" algn="ctr">
              <a:lnSpc>
                <a:spcPct val="100000"/>
              </a:lnSpc>
              <a:spcBef>
                <a:spcPts val="2039"/>
              </a:spcBef>
            </a:pPr>
            <a:r>
              <a:rPr sz="3000" spc="-5" dirty="0">
                <a:latin typeface="Arial"/>
                <a:cs typeface="Arial"/>
              </a:rPr>
              <a:t>cell </a:t>
            </a:r>
            <a:r>
              <a:rPr sz="3000" dirty="0">
                <a:latin typeface="Arial"/>
                <a:cs typeface="Arial"/>
              </a:rPr>
              <a:t>division</a:t>
            </a:r>
            <a:r>
              <a:rPr sz="3000" spc="-60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(Mitosis)</a:t>
            </a:r>
            <a:endParaRPr sz="3000">
              <a:latin typeface="Arial"/>
              <a:cs typeface="Arial"/>
            </a:endParaRPr>
          </a:p>
          <a:p>
            <a:pPr marL="1607185" marR="2548890" indent="-88900" algn="ctr">
              <a:lnSpc>
                <a:spcPct val="156700"/>
              </a:lnSpc>
            </a:pPr>
            <a:r>
              <a:rPr sz="3000" dirty="0">
                <a:latin typeface="Arial"/>
                <a:cs typeface="Arial"/>
              </a:rPr>
              <a:t>cell </a:t>
            </a:r>
            <a:r>
              <a:rPr sz="3000" spc="-5" dirty="0">
                <a:latin typeface="Arial"/>
                <a:cs typeface="Arial"/>
              </a:rPr>
              <a:t>differentiation  Specialised</a:t>
            </a:r>
            <a:r>
              <a:rPr sz="3000" spc="-6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tissue  Organs</a:t>
            </a:r>
            <a:endParaRPr sz="3000">
              <a:latin typeface="Arial"/>
              <a:cs typeface="Arial"/>
            </a:endParaRPr>
          </a:p>
          <a:p>
            <a:pPr marR="970280" algn="ctr">
              <a:lnSpc>
                <a:spcPct val="100000"/>
              </a:lnSpc>
              <a:spcBef>
                <a:spcPts val="2039"/>
              </a:spcBef>
            </a:pPr>
            <a:r>
              <a:rPr sz="3000" spc="-5" dirty="0">
                <a:latin typeface="Arial"/>
                <a:cs typeface="Arial"/>
              </a:rPr>
              <a:t>Organism</a:t>
            </a:r>
            <a:endParaRPr sz="30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648200" y="2819400"/>
            <a:ext cx="76200" cy="304800"/>
          </a:xfrm>
          <a:custGeom>
            <a:avLst/>
            <a:gdLst/>
            <a:ahLst/>
            <a:cxnLst/>
            <a:rect l="l" t="t" r="r" b="b"/>
            <a:pathLst>
              <a:path w="76200" h="304800">
                <a:moveTo>
                  <a:pt x="76200" y="266700"/>
                </a:moveTo>
                <a:lnTo>
                  <a:pt x="0" y="266700"/>
                </a:lnTo>
                <a:lnTo>
                  <a:pt x="38100" y="304800"/>
                </a:lnTo>
                <a:lnTo>
                  <a:pt x="76200" y="266700"/>
                </a:lnTo>
                <a:close/>
              </a:path>
              <a:path w="76200" h="304800">
                <a:moveTo>
                  <a:pt x="57150" y="0"/>
                </a:moveTo>
                <a:lnTo>
                  <a:pt x="19050" y="0"/>
                </a:lnTo>
                <a:lnTo>
                  <a:pt x="19050" y="266700"/>
                </a:lnTo>
                <a:lnTo>
                  <a:pt x="57150" y="266700"/>
                </a:lnTo>
                <a:lnTo>
                  <a:pt x="57150" y="0"/>
                </a:lnTo>
                <a:close/>
              </a:path>
            </a:pathLst>
          </a:custGeom>
          <a:solidFill>
            <a:srgbClr val="3891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648200" y="2819400"/>
            <a:ext cx="76200" cy="304800"/>
          </a:xfrm>
          <a:custGeom>
            <a:avLst/>
            <a:gdLst/>
            <a:ahLst/>
            <a:cxnLst/>
            <a:rect l="l" t="t" r="r" b="b"/>
            <a:pathLst>
              <a:path w="76200" h="304800">
                <a:moveTo>
                  <a:pt x="0" y="266700"/>
                </a:moveTo>
                <a:lnTo>
                  <a:pt x="19050" y="266700"/>
                </a:lnTo>
                <a:lnTo>
                  <a:pt x="19050" y="0"/>
                </a:lnTo>
                <a:lnTo>
                  <a:pt x="57150" y="0"/>
                </a:lnTo>
                <a:lnTo>
                  <a:pt x="57150" y="266700"/>
                </a:lnTo>
                <a:lnTo>
                  <a:pt x="76200" y="266700"/>
                </a:lnTo>
                <a:lnTo>
                  <a:pt x="38100" y="304800"/>
                </a:lnTo>
                <a:lnTo>
                  <a:pt x="0" y="266700"/>
                </a:lnTo>
                <a:close/>
              </a:path>
            </a:pathLst>
          </a:custGeom>
          <a:ln w="25400">
            <a:solidFill>
              <a:srgbClr val="25697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648200" y="3505200"/>
            <a:ext cx="76200" cy="304800"/>
          </a:xfrm>
          <a:custGeom>
            <a:avLst/>
            <a:gdLst/>
            <a:ahLst/>
            <a:cxnLst/>
            <a:rect l="l" t="t" r="r" b="b"/>
            <a:pathLst>
              <a:path w="76200" h="304800">
                <a:moveTo>
                  <a:pt x="76200" y="266700"/>
                </a:moveTo>
                <a:lnTo>
                  <a:pt x="0" y="266700"/>
                </a:lnTo>
                <a:lnTo>
                  <a:pt x="38100" y="304800"/>
                </a:lnTo>
                <a:lnTo>
                  <a:pt x="76200" y="266700"/>
                </a:lnTo>
                <a:close/>
              </a:path>
              <a:path w="76200" h="304800">
                <a:moveTo>
                  <a:pt x="57150" y="0"/>
                </a:moveTo>
                <a:lnTo>
                  <a:pt x="19050" y="0"/>
                </a:lnTo>
                <a:lnTo>
                  <a:pt x="19050" y="266700"/>
                </a:lnTo>
                <a:lnTo>
                  <a:pt x="57150" y="266700"/>
                </a:lnTo>
                <a:lnTo>
                  <a:pt x="57150" y="0"/>
                </a:lnTo>
                <a:close/>
              </a:path>
            </a:pathLst>
          </a:custGeom>
          <a:solidFill>
            <a:srgbClr val="3891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648200" y="3505200"/>
            <a:ext cx="76200" cy="304800"/>
          </a:xfrm>
          <a:custGeom>
            <a:avLst/>
            <a:gdLst/>
            <a:ahLst/>
            <a:cxnLst/>
            <a:rect l="l" t="t" r="r" b="b"/>
            <a:pathLst>
              <a:path w="76200" h="304800">
                <a:moveTo>
                  <a:pt x="0" y="266700"/>
                </a:moveTo>
                <a:lnTo>
                  <a:pt x="19050" y="266700"/>
                </a:lnTo>
                <a:lnTo>
                  <a:pt x="19050" y="0"/>
                </a:lnTo>
                <a:lnTo>
                  <a:pt x="57150" y="0"/>
                </a:lnTo>
                <a:lnTo>
                  <a:pt x="57150" y="266700"/>
                </a:lnTo>
                <a:lnTo>
                  <a:pt x="76200" y="266700"/>
                </a:lnTo>
                <a:lnTo>
                  <a:pt x="38100" y="304800"/>
                </a:lnTo>
                <a:lnTo>
                  <a:pt x="0" y="266700"/>
                </a:lnTo>
                <a:close/>
              </a:path>
            </a:pathLst>
          </a:custGeom>
          <a:ln w="25400">
            <a:solidFill>
              <a:srgbClr val="25697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648200" y="4267200"/>
            <a:ext cx="76200" cy="304800"/>
          </a:xfrm>
          <a:custGeom>
            <a:avLst/>
            <a:gdLst/>
            <a:ahLst/>
            <a:cxnLst/>
            <a:rect l="l" t="t" r="r" b="b"/>
            <a:pathLst>
              <a:path w="76200" h="304800">
                <a:moveTo>
                  <a:pt x="76200" y="266700"/>
                </a:moveTo>
                <a:lnTo>
                  <a:pt x="0" y="266700"/>
                </a:lnTo>
                <a:lnTo>
                  <a:pt x="38100" y="304800"/>
                </a:lnTo>
                <a:lnTo>
                  <a:pt x="76200" y="266700"/>
                </a:lnTo>
                <a:close/>
              </a:path>
              <a:path w="76200" h="304800">
                <a:moveTo>
                  <a:pt x="57150" y="0"/>
                </a:moveTo>
                <a:lnTo>
                  <a:pt x="19050" y="0"/>
                </a:lnTo>
                <a:lnTo>
                  <a:pt x="19050" y="266700"/>
                </a:lnTo>
                <a:lnTo>
                  <a:pt x="57150" y="266700"/>
                </a:lnTo>
                <a:lnTo>
                  <a:pt x="57150" y="0"/>
                </a:lnTo>
                <a:close/>
              </a:path>
            </a:pathLst>
          </a:custGeom>
          <a:solidFill>
            <a:srgbClr val="3891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648200" y="4267200"/>
            <a:ext cx="76200" cy="304800"/>
          </a:xfrm>
          <a:custGeom>
            <a:avLst/>
            <a:gdLst/>
            <a:ahLst/>
            <a:cxnLst/>
            <a:rect l="l" t="t" r="r" b="b"/>
            <a:pathLst>
              <a:path w="76200" h="304800">
                <a:moveTo>
                  <a:pt x="0" y="266700"/>
                </a:moveTo>
                <a:lnTo>
                  <a:pt x="19050" y="266700"/>
                </a:lnTo>
                <a:lnTo>
                  <a:pt x="19050" y="0"/>
                </a:lnTo>
                <a:lnTo>
                  <a:pt x="57150" y="0"/>
                </a:lnTo>
                <a:lnTo>
                  <a:pt x="57150" y="266700"/>
                </a:lnTo>
                <a:lnTo>
                  <a:pt x="76200" y="266700"/>
                </a:lnTo>
                <a:lnTo>
                  <a:pt x="38100" y="304800"/>
                </a:lnTo>
                <a:lnTo>
                  <a:pt x="0" y="266700"/>
                </a:lnTo>
                <a:close/>
              </a:path>
            </a:pathLst>
          </a:custGeom>
          <a:ln w="25400">
            <a:solidFill>
              <a:srgbClr val="25697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648200" y="4953000"/>
            <a:ext cx="76200" cy="304800"/>
          </a:xfrm>
          <a:custGeom>
            <a:avLst/>
            <a:gdLst/>
            <a:ahLst/>
            <a:cxnLst/>
            <a:rect l="l" t="t" r="r" b="b"/>
            <a:pathLst>
              <a:path w="76200" h="304800">
                <a:moveTo>
                  <a:pt x="76200" y="266700"/>
                </a:moveTo>
                <a:lnTo>
                  <a:pt x="0" y="266700"/>
                </a:lnTo>
                <a:lnTo>
                  <a:pt x="38100" y="304800"/>
                </a:lnTo>
                <a:lnTo>
                  <a:pt x="76200" y="266700"/>
                </a:lnTo>
                <a:close/>
              </a:path>
              <a:path w="76200" h="304800">
                <a:moveTo>
                  <a:pt x="57150" y="0"/>
                </a:moveTo>
                <a:lnTo>
                  <a:pt x="19050" y="0"/>
                </a:lnTo>
                <a:lnTo>
                  <a:pt x="19050" y="266700"/>
                </a:lnTo>
                <a:lnTo>
                  <a:pt x="57150" y="266700"/>
                </a:lnTo>
                <a:lnTo>
                  <a:pt x="57150" y="0"/>
                </a:lnTo>
                <a:close/>
              </a:path>
            </a:pathLst>
          </a:custGeom>
          <a:solidFill>
            <a:srgbClr val="3891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648200" y="4953000"/>
            <a:ext cx="76200" cy="304800"/>
          </a:xfrm>
          <a:custGeom>
            <a:avLst/>
            <a:gdLst/>
            <a:ahLst/>
            <a:cxnLst/>
            <a:rect l="l" t="t" r="r" b="b"/>
            <a:pathLst>
              <a:path w="76200" h="304800">
                <a:moveTo>
                  <a:pt x="0" y="266700"/>
                </a:moveTo>
                <a:lnTo>
                  <a:pt x="19050" y="266700"/>
                </a:lnTo>
                <a:lnTo>
                  <a:pt x="19050" y="0"/>
                </a:lnTo>
                <a:lnTo>
                  <a:pt x="57150" y="0"/>
                </a:lnTo>
                <a:lnTo>
                  <a:pt x="57150" y="266700"/>
                </a:lnTo>
                <a:lnTo>
                  <a:pt x="76200" y="266700"/>
                </a:lnTo>
                <a:lnTo>
                  <a:pt x="38100" y="304800"/>
                </a:lnTo>
                <a:lnTo>
                  <a:pt x="0" y="266700"/>
                </a:lnTo>
                <a:close/>
              </a:path>
            </a:pathLst>
          </a:custGeom>
          <a:ln w="25400">
            <a:solidFill>
              <a:srgbClr val="25697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648200" y="5715000"/>
            <a:ext cx="76200" cy="304800"/>
          </a:xfrm>
          <a:custGeom>
            <a:avLst/>
            <a:gdLst/>
            <a:ahLst/>
            <a:cxnLst/>
            <a:rect l="l" t="t" r="r" b="b"/>
            <a:pathLst>
              <a:path w="76200" h="304800">
                <a:moveTo>
                  <a:pt x="76200" y="266700"/>
                </a:moveTo>
                <a:lnTo>
                  <a:pt x="0" y="266700"/>
                </a:lnTo>
                <a:lnTo>
                  <a:pt x="38100" y="304800"/>
                </a:lnTo>
                <a:lnTo>
                  <a:pt x="76200" y="266700"/>
                </a:lnTo>
                <a:close/>
              </a:path>
              <a:path w="76200" h="304800">
                <a:moveTo>
                  <a:pt x="57150" y="0"/>
                </a:moveTo>
                <a:lnTo>
                  <a:pt x="19050" y="0"/>
                </a:lnTo>
                <a:lnTo>
                  <a:pt x="19050" y="266700"/>
                </a:lnTo>
                <a:lnTo>
                  <a:pt x="57150" y="266700"/>
                </a:lnTo>
                <a:lnTo>
                  <a:pt x="57150" y="0"/>
                </a:lnTo>
                <a:close/>
              </a:path>
            </a:pathLst>
          </a:custGeom>
          <a:solidFill>
            <a:srgbClr val="3891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648200" y="5715000"/>
            <a:ext cx="76200" cy="304800"/>
          </a:xfrm>
          <a:custGeom>
            <a:avLst/>
            <a:gdLst/>
            <a:ahLst/>
            <a:cxnLst/>
            <a:rect l="l" t="t" r="r" b="b"/>
            <a:pathLst>
              <a:path w="76200" h="304800">
                <a:moveTo>
                  <a:pt x="0" y="266700"/>
                </a:moveTo>
                <a:lnTo>
                  <a:pt x="19050" y="266700"/>
                </a:lnTo>
                <a:lnTo>
                  <a:pt x="19050" y="0"/>
                </a:lnTo>
                <a:lnTo>
                  <a:pt x="57150" y="0"/>
                </a:lnTo>
                <a:lnTo>
                  <a:pt x="57150" y="266700"/>
                </a:lnTo>
                <a:lnTo>
                  <a:pt x="76200" y="266700"/>
                </a:lnTo>
                <a:lnTo>
                  <a:pt x="38100" y="304800"/>
                </a:lnTo>
                <a:lnTo>
                  <a:pt x="0" y="266700"/>
                </a:lnTo>
                <a:close/>
              </a:path>
            </a:pathLst>
          </a:custGeom>
          <a:ln w="25400">
            <a:solidFill>
              <a:srgbClr val="25697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300" y="1704975"/>
            <a:ext cx="2038350" cy="12477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30883" y="2005711"/>
            <a:ext cx="13398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FFFFFF"/>
                </a:solidFill>
                <a:latin typeface="Calibri"/>
                <a:cs typeface="Calibri"/>
              </a:rPr>
              <a:t>Animals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847975" y="1457325"/>
            <a:ext cx="847725" cy="8858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600450" y="676275"/>
            <a:ext cx="2085975" cy="1676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008246" y="933703"/>
            <a:ext cx="12827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Oviparous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84803" y="1410716"/>
            <a:ext cx="1525905" cy="5803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2185"/>
              </a:lnSpc>
              <a:spcBef>
                <a:spcPts val="95"/>
              </a:spcBef>
            </a:pP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Eg. </a:t>
            </a:r>
            <a:r>
              <a:rPr sz="1900" spc="-10" dirty="0">
                <a:solidFill>
                  <a:srgbClr val="FFFFFF"/>
                </a:solidFill>
                <a:latin typeface="Calibri"/>
                <a:cs typeface="Calibri"/>
              </a:rPr>
              <a:t>reptiles</a:t>
            </a:r>
            <a:r>
              <a:rPr sz="19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endParaRPr sz="1900">
              <a:latin typeface="Calibri"/>
              <a:cs typeface="Calibri"/>
            </a:endParaRPr>
          </a:p>
          <a:p>
            <a:pPr algn="ctr">
              <a:lnSpc>
                <a:spcPts val="2185"/>
              </a:lnSpc>
            </a:pPr>
            <a:r>
              <a:rPr sz="1900" spc="-15" dirty="0">
                <a:solidFill>
                  <a:srgbClr val="FFFFFF"/>
                </a:solidFill>
                <a:latin typeface="Calibri"/>
                <a:cs typeface="Calibri"/>
              </a:rPr>
              <a:t>birds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600700" y="1457325"/>
            <a:ext cx="828675" cy="666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229350" y="962025"/>
            <a:ext cx="2324100" cy="11049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453378" y="1129029"/>
            <a:ext cx="1887220" cy="668020"/>
          </a:xfrm>
          <a:prstGeom prst="rect">
            <a:avLst/>
          </a:prstGeom>
        </p:spPr>
        <p:txBody>
          <a:bodyPr vert="horz" wrap="square" lIns="0" tIns="45719" rIns="0" bIns="0" rtlCol="0">
            <a:spAutoFit/>
          </a:bodyPr>
          <a:lstStyle/>
          <a:p>
            <a:pPr marL="12700" marR="5080" indent="129539">
              <a:lnSpc>
                <a:spcPts val="2420"/>
              </a:lnSpc>
              <a:spcBef>
                <a:spcPts val="359"/>
              </a:spcBef>
            </a:pPr>
            <a:r>
              <a:rPr sz="2200" spc="-20" dirty="0">
                <a:solidFill>
                  <a:srgbClr val="FFFFFF"/>
                </a:solidFill>
                <a:latin typeface="Calibri"/>
                <a:cs typeface="Calibri"/>
              </a:rPr>
              <a:t>Lay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fertilised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/ 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unfertilised</a:t>
            </a:r>
            <a:r>
              <a:rPr sz="22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eggs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847975" y="2276475"/>
            <a:ext cx="847725" cy="9144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600450" y="2371725"/>
            <a:ext cx="2085975" cy="161925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949700" y="2596038"/>
            <a:ext cx="1399540" cy="935355"/>
          </a:xfrm>
          <a:prstGeom prst="rect">
            <a:avLst/>
          </a:prstGeom>
        </p:spPr>
        <p:txBody>
          <a:bodyPr vert="horz" wrap="square" lIns="0" tIns="14224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120"/>
              </a:spcBef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Viviparous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Eg.</a:t>
            </a:r>
            <a:r>
              <a:rPr sz="20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mammals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600700" y="3124200"/>
            <a:ext cx="828675" cy="666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343650" y="2628900"/>
            <a:ext cx="2095500" cy="11049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6677406" y="2795777"/>
            <a:ext cx="1440180" cy="668020"/>
          </a:xfrm>
          <a:prstGeom prst="rect">
            <a:avLst/>
          </a:prstGeom>
        </p:spPr>
        <p:txBody>
          <a:bodyPr vert="horz" wrap="square" lIns="0" tIns="45719" rIns="0" bIns="0" rtlCol="0">
            <a:spAutoFit/>
          </a:bodyPr>
          <a:lstStyle/>
          <a:p>
            <a:pPr marL="68580" marR="5080" indent="-56515">
              <a:lnSpc>
                <a:spcPts val="2420"/>
              </a:lnSpc>
              <a:spcBef>
                <a:spcPts val="359"/>
              </a:spcBef>
            </a:pP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Give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birth</a:t>
            </a:r>
            <a:r>
              <a:rPr sz="22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Calibri"/>
                <a:cs typeface="Calibri"/>
              </a:rPr>
              <a:t>to 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young</a:t>
            </a:r>
            <a:r>
              <a:rPr sz="22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ones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762000" y="3814673"/>
            <a:ext cx="2362200" cy="252044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993444" y="6339027"/>
            <a:ext cx="13188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Calibri"/>
                <a:cs typeface="Calibri"/>
              </a:rPr>
              <a:t>Oviparous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183632" y="4191000"/>
            <a:ext cx="3045967" cy="19812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5566028" y="6262827"/>
            <a:ext cx="13677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Calibri"/>
                <a:cs typeface="Calibri"/>
              </a:rPr>
              <a:t>Viviparous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52600" y="152336"/>
            <a:ext cx="5651500" cy="868680"/>
          </a:xfrm>
          <a:custGeom>
            <a:avLst/>
            <a:gdLst/>
            <a:ahLst/>
            <a:cxnLst/>
            <a:rect l="l" t="t" r="r" b="b"/>
            <a:pathLst>
              <a:path w="5651500" h="868680">
                <a:moveTo>
                  <a:pt x="0" y="868362"/>
                </a:moveTo>
                <a:lnTo>
                  <a:pt x="5650992" y="868362"/>
                </a:lnTo>
                <a:lnTo>
                  <a:pt x="5650992" y="0"/>
                </a:lnTo>
                <a:lnTo>
                  <a:pt x="0" y="0"/>
                </a:lnTo>
                <a:lnTo>
                  <a:pt x="0" y="86836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52600" y="152336"/>
            <a:ext cx="5651500" cy="868680"/>
          </a:xfrm>
          <a:custGeom>
            <a:avLst/>
            <a:gdLst/>
            <a:ahLst/>
            <a:cxnLst/>
            <a:rect l="l" t="t" r="r" b="b"/>
            <a:pathLst>
              <a:path w="5651500" h="868680">
                <a:moveTo>
                  <a:pt x="0" y="868362"/>
                </a:moveTo>
                <a:lnTo>
                  <a:pt x="5650992" y="868362"/>
                </a:lnTo>
                <a:lnTo>
                  <a:pt x="5650992" y="0"/>
                </a:lnTo>
                <a:lnTo>
                  <a:pt x="0" y="0"/>
                </a:lnTo>
                <a:lnTo>
                  <a:pt x="0" y="868362"/>
                </a:lnTo>
                <a:close/>
              </a:path>
            </a:pathLst>
          </a:custGeom>
          <a:ln w="25400">
            <a:solidFill>
              <a:srgbClr val="95430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78280" y="0"/>
            <a:ext cx="4704588" cy="647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78280" y="408431"/>
            <a:ext cx="2398775" cy="8945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31594" y="0"/>
            <a:ext cx="3846829" cy="680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300" spc="-5" dirty="0"/>
              <a:t>Development</a:t>
            </a:r>
            <a:r>
              <a:rPr sz="4300" spc="-65" dirty="0"/>
              <a:t> </a:t>
            </a:r>
            <a:r>
              <a:rPr sz="4300" spc="-5" dirty="0"/>
              <a:t>of</a:t>
            </a:r>
            <a:endParaRPr sz="4300"/>
          </a:p>
        </p:txBody>
      </p:sp>
      <p:sp>
        <p:nvSpPr>
          <p:cNvPr id="7" name="object 7"/>
          <p:cNvSpPr txBox="1"/>
          <p:nvPr/>
        </p:nvSpPr>
        <p:spPr>
          <a:xfrm>
            <a:off x="1596897" y="319527"/>
            <a:ext cx="7096759" cy="5904230"/>
          </a:xfrm>
          <a:prstGeom prst="rect">
            <a:avLst/>
          </a:prstGeom>
        </p:spPr>
        <p:txBody>
          <a:bodyPr vert="horz" wrap="square" lIns="0" tIns="251460" rIns="0" bIns="0" rtlCol="0">
            <a:spAutoFit/>
          </a:bodyPr>
          <a:lstStyle/>
          <a:p>
            <a:pPr marL="247015">
              <a:lnSpc>
                <a:spcPct val="100000"/>
              </a:lnSpc>
              <a:spcBef>
                <a:spcPts val="1980"/>
              </a:spcBef>
            </a:pPr>
            <a:r>
              <a:rPr sz="4300" spc="-5" dirty="0">
                <a:latin typeface="Arial"/>
                <a:cs typeface="Arial"/>
              </a:rPr>
              <a:t>Zygote</a:t>
            </a:r>
            <a:endParaRPr sz="4300">
              <a:latin typeface="Arial"/>
              <a:cs typeface="Arial"/>
            </a:endParaRPr>
          </a:p>
          <a:p>
            <a:pPr marL="295910">
              <a:lnSpc>
                <a:spcPct val="100000"/>
              </a:lnSpc>
              <a:spcBef>
                <a:spcPts val="1575"/>
              </a:spcBef>
            </a:pPr>
            <a:r>
              <a:rPr sz="3600" b="1" spc="-5" dirty="0">
                <a:solidFill>
                  <a:srgbClr val="6F2F9F"/>
                </a:solidFill>
                <a:latin typeface="Arial"/>
                <a:cs typeface="Arial"/>
              </a:rPr>
              <a:t>Oviparous</a:t>
            </a:r>
            <a:endParaRPr sz="3600">
              <a:latin typeface="Arial"/>
              <a:cs typeface="Arial"/>
            </a:endParaRPr>
          </a:p>
          <a:p>
            <a:pPr marL="295910" marR="340360" indent="-283845">
              <a:lnSpc>
                <a:spcPct val="90000"/>
              </a:lnSpc>
              <a:spcBef>
                <a:spcPts val="610"/>
              </a:spcBef>
              <a:buClr>
                <a:srgbClr val="3891A7"/>
              </a:buClr>
              <a:buSzPct val="79687"/>
              <a:buFont typeface="Wingdings 2"/>
              <a:buChar char=""/>
              <a:tabLst>
                <a:tab pos="296545" algn="l"/>
              </a:tabLst>
            </a:pPr>
            <a:r>
              <a:rPr sz="3200" dirty="0">
                <a:latin typeface="Arial"/>
                <a:cs typeface="Arial"/>
              </a:rPr>
              <a:t>Fertilised </a:t>
            </a:r>
            <a:r>
              <a:rPr sz="3200" spc="-5" dirty="0">
                <a:latin typeface="Arial"/>
                <a:cs typeface="Arial"/>
              </a:rPr>
              <a:t>eggs </a:t>
            </a:r>
            <a:r>
              <a:rPr sz="3200" dirty="0">
                <a:latin typeface="Arial"/>
                <a:cs typeface="Arial"/>
              </a:rPr>
              <a:t>are covered by </a:t>
            </a:r>
            <a:r>
              <a:rPr sz="3200" spc="-5" dirty="0">
                <a:latin typeface="Arial"/>
                <a:cs typeface="Arial"/>
              </a:rPr>
              <a:t>hard  </a:t>
            </a:r>
            <a:r>
              <a:rPr sz="3200" dirty="0">
                <a:latin typeface="Arial"/>
                <a:cs typeface="Arial"/>
              </a:rPr>
              <a:t>calcareous shell which </a:t>
            </a:r>
            <a:r>
              <a:rPr sz="3200" spc="-5" dirty="0">
                <a:latin typeface="Arial"/>
                <a:cs typeface="Arial"/>
              </a:rPr>
              <a:t>laid </a:t>
            </a:r>
            <a:r>
              <a:rPr sz="3200" spc="-10" dirty="0">
                <a:latin typeface="Arial"/>
                <a:cs typeface="Arial"/>
              </a:rPr>
              <a:t>in </a:t>
            </a:r>
            <a:r>
              <a:rPr sz="3200" dirty="0">
                <a:latin typeface="Arial"/>
                <a:cs typeface="Arial"/>
              </a:rPr>
              <a:t>a</a:t>
            </a:r>
            <a:r>
              <a:rPr sz="3200" spc="-13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safe  </a:t>
            </a:r>
            <a:r>
              <a:rPr sz="3200" spc="-5" dirty="0">
                <a:latin typeface="Arial"/>
                <a:cs typeface="Arial"/>
              </a:rPr>
              <a:t>place </a:t>
            </a:r>
            <a:r>
              <a:rPr sz="3200" dirty="0">
                <a:latin typeface="Arial"/>
                <a:cs typeface="Arial"/>
              </a:rPr>
              <a:t>in the </a:t>
            </a:r>
            <a:r>
              <a:rPr sz="3200" spc="-5" dirty="0">
                <a:latin typeface="Arial"/>
                <a:cs typeface="Arial"/>
              </a:rPr>
              <a:t>environment and young  ones hatch out after </a:t>
            </a:r>
            <a:r>
              <a:rPr sz="3200" dirty="0">
                <a:latin typeface="Arial"/>
                <a:cs typeface="Arial"/>
              </a:rPr>
              <a:t>a </a:t>
            </a:r>
            <a:r>
              <a:rPr sz="3200" spc="-5" dirty="0">
                <a:latin typeface="Arial"/>
                <a:cs typeface="Arial"/>
              </a:rPr>
              <a:t>period </a:t>
            </a:r>
            <a:r>
              <a:rPr sz="3200" dirty="0">
                <a:latin typeface="Arial"/>
                <a:cs typeface="Arial"/>
              </a:rPr>
              <a:t>of  </a:t>
            </a:r>
            <a:r>
              <a:rPr sz="3200" spc="-5" dirty="0">
                <a:latin typeface="Arial"/>
                <a:cs typeface="Arial"/>
              </a:rPr>
              <a:t>incubation.</a:t>
            </a:r>
            <a:endParaRPr sz="3200">
              <a:latin typeface="Arial"/>
              <a:cs typeface="Arial"/>
            </a:endParaRPr>
          </a:p>
          <a:p>
            <a:pPr marL="295910">
              <a:lnSpc>
                <a:spcPct val="100000"/>
              </a:lnSpc>
              <a:spcBef>
                <a:spcPts val="165"/>
              </a:spcBef>
            </a:pPr>
            <a:r>
              <a:rPr sz="3600" b="1" spc="-10" dirty="0">
                <a:solidFill>
                  <a:srgbClr val="6F2F9F"/>
                </a:solidFill>
                <a:latin typeface="Arial"/>
                <a:cs typeface="Arial"/>
              </a:rPr>
              <a:t>Viviparous</a:t>
            </a:r>
            <a:endParaRPr sz="3600">
              <a:latin typeface="Arial"/>
              <a:cs typeface="Arial"/>
            </a:endParaRPr>
          </a:p>
          <a:p>
            <a:pPr marL="295910" marR="5080" indent="-283845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79687"/>
              <a:buFont typeface="Wingdings 2"/>
              <a:buChar char=""/>
              <a:tabLst>
                <a:tab pos="296545" algn="l"/>
              </a:tabLst>
            </a:pPr>
            <a:r>
              <a:rPr sz="3200" dirty="0">
                <a:latin typeface="Arial"/>
                <a:cs typeface="Arial"/>
              </a:rPr>
              <a:t>Proper </a:t>
            </a:r>
            <a:r>
              <a:rPr sz="3200" spc="-5" dirty="0">
                <a:latin typeface="Arial"/>
                <a:cs typeface="Arial"/>
              </a:rPr>
              <a:t>embryonic </a:t>
            </a:r>
            <a:r>
              <a:rPr sz="3200" dirty="0">
                <a:latin typeface="Arial"/>
                <a:cs typeface="Arial"/>
              </a:rPr>
              <a:t>care </a:t>
            </a:r>
            <a:r>
              <a:rPr sz="3200" spc="-5" dirty="0">
                <a:latin typeface="Arial"/>
                <a:cs typeface="Arial"/>
              </a:rPr>
              <a:t>and</a:t>
            </a:r>
            <a:r>
              <a:rPr sz="3200" spc="-10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protection  </a:t>
            </a:r>
            <a:r>
              <a:rPr sz="3200" dirty="0">
                <a:latin typeface="Arial"/>
                <a:cs typeface="Arial"/>
              </a:rPr>
              <a:t>causes </a:t>
            </a:r>
            <a:r>
              <a:rPr sz="3200" spc="-5" dirty="0">
                <a:latin typeface="Arial"/>
                <a:cs typeface="Arial"/>
              </a:rPr>
              <a:t>greater </a:t>
            </a:r>
            <a:r>
              <a:rPr sz="3200" dirty="0">
                <a:latin typeface="Arial"/>
                <a:cs typeface="Arial"/>
              </a:rPr>
              <a:t>survival chances of  </a:t>
            </a:r>
            <a:r>
              <a:rPr sz="3200" spc="-5" dirty="0">
                <a:latin typeface="Arial"/>
                <a:cs typeface="Arial"/>
              </a:rPr>
              <a:t>young ones </a:t>
            </a:r>
            <a:r>
              <a:rPr sz="3200" dirty="0">
                <a:latin typeface="Arial"/>
                <a:cs typeface="Arial"/>
              </a:rPr>
              <a:t>in viviparous</a:t>
            </a:r>
            <a:r>
              <a:rPr sz="3200" spc="-8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organisms.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80361" y="3192982"/>
            <a:ext cx="1210945" cy="14890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6700"/>
              </a:lnSpc>
              <a:spcBef>
                <a:spcPts val="95"/>
              </a:spcBef>
            </a:pPr>
            <a:r>
              <a:rPr sz="3000" spc="-5" dirty="0">
                <a:latin typeface="Arial"/>
                <a:cs typeface="Arial"/>
              </a:rPr>
              <a:t>Zygote  </a:t>
            </a:r>
            <a:r>
              <a:rPr sz="3000" dirty="0">
                <a:latin typeface="Arial"/>
                <a:cs typeface="Arial"/>
              </a:rPr>
              <a:t>O</a:t>
            </a:r>
            <a:r>
              <a:rPr sz="3000" spc="-10" dirty="0">
                <a:latin typeface="Arial"/>
                <a:cs typeface="Arial"/>
              </a:rPr>
              <a:t>v</a:t>
            </a:r>
            <a:r>
              <a:rPr sz="3000" dirty="0">
                <a:latin typeface="Arial"/>
                <a:cs typeface="Arial"/>
              </a:rPr>
              <a:t>ules  </a:t>
            </a:r>
            <a:r>
              <a:rPr sz="3000" spc="-5" dirty="0">
                <a:latin typeface="Arial"/>
                <a:cs typeface="Arial"/>
              </a:rPr>
              <a:t>Ovary</a:t>
            </a:r>
            <a:endParaRPr sz="3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744976" y="3192982"/>
            <a:ext cx="1318260" cy="14890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2225">
              <a:lnSpc>
                <a:spcPct val="106700"/>
              </a:lnSpc>
              <a:spcBef>
                <a:spcPts val="95"/>
              </a:spcBef>
            </a:pPr>
            <a:r>
              <a:rPr sz="3000" spc="-5" dirty="0">
                <a:latin typeface="Arial"/>
                <a:cs typeface="Arial"/>
              </a:rPr>
              <a:t>embryo  seed.  fruit</a:t>
            </a:r>
            <a:endParaRPr sz="3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80361" y="4686680"/>
            <a:ext cx="28581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latin typeface="Arial"/>
                <a:cs typeface="Arial"/>
              </a:rPr>
              <a:t>Thick wall of</a:t>
            </a:r>
            <a:r>
              <a:rPr sz="3000" spc="-12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fruit</a:t>
            </a:r>
            <a:endParaRPr sz="3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59348" y="4686680"/>
            <a:ext cx="140208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" dirty="0">
                <a:latin typeface="Arial"/>
                <a:cs typeface="Arial"/>
              </a:rPr>
              <a:t>pericarp</a:t>
            </a:r>
            <a:endParaRPr sz="30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905000" y="228536"/>
            <a:ext cx="5880100" cy="944880"/>
          </a:xfrm>
          <a:custGeom>
            <a:avLst/>
            <a:gdLst/>
            <a:ahLst/>
            <a:cxnLst/>
            <a:rect l="l" t="t" r="r" b="b"/>
            <a:pathLst>
              <a:path w="5880100" h="944880">
                <a:moveTo>
                  <a:pt x="0" y="944562"/>
                </a:moveTo>
                <a:lnTo>
                  <a:pt x="5879592" y="944562"/>
                </a:lnTo>
                <a:lnTo>
                  <a:pt x="5879592" y="0"/>
                </a:lnTo>
                <a:lnTo>
                  <a:pt x="0" y="0"/>
                </a:lnTo>
                <a:lnTo>
                  <a:pt x="0" y="94456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905000" y="228536"/>
            <a:ext cx="5880100" cy="944880"/>
          </a:xfrm>
          <a:custGeom>
            <a:avLst/>
            <a:gdLst/>
            <a:ahLst/>
            <a:cxnLst/>
            <a:rect l="l" t="t" r="r" b="b"/>
            <a:pathLst>
              <a:path w="5880100" h="944880">
                <a:moveTo>
                  <a:pt x="0" y="944562"/>
                </a:moveTo>
                <a:lnTo>
                  <a:pt x="5879592" y="944562"/>
                </a:lnTo>
                <a:lnTo>
                  <a:pt x="5879592" y="0"/>
                </a:lnTo>
                <a:lnTo>
                  <a:pt x="0" y="0"/>
                </a:lnTo>
                <a:lnTo>
                  <a:pt x="0" y="944562"/>
                </a:lnTo>
                <a:close/>
              </a:path>
            </a:pathLst>
          </a:custGeom>
          <a:ln w="25400">
            <a:solidFill>
              <a:srgbClr val="C32C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630679" y="0"/>
            <a:ext cx="5462016" cy="762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30679" y="522731"/>
            <a:ext cx="1914144" cy="8945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983994" y="17779"/>
            <a:ext cx="4604385" cy="680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300" spc="-5" dirty="0"/>
              <a:t>Zygote in</a:t>
            </a:r>
            <a:r>
              <a:rPr sz="4300" spc="-55" dirty="0"/>
              <a:t> </a:t>
            </a:r>
            <a:r>
              <a:rPr sz="4300" spc="-5" dirty="0"/>
              <a:t>flowering</a:t>
            </a:r>
            <a:endParaRPr sz="4300"/>
          </a:p>
        </p:txBody>
      </p:sp>
      <p:sp>
        <p:nvSpPr>
          <p:cNvPr id="11" name="object 11"/>
          <p:cNvSpPr txBox="1"/>
          <p:nvPr/>
        </p:nvSpPr>
        <p:spPr>
          <a:xfrm>
            <a:off x="1596897" y="534374"/>
            <a:ext cx="7005955" cy="2684145"/>
          </a:xfrm>
          <a:prstGeom prst="rect">
            <a:avLst/>
          </a:prstGeom>
        </p:spPr>
        <p:txBody>
          <a:bodyPr vert="horz" wrap="square" lIns="0" tIns="150495" rIns="0" bIns="0" rtlCol="0">
            <a:spAutoFit/>
          </a:bodyPr>
          <a:lstStyle/>
          <a:p>
            <a:pPr marL="399415">
              <a:lnSpc>
                <a:spcPct val="100000"/>
              </a:lnSpc>
              <a:spcBef>
                <a:spcPts val="1185"/>
              </a:spcBef>
            </a:pPr>
            <a:r>
              <a:rPr sz="4300" spc="-5" dirty="0">
                <a:latin typeface="Arial"/>
                <a:cs typeface="Arial"/>
              </a:rPr>
              <a:t>plant</a:t>
            </a:r>
            <a:endParaRPr sz="4300">
              <a:latin typeface="Arial"/>
              <a:cs typeface="Arial"/>
            </a:endParaRPr>
          </a:p>
          <a:p>
            <a:pPr marL="295910" marR="696595" indent="-283845">
              <a:lnSpc>
                <a:spcPts val="3240"/>
              </a:lnSpc>
              <a:spcBef>
                <a:spcPts val="1170"/>
              </a:spcBef>
              <a:buClr>
                <a:srgbClr val="3891A7"/>
              </a:buClr>
              <a:buSzPct val="80000"/>
              <a:buFont typeface="Wingdings 2"/>
              <a:buChar char=""/>
              <a:tabLst>
                <a:tab pos="296545" algn="l"/>
              </a:tabLst>
            </a:pPr>
            <a:r>
              <a:rPr sz="3000" dirty="0">
                <a:latin typeface="Arial"/>
                <a:cs typeface="Arial"/>
              </a:rPr>
              <a:t>Zygote </a:t>
            </a:r>
            <a:r>
              <a:rPr sz="3000" spc="-5" dirty="0">
                <a:latin typeface="Arial"/>
                <a:cs typeface="Arial"/>
              </a:rPr>
              <a:t>is formed </a:t>
            </a:r>
            <a:r>
              <a:rPr sz="3000" dirty="0">
                <a:latin typeface="Arial"/>
                <a:cs typeface="Arial"/>
              </a:rPr>
              <a:t>inside the </a:t>
            </a:r>
            <a:r>
              <a:rPr sz="3000" spc="-5" dirty="0">
                <a:latin typeface="Arial"/>
                <a:cs typeface="Arial"/>
              </a:rPr>
              <a:t>ovule</a:t>
            </a:r>
            <a:r>
              <a:rPr sz="3000" spc="-114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of  flowering</a:t>
            </a:r>
            <a:r>
              <a:rPr sz="3000" spc="-50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plants.</a:t>
            </a:r>
            <a:endParaRPr sz="3000">
              <a:latin typeface="Arial"/>
              <a:cs typeface="Arial"/>
            </a:endParaRPr>
          </a:p>
          <a:p>
            <a:pPr marL="295910" marR="5080" indent="-283845">
              <a:lnSpc>
                <a:spcPts val="3240"/>
              </a:lnSpc>
              <a:spcBef>
                <a:spcPts val="605"/>
              </a:spcBef>
              <a:buClr>
                <a:srgbClr val="3891A7"/>
              </a:buClr>
              <a:buSzPct val="80000"/>
              <a:buFont typeface="Wingdings 2"/>
              <a:buChar char=""/>
              <a:tabLst>
                <a:tab pos="296545" algn="l"/>
              </a:tabLst>
            </a:pPr>
            <a:r>
              <a:rPr sz="3000" spc="-5" dirty="0">
                <a:latin typeface="Arial"/>
                <a:cs typeface="Arial"/>
              </a:rPr>
              <a:t>After fertilisation </a:t>
            </a:r>
            <a:r>
              <a:rPr sz="3000" dirty="0">
                <a:latin typeface="Arial"/>
                <a:cs typeface="Arial"/>
              </a:rPr>
              <a:t>the </a:t>
            </a:r>
            <a:r>
              <a:rPr sz="3000" spc="-5" dirty="0">
                <a:latin typeface="Arial"/>
                <a:cs typeface="Arial"/>
              </a:rPr>
              <a:t>sepals, petals and  stamens </a:t>
            </a:r>
            <a:r>
              <a:rPr sz="3000" dirty="0">
                <a:latin typeface="Arial"/>
                <a:cs typeface="Arial"/>
              </a:rPr>
              <a:t>of the </a:t>
            </a:r>
            <a:r>
              <a:rPr sz="3000" spc="-5" dirty="0">
                <a:latin typeface="Arial"/>
                <a:cs typeface="Arial"/>
              </a:rPr>
              <a:t>flower </a:t>
            </a:r>
            <a:r>
              <a:rPr sz="3000" dirty="0">
                <a:latin typeface="Arial"/>
                <a:cs typeface="Arial"/>
              </a:rPr>
              <a:t>wither </a:t>
            </a:r>
            <a:r>
              <a:rPr sz="3000" spc="-5" dirty="0">
                <a:latin typeface="Arial"/>
                <a:cs typeface="Arial"/>
              </a:rPr>
              <a:t>and fall</a:t>
            </a:r>
            <a:r>
              <a:rPr sz="3000" spc="-80" dirty="0">
                <a:latin typeface="Arial"/>
                <a:cs typeface="Arial"/>
              </a:rPr>
              <a:t> </a:t>
            </a:r>
            <a:r>
              <a:rPr sz="3000" spc="-15" dirty="0">
                <a:latin typeface="Arial"/>
                <a:cs typeface="Arial"/>
              </a:rPr>
              <a:t>off.</a:t>
            </a:r>
            <a:endParaRPr sz="30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124200" y="3429000"/>
            <a:ext cx="533400" cy="121920"/>
          </a:xfrm>
          <a:custGeom>
            <a:avLst/>
            <a:gdLst/>
            <a:ahLst/>
            <a:cxnLst/>
            <a:rect l="l" t="t" r="r" b="b"/>
            <a:pathLst>
              <a:path w="533400" h="121920">
                <a:moveTo>
                  <a:pt x="472439" y="0"/>
                </a:moveTo>
                <a:lnTo>
                  <a:pt x="472439" y="30479"/>
                </a:lnTo>
                <a:lnTo>
                  <a:pt x="0" y="30479"/>
                </a:lnTo>
                <a:lnTo>
                  <a:pt x="0" y="91439"/>
                </a:lnTo>
                <a:lnTo>
                  <a:pt x="472439" y="91439"/>
                </a:lnTo>
                <a:lnTo>
                  <a:pt x="472439" y="121920"/>
                </a:lnTo>
                <a:lnTo>
                  <a:pt x="533400" y="60960"/>
                </a:lnTo>
                <a:lnTo>
                  <a:pt x="472439" y="0"/>
                </a:lnTo>
                <a:close/>
              </a:path>
            </a:pathLst>
          </a:custGeom>
          <a:solidFill>
            <a:srgbClr val="3891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124200" y="3429000"/>
            <a:ext cx="533400" cy="121920"/>
          </a:xfrm>
          <a:custGeom>
            <a:avLst/>
            <a:gdLst/>
            <a:ahLst/>
            <a:cxnLst/>
            <a:rect l="l" t="t" r="r" b="b"/>
            <a:pathLst>
              <a:path w="533400" h="121920">
                <a:moveTo>
                  <a:pt x="0" y="30479"/>
                </a:moveTo>
                <a:lnTo>
                  <a:pt x="472439" y="30479"/>
                </a:lnTo>
                <a:lnTo>
                  <a:pt x="472439" y="0"/>
                </a:lnTo>
                <a:lnTo>
                  <a:pt x="533400" y="60960"/>
                </a:lnTo>
                <a:lnTo>
                  <a:pt x="472439" y="121920"/>
                </a:lnTo>
                <a:lnTo>
                  <a:pt x="472439" y="91439"/>
                </a:lnTo>
                <a:lnTo>
                  <a:pt x="0" y="91439"/>
                </a:lnTo>
                <a:lnTo>
                  <a:pt x="0" y="30479"/>
                </a:lnTo>
                <a:close/>
              </a:path>
            </a:pathLst>
          </a:custGeom>
          <a:ln w="25400">
            <a:solidFill>
              <a:srgbClr val="25697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124200" y="3962400"/>
            <a:ext cx="533400" cy="121920"/>
          </a:xfrm>
          <a:custGeom>
            <a:avLst/>
            <a:gdLst/>
            <a:ahLst/>
            <a:cxnLst/>
            <a:rect l="l" t="t" r="r" b="b"/>
            <a:pathLst>
              <a:path w="533400" h="121920">
                <a:moveTo>
                  <a:pt x="472439" y="0"/>
                </a:moveTo>
                <a:lnTo>
                  <a:pt x="472439" y="30480"/>
                </a:lnTo>
                <a:lnTo>
                  <a:pt x="0" y="30480"/>
                </a:lnTo>
                <a:lnTo>
                  <a:pt x="0" y="91439"/>
                </a:lnTo>
                <a:lnTo>
                  <a:pt x="472439" y="91439"/>
                </a:lnTo>
                <a:lnTo>
                  <a:pt x="472439" y="121919"/>
                </a:lnTo>
                <a:lnTo>
                  <a:pt x="533400" y="60960"/>
                </a:lnTo>
                <a:lnTo>
                  <a:pt x="472439" y="0"/>
                </a:lnTo>
                <a:close/>
              </a:path>
            </a:pathLst>
          </a:custGeom>
          <a:solidFill>
            <a:srgbClr val="3891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124200" y="3962400"/>
            <a:ext cx="533400" cy="121920"/>
          </a:xfrm>
          <a:custGeom>
            <a:avLst/>
            <a:gdLst/>
            <a:ahLst/>
            <a:cxnLst/>
            <a:rect l="l" t="t" r="r" b="b"/>
            <a:pathLst>
              <a:path w="533400" h="121920">
                <a:moveTo>
                  <a:pt x="0" y="30480"/>
                </a:moveTo>
                <a:lnTo>
                  <a:pt x="472439" y="30480"/>
                </a:lnTo>
                <a:lnTo>
                  <a:pt x="472439" y="0"/>
                </a:lnTo>
                <a:lnTo>
                  <a:pt x="533400" y="60960"/>
                </a:lnTo>
                <a:lnTo>
                  <a:pt x="472439" y="121919"/>
                </a:lnTo>
                <a:lnTo>
                  <a:pt x="472439" y="91439"/>
                </a:lnTo>
                <a:lnTo>
                  <a:pt x="0" y="91439"/>
                </a:lnTo>
                <a:lnTo>
                  <a:pt x="0" y="30480"/>
                </a:lnTo>
                <a:close/>
              </a:path>
            </a:pathLst>
          </a:custGeom>
          <a:ln w="25400">
            <a:solidFill>
              <a:srgbClr val="25697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048000" y="4419600"/>
            <a:ext cx="533400" cy="121920"/>
          </a:xfrm>
          <a:custGeom>
            <a:avLst/>
            <a:gdLst/>
            <a:ahLst/>
            <a:cxnLst/>
            <a:rect l="l" t="t" r="r" b="b"/>
            <a:pathLst>
              <a:path w="533400" h="121920">
                <a:moveTo>
                  <a:pt x="472439" y="0"/>
                </a:moveTo>
                <a:lnTo>
                  <a:pt x="472439" y="30480"/>
                </a:lnTo>
                <a:lnTo>
                  <a:pt x="0" y="30480"/>
                </a:lnTo>
                <a:lnTo>
                  <a:pt x="0" y="91439"/>
                </a:lnTo>
                <a:lnTo>
                  <a:pt x="472439" y="91439"/>
                </a:lnTo>
                <a:lnTo>
                  <a:pt x="472439" y="121919"/>
                </a:lnTo>
                <a:lnTo>
                  <a:pt x="533400" y="60960"/>
                </a:lnTo>
                <a:lnTo>
                  <a:pt x="472439" y="0"/>
                </a:lnTo>
                <a:close/>
              </a:path>
            </a:pathLst>
          </a:custGeom>
          <a:solidFill>
            <a:srgbClr val="3891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048000" y="4419600"/>
            <a:ext cx="533400" cy="121920"/>
          </a:xfrm>
          <a:custGeom>
            <a:avLst/>
            <a:gdLst/>
            <a:ahLst/>
            <a:cxnLst/>
            <a:rect l="l" t="t" r="r" b="b"/>
            <a:pathLst>
              <a:path w="533400" h="121920">
                <a:moveTo>
                  <a:pt x="0" y="30480"/>
                </a:moveTo>
                <a:lnTo>
                  <a:pt x="472439" y="30480"/>
                </a:lnTo>
                <a:lnTo>
                  <a:pt x="472439" y="0"/>
                </a:lnTo>
                <a:lnTo>
                  <a:pt x="533400" y="60960"/>
                </a:lnTo>
                <a:lnTo>
                  <a:pt x="472439" y="121919"/>
                </a:lnTo>
                <a:lnTo>
                  <a:pt x="472439" y="91439"/>
                </a:lnTo>
                <a:lnTo>
                  <a:pt x="0" y="91439"/>
                </a:lnTo>
                <a:lnTo>
                  <a:pt x="0" y="30480"/>
                </a:lnTo>
                <a:close/>
              </a:path>
            </a:pathLst>
          </a:custGeom>
          <a:ln w="25400">
            <a:solidFill>
              <a:srgbClr val="25697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724400" y="4953000"/>
            <a:ext cx="533400" cy="121920"/>
          </a:xfrm>
          <a:custGeom>
            <a:avLst/>
            <a:gdLst/>
            <a:ahLst/>
            <a:cxnLst/>
            <a:rect l="l" t="t" r="r" b="b"/>
            <a:pathLst>
              <a:path w="533400" h="121920">
                <a:moveTo>
                  <a:pt x="472439" y="0"/>
                </a:moveTo>
                <a:lnTo>
                  <a:pt x="472439" y="30480"/>
                </a:lnTo>
                <a:lnTo>
                  <a:pt x="0" y="30480"/>
                </a:lnTo>
                <a:lnTo>
                  <a:pt x="0" y="91439"/>
                </a:lnTo>
                <a:lnTo>
                  <a:pt x="472439" y="91439"/>
                </a:lnTo>
                <a:lnTo>
                  <a:pt x="472439" y="121919"/>
                </a:lnTo>
                <a:lnTo>
                  <a:pt x="533400" y="60960"/>
                </a:lnTo>
                <a:lnTo>
                  <a:pt x="472439" y="0"/>
                </a:lnTo>
                <a:close/>
              </a:path>
            </a:pathLst>
          </a:custGeom>
          <a:solidFill>
            <a:srgbClr val="3891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724400" y="4953000"/>
            <a:ext cx="533400" cy="121920"/>
          </a:xfrm>
          <a:custGeom>
            <a:avLst/>
            <a:gdLst/>
            <a:ahLst/>
            <a:cxnLst/>
            <a:rect l="l" t="t" r="r" b="b"/>
            <a:pathLst>
              <a:path w="533400" h="121920">
                <a:moveTo>
                  <a:pt x="0" y="30480"/>
                </a:moveTo>
                <a:lnTo>
                  <a:pt x="472439" y="30480"/>
                </a:lnTo>
                <a:lnTo>
                  <a:pt x="472439" y="0"/>
                </a:lnTo>
                <a:lnTo>
                  <a:pt x="533400" y="60960"/>
                </a:lnTo>
                <a:lnTo>
                  <a:pt x="472439" y="121919"/>
                </a:lnTo>
                <a:lnTo>
                  <a:pt x="472439" y="91439"/>
                </a:lnTo>
                <a:lnTo>
                  <a:pt x="0" y="91439"/>
                </a:lnTo>
                <a:lnTo>
                  <a:pt x="0" y="30480"/>
                </a:lnTo>
                <a:close/>
              </a:path>
            </a:pathLst>
          </a:custGeom>
          <a:ln w="25400">
            <a:solidFill>
              <a:srgbClr val="25697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1054</Words>
  <Application>Microsoft Office PowerPoint</Application>
  <PresentationFormat>On-screen Show (4:3)</PresentationFormat>
  <Paragraphs>196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Slide 1</vt:lpstr>
      <vt:lpstr>Slide 2</vt:lpstr>
      <vt:lpstr>LIFE SPAN</vt:lpstr>
      <vt:lpstr>Life span of some  organisms</vt:lpstr>
      <vt:lpstr>Juvenile phase</vt:lpstr>
      <vt:lpstr>REPRODUCTION</vt:lpstr>
      <vt:lpstr>Asexual Reproduction</vt:lpstr>
      <vt:lpstr>Vegetative Propagation</vt:lpstr>
      <vt:lpstr>Slide 9</vt:lpstr>
      <vt:lpstr>SEXUAL</vt:lpstr>
      <vt:lpstr>Reproduction in Flowering  Plants</vt:lpstr>
      <vt:lpstr>Unusual phenomenon of some flowering Plants</vt:lpstr>
      <vt:lpstr>Breeding of</vt:lpstr>
      <vt:lpstr>Cyclical changes  during Reproduction</vt:lpstr>
      <vt:lpstr>Sexual Reproduction  Events</vt:lpstr>
      <vt:lpstr>Pre-fertilisation Events</vt:lpstr>
      <vt:lpstr>Gametogenesis</vt:lpstr>
      <vt:lpstr>Sexuality in Organisms</vt:lpstr>
      <vt:lpstr>Diversity of Sexuality in</vt:lpstr>
      <vt:lpstr>Cell division during Gamete  Formation</vt:lpstr>
      <vt:lpstr>Gamete Transfer</vt:lpstr>
      <vt:lpstr>Slide 22</vt:lpstr>
      <vt:lpstr>Pollination</vt:lpstr>
      <vt:lpstr>FERTILISATION</vt:lpstr>
      <vt:lpstr>TYPES OF</vt:lpstr>
      <vt:lpstr>Slide 26</vt:lpstr>
      <vt:lpstr>Embryogenesis</vt:lpstr>
      <vt:lpstr>Oviparous</vt:lpstr>
      <vt:lpstr>Development of</vt:lpstr>
      <vt:lpstr>Zygote in flowering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Geeta</cp:lastModifiedBy>
  <cp:revision>1</cp:revision>
  <dcterms:created xsi:type="dcterms:W3CDTF">2020-05-05T04:45:54Z</dcterms:created>
  <dcterms:modified xsi:type="dcterms:W3CDTF">2020-05-05T04:48:42Z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2014-02-27T00:00:00Z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2020-05-05T00:00:00Z</vt:filetime>
  </property>
</Properties>
</file>