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232917"/>
            <a:ext cx="8072119" cy="1123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2371848"/>
            <a:ext cx="5347970" cy="41852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Relationship Id="rId4" Type="http://schemas.openxmlformats.org/officeDocument/2006/relationships/image" Target="../media/image23.jpg"/><Relationship Id="rId5" Type="http://schemas.openxmlformats.org/officeDocument/2006/relationships/image" Target="../media/image24.jpg"/><Relationship Id="rId6" Type="http://schemas.openxmlformats.org/officeDocument/2006/relationships/image" Target="../media/image25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Relationship Id="rId4" Type="http://schemas.openxmlformats.org/officeDocument/2006/relationships/image" Target="../media/image28.jpg"/><Relationship Id="rId5" Type="http://schemas.openxmlformats.org/officeDocument/2006/relationships/image" Target="../media/image29.jpg"/><Relationship Id="rId6" Type="http://schemas.openxmlformats.org/officeDocument/2006/relationships/image" Target="../media/image30.jpg"/><Relationship Id="rId7" Type="http://schemas.openxmlformats.org/officeDocument/2006/relationships/image" Target="../media/image31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g"/><Relationship Id="rId3" Type="http://schemas.openxmlformats.org/officeDocument/2006/relationships/image" Target="../media/image36.jpg"/><Relationship Id="rId4" Type="http://schemas.openxmlformats.org/officeDocument/2006/relationships/image" Target="../media/image37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jpg"/><Relationship Id="rId3" Type="http://schemas.openxmlformats.org/officeDocument/2006/relationships/image" Target="../media/image39.jpg"/><Relationship Id="rId4" Type="http://schemas.openxmlformats.org/officeDocument/2006/relationships/image" Target="../media/image40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1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1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5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6.jpg"/><Relationship Id="rId3" Type="http://schemas.openxmlformats.org/officeDocument/2006/relationships/image" Target="../media/image47.jpg"/><Relationship Id="rId4" Type="http://schemas.openxmlformats.org/officeDocument/2006/relationships/image" Target="../media/image48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9.jpg"/><Relationship Id="rId3" Type="http://schemas.openxmlformats.org/officeDocument/2006/relationships/image" Target="../media/image50.jpg"/><Relationship Id="rId4" Type="http://schemas.openxmlformats.org/officeDocument/2006/relationships/image" Target="../media/image51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5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6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7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9.jp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0.pn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1.pn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pn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Relationship Id="rId3" Type="http://schemas.openxmlformats.org/officeDocument/2006/relationships/image" Target="../media/image64.jp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5.jpg"/><Relationship Id="rId3" Type="http://schemas.openxmlformats.org/officeDocument/2006/relationships/image" Target="../media/image66.jp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7.jpg"/><Relationship Id="rId3" Type="http://schemas.openxmlformats.org/officeDocument/2006/relationships/image" Target="../media/image68.jpg"/><Relationship Id="rId4" Type="http://schemas.openxmlformats.org/officeDocument/2006/relationships/image" Target="../media/image69.jpg"/><Relationship Id="rId5" Type="http://schemas.openxmlformats.org/officeDocument/2006/relationships/image" Target="../media/image70.jp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.jpg"/><Relationship Id="rId3" Type="http://schemas.openxmlformats.org/officeDocument/2006/relationships/image" Target="../media/image72.jp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3.jp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4.pn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5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15045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90678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9067800" cy="6858000"/>
          </a:xfrm>
          <a:custGeom>
            <a:avLst/>
            <a:gdLst/>
            <a:ahLst/>
            <a:cxnLst/>
            <a:rect l="l" t="t" r="r" b="b"/>
            <a:pathLst>
              <a:path w="9067800" h="6858000">
                <a:moveTo>
                  <a:pt x="0" y="6858000"/>
                </a:moveTo>
                <a:lnTo>
                  <a:pt x="9067800" y="6858000"/>
                </a:lnTo>
                <a:lnTo>
                  <a:pt x="90678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9144">
            <a:solidFill>
              <a:srgbClr val="97B85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942844" y="1353311"/>
            <a:ext cx="3208020" cy="6675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927985" y="1338325"/>
            <a:ext cx="3192399" cy="6529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003797" y="1740026"/>
            <a:ext cx="122682" cy="1271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822827" y="1696466"/>
            <a:ext cx="131953" cy="1082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221860" y="1564386"/>
            <a:ext cx="155067" cy="22682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863972" y="1550669"/>
            <a:ext cx="152019" cy="9664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178171" y="1490472"/>
            <a:ext cx="213360" cy="368300"/>
          </a:xfrm>
          <a:custGeom>
            <a:avLst/>
            <a:gdLst/>
            <a:ahLst/>
            <a:cxnLst/>
            <a:rect l="l" t="t" r="r" b="b"/>
            <a:pathLst>
              <a:path w="213360" h="368300">
                <a:moveTo>
                  <a:pt x="168148" y="0"/>
                </a:moveTo>
                <a:lnTo>
                  <a:pt x="171450" y="0"/>
                </a:lnTo>
                <a:lnTo>
                  <a:pt x="174878" y="253"/>
                </a:lnTo>
                <a:lnTo>
                  <a:pt x="178562" y="635"/>
                </a:lnTo>
                <a:lnTo>
                  <a:pt x="182371" y="888"/>
                </a:lnTo>
                <a:lnTo>
                  <a:pt x="186181" y="1524"/>
                </a:lnTo>
                <a:lnTo>
                  <a:pt x="190118" y="2412"/>
                </a:lnTo>
                <a:lnTo>
                  <a:pt x="194055" y="3301"/>
                </a:lnTo>
                <a:lnTo>
                  <a:pt x="197612" y="4317"/>
                </a:lnTo>
                <a:lnTo>
                  <a:pt x="200532" y="5461"/>
                </a:lnTo>
                <a:lnTo>
                  <a:pt x="203580" y="6476"/>
                </a:lnTo>
                <a:lnTo>
                  <a:pt x="210057" y="13080"/>
                </a:lnTo>
                <a:lnTo>
                  <a:pt x="210692" y="14477"/>
                </a:lnTo>
                <a:lnTo>
                  <a:pt x="211200" y="16510"/>
                </a:lnTo>
                <a:lnTo>
                  <a:pt x="211708" y="19176"/>
                </a:lnTo>
                <a:lnTo>
                  <a:pt x="212216" y="21843"/>
                </a:lnTo>
                <a:lnTo>
                  <a:pt x="212598" y="25653"/>
                </a:lnTo>
                <a:lnTo>
                  <a:pt x="212851" y="30861"/>
                </a:lnTo>
                <a:lnTo>
                  <a:pt x="213105" y="36067"/>
                </a:lnTo>
                <a:lnTo>
                  <a:pt x="213232" y="43179"/>
                </a:lnTo>
                <a:lnTo>
                  <a:pt x="213232" y="52069"/>
                </a:lnTo>
                <a:lnTo>
                  <a:pt x="213232" y="61087"/>
                </a:lnTo>
                <a:lnTo>
                  <a:pt x="212978" y="68325"/>
                </a:lnTo>
                <a:lnTo>
                  <a:pt x="212470" y="74040"/>
                </a:lnTo>
                <a:lnTo>
                  <a:pt x="211962" y="79755"/>
                </a:lnTo>
                <a:lnTo>
                  <a:pt x="211200" y="84200"/>
                </a:lnTo>
                <a:lnTo>
                  <a:pt x="210184" y="87502"/>
                </a:lnTo>
                <a:lnTo>
                  <a:pt x="209295" y="90677"/>
                </a:lnTo>
                <a:lnTo>
                  <a:pt x="207899" y="92963"/>
                </a:lnTo>
                <a:lnTo>
                  <a:pt x="206375" y="94106"/>
                </a:lnTo>
                <a:lnTo>
                  <a:pt x="204724" y="95376"/>
                </a:lnTo>
                <a:lnTo>
                  <a:pt x="202691" y="96012"/>
                </a:lnTo>
                <a:lnTo>
                  <a:pt x="200151" y="96012"/>
                </a:lnTo>
                <a:lnTo>
                  <a:pt x="198246" y="96012"/>
                </a:lnTo>
                <a:lnTo>
                  <a:pt x="195961" y="95630"/>
                </a:lnTo>
                <a:lnTo>
                  <a:pt x="193548" y="94741"/>
                </a:lnTo>
                <a:lnTo>
                  <a:pt x="191007" y="93852"/>
                </a:lnTo>
                <a:lnTo>
                  <a:pt x="188213" y="92963"/>
                </a:lnTo>
                <a:lnTo>
                  <a:pt x="185165" y="91948"/>
                </a:lnTo>
                <a:lnTo>
                  <a:pt x="181990" y="90931"/>
                </a:lnTo>
                <a:lnTo>
                  <a:pt x="178562" y="90042"/>
                </a:lnTo>
                <a:lnTo>
                  <a:pt x="174878" y="89153"/>
                </a:lnTo>
                <a:lnTo>
                  <a:pt x="171195" y="88264"/>
                </a:lnTo>
                <a:lnTo>
                  <a:pt x="167131" y="87883"/>
                </a:lnTo>
                <a:lnTo>
                  <a:pt x="162559" y="87883"/>
                </a:lnTo>
                <a:lnTo>
                  <a:pt x="157352" y="87883"/>
                </a:lnTo>
                <a:lnTo>
                  <a:pt x="130809" y="100837"/>
                </a:lnTo>
                <a:lnTo>
                  <a:pt x="125221" y="105282"/>
                </a:lnTo>
                <a:lnTo>
                  <a:pt x="98871" y="138372"/>
                </a:lnTo>
                <a:lnTo>
                  <a:pt x="93725" y="146176"/>
                </a:lnTo>
                <a:lnTo>
                  <a:pt x="93725" y="353060"/>
                </a:lnTo>
                <a:lnTo>
                  <a:pt x="93725" y="355600"/>
                </a:lnTo>
                <a:lnTo>
                  <a:pt x="83946" y="364236"/>
                </a:lnTo>
                <a:lnTo>
                  <a:pt x="80263" y="365505"/>
                </a:lnTo>
                <a:lnTo>
                  <a:pt x="75564" y="366394"/>
                </a:lnTo>
                <a:lnTo>
                  <a:pt x="69595" y="367029"/>
                </a:lnTo>
                <a:lnTo>
                  <a:pt x="63626" y="367664"/>
                </a:lnTo>
                <a:lnTo>
                  <a:pt x="56133" y="368045"/>
                </a:lnTo>
                <a:lnTo>
                  <a:pt x="46862" y="368045"/>
                </a:lnTo>
                <a:lnTo>
                  <a:pt x="37718" y="368045"/>
                </a:lnTo>
                <a:lnTo>
                  <a:pt x="30099" y="367664"/>
                </a:lnTo>
                <a:lnTo>
                  <a:pt x="24256" y="367029"/>
                </a:lnTo>
                <a:lnTo>
                  <a:pt x="18287" y="366394"/>
                </a:lnTo>
                <a:lnTo>
                  <a:pt x="13462" y="365505"/>
                </a:lnTo>
                <a:lnTo>
                  <a:pt x="9905" y="364236"/>
                </a:lnTo>
                <a:lnTo>
                  <a:pt x="6223" y="363092"/>
                </a:lnTo>
                <a:lnTo>
                  <a:pt x="3682" y="361441"/>
                </a:lnTo>
                <a:lnTo>
                  <a:pt x="2286" y="359663"/>
                </a:lnTo>
                <a:lnTo>
                  <a:pt x="762" y="357758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8"/>
                </a:lnTo>
                <a:lnTo>
                  <a:pt x="0" y="18795"/>
                </a:lnTo>
                <a:lnTo>
                  <a:pt x="634" y="16510"/>
                </a:lnTo>
                <a:lnTo>
                  <a:pt x="1904" y="14731"/>
                </a:lnTo>
                <a:lnTo>
                  <a:pt x="3175" y="12826"/>
                </a:lnTo>
                <a:lnTo>
                  <a:pt x="5333" y="11302"/>
                </a:lnTo>
                <a:lnTo>
                  <a:pt x="8636" y="10032"/>
                </a:lnTo>
                <a:lnTo>
                  <a:pt x="11811" y="8762"/>
                </a:lnTo>
                <a:lnTo>
                  <a:pt x="16001" y="7874"/>
                </a:lnTo>
                <a:lnTo>
                  <a:pt x="21081" y="7238"/>
                </a:lnTo>
                <a:lnTo>
                  <a:pt x="26162" y="6603"/>
                </a:lnTo>
                <a:lnTo>
                  <a:pt x="32512" y="6350"/>
                </a:lnTo>
                <a:lnTo>
                  <a:pt x="40258" y="6350"/>
                </a:lnTo>
                <a:lnTo>
                  <a:pt x="48132" y="6350"/>
                </a:lnTo>
                <a:lnTo>
                  <a:pt x="54737" y="6603"/>
                </a:lnTo>
                <a:lnTo>
                  <a:pt x="59943" y="7238"/>
                </a:lnTo>
                <a:lnTo>
                  <a:pt x="65150" y="7874"/>
                </a:lnTo>
                <a:lnTo>
                  <a:pt x="78104" y="14731"/>
                </a:lnTo>
                <a:lnTo>
                  <a:pt x="79375" y="16510"/>
                </a:lnTo>
                <a:lnTo>
                  <a:pt x="80009" y="18795"/>
                </a:lnTo>
                <a:lnTo>
                  <a:pt x="80009" y="21208"/>
                </a:lnTo>
                <a:lnTo>
                  <a:pt x="80009" y="62483"/>
                </a:lnTo>
                <a:lnTo>
                  <a:pt x="104520" y="31876"/>
                </a:lnTo>
                <a:lnTo>
                  <a:pt x="140462" y="4699"/>
                </a:lnTo>
                <a:lnTo>
                  <a:pt x="161289" y="0"/>
                </a:lnTo>
                <a:lnTo>
                  <a:pt x="168148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774819" y="1490472"/>
            <a:ext cx="326390" cy="374650"/>
          </a:xfrm>
          <a:custGeom>
            <a:avLst/>
            <a:gdLst/>
            <a:ahLst/>
            <a:cxnLst/>
            <a:rect l="l" t="t" r="r" b="b"/>
            <a:pathLst>
              <a:path w="326389" h="374650">
                <a:moveTo>
                  <a:pt x="169290" y="0"/>
                </a:moveTo>
                <a:lnTo>
                  <a:pt x="207962" y="3063"/>
                </a:lnTo>
                <a:lnTo>
                  <a:pt x="254654" y="19030"/>
                </a:lnTo>
                <a:lnTo>
                  <a:pt x="289051" y="46354"/>
                </a:lnTo>
                <a:lnTo>
                  <a:pt x="311894" y="83484"/>
                </a:lnTo>
                <a:lnTo>
                  <a:pt x="323675" y="128952"/>
                </a:lnTo>
                <a:lnTo>
                  <a:pt x="325881" y="162560"/>
                </a:lnTo>
                <a:lnTo>
                  <a:pt x="325881" y="177545"/>
                </a:lnTo>
                <a:lnTo>
                  <a:pt x="306196" y="210947"/>
                </a:lnTo>
                <a:lnTo>
                  <a:pt x="297306" y="210947"/>
                </a:lnTo>
                <a:lnTo>
                  <a:pt x="95250" y="210947"/>
                </a:lnTo>
                <a:lnTo>
                  <a:pt x="100202" y="249427"/>
                </a:lnTo>
                <a:lnTo>
                  <a:pt x="122112" y="284555"/>
                </a:lnTo>
                <a:lnTo>
                  <a:pt x="163575" y="302053"/>
                </a:lnTo>
                <a:lnTo>
                  <a:pt x="186054" y="303656"/>
                </a:lnTo>
                <a:lnTo>
                  <a:pt x="197961" y="303422"/>
                </a:lnTo>
                <a:lnTo>
                  <a:pt x="238130" y="298263"/>
                </a:lnTo>
                <a:lnTo>
                  <a:pt x="277875" y="286765"/>
                </a:lnTo>
                <a:lnTo>
                  <a:pt x="289813" y="282066"/>
                </a:lnTo>
                <a:lnTo>
                  <a:pt x="294639" y="280924"/>
                </a:lnTo>
                <a:lnTo>
                  <a:pt x="298322" y="280924"/>
                </a:lnTo>
                <a:lnTo>
                  <a:pt x="300608" y="280924"/>
                </a:lnTo>
                <a:lnTo>
                  <a:pt x="302513" y="281304"/>
                </a:lnTo>
                <a:lnTo>
                  <a:pt x="303910" y="282193"/>
                </a:lnTo>
                <a:lnTo>
                  <a:pt x="305434" y="283082"/>
                </a:lnTo>
                <a:lnTo>
                  <a:pt x="306704" y="284606"/>
                </a:lnTo>
                <a:lnTo>
                  <a:pt x="307720" y="286892"/>
                </a:lnTo>
                <a:lnTo>
                  <a:pt x="308609" y="289051"/>
                </a:lnTo>
                <a:lnTo>
                  <a:pt x="309371" y="292226"/>
                </a:lnTo>
                <a:lnTo>
                  <a:pt x="309752" y="296417"/>
                </a:lnTo>
                <a:lnTo>
                  <a:pt x="310133" y="300481"/>
                </a:lnTo>
                <a:lnTo>
                  <a:pt x="310260" y="305562"/>
                </a:lnTo>
                <a:lnTo>
                  <a:pt x="310260" y="311785"/>
                </a:lnTo>
                <a:lnTo>
                  <a:pt x="310260" y="317245"/>
                </a:lnTo>
                <a:lnTo>
                  <a:pt x="310133" y="321944"/>
                </a:lnTo>
                <a:lnTo>
                  <a:pt x="309879" y="325754"/>
                </a:lnTo>
                <a:lnTo>
                  <a:pt x="309625" y="329564"/>
                </a:lnTo>
                <a:lnTo>
                  <a:pt x="309244" y="332866"/>
                </a:lnTo>
                <a:lnTo>
                  <a:pt x="308736" y="335661"/>
                </a:lnTo>
                <a:lnTo>
                  <a:pt x="308355" y="338327"/>
                </a:lnTo>
                <a:lnTo>
                  <a:pt x="302640" y="347852"/>
                </a:lnTo>
                <a:lnTo>
                  <a:pt x="300989" y="349630"/>
                </a:lnTo>
                <a:lnTo>
                  <a:pt x="261873" y="363727"/>
                </a:lnTo>
                <a:lnTo>
                  <a:pt x="223646" y="371093"/>
                </a:lnTo>
                <a:lnTo>
                  <a:pt x="177418" y="374268"/>
                </a:lnTo>
                <a:lnTo>
                  <a:pt x="155989" y="373576"/>
                </a:lnTo>
                <a:lnTo>
                  <a:pt x="117179" y="368000"/>
                </a:lnTo>
                <a:lnTo>
                  <a:pt x="69341" y="349107"/>
                </a:lnTo>
                <a:lnTo>
                  <a:pt x="33764" y="317218"/>
                </a:lnTo>
                <a:lnTo>
                  <a:pt x="10921" y="272033"/>
                </a:lnTo>
                <a:lnTo>
                  <a:pt x="2746" y="234410"/>
                </a:lnTo>
                <a:lnTo>
                  <a:pt x="0" y="190880"/>
                </a:lnTo>
                <a:lnTo>
                  <a:pt x="716" y="169310"/>
                </a:lnTo>
                <a:lnTo>
                  <a:pt x="6482" y="129409"/>
                </a:lnTo>
                <a:lnTo>
                  <a:pt x="25638" y="78247"/>
                </a:lnTo>
                <a:lnTo>
                  <a:pt x="56580" y="39155"/>
                </a:lnTo>
                <a:lnTo>
                  <a:pt x="98425" y="13080"/>
                </a:lnTo>
                <a:lnTo>
                  <a:pt x="150074" y="811"/>
                </a:lnTo>
                <a:lnTo>
                  <a:pt x="169290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134230" y="1490472"/>
            <a:ext cx="334645" cy="501015"/>
          </a:xfrm>
          <a:custGeom>
            <a:avLst/>
            <a:gdLst/>
            <a:ahLst/>
            <a:cxnLst/>
            <a:rect l="l" t="t" r="r" b="b"/>
            <a:pathLst>
              <a:path w="334645" h="501014">
                <a:moveTo>
                  <a:pt x="199136" y="0"/>
                </a:moveTo>
                <a:lnTo>
                  <a:pt x="247713" y="8090"/>
                </a:lnTo>
                <a:lnTo>
                  <a:pt x="284511" y="31305"/>
                </a:lnTo>
                <a:lnTo>
                  <a:pt x="310570" y="66573"/>
                </a:lnTo>
                <a:lnTo>
                  <a:pt x="326644" y="111632"/>
                </a:lnTo>
                <a:lnTo>
                  <a:pt x="333662" y="163818"/>
                </a:lnTo>
                <a:lnTo>
                  <a:pt x="334137" y="182372"/>
                </a:lnTo>
                <a:lnTo>
                  <a:pt x="333541" y="203942"/>
                </a:lnTo>
                <a:lnTo>
                  <a:pt x="328779" y="243843"/>
                </a:lnTo>
                <a:lnTo>
                  <a:pt x="312959" y="295020"/>
                </a:lnTo>
                <a:lnTo>
                  <a:pt x="287234" y="334341"/>
                </a:lnTo>
                <a:lnTo>
                  <a:pt x="251587" y="360933"/>
                </a:lnTo>
                <a:lnTo>
                  <a:pt x="206384" y="373435"/>
                </a:lnTo>
                <a:lnTo>
                  <a:pt x="189357" y="374268"/>
                </a:lnTo>
                <a:lnTo>
                  <a:pt x="182262" y="374100"/>
                </a:lnTo>
                <a:lnTo>
                  <a:pt x="139319" y="362965"/>
                </a:lnTo>
                <a:lnTo>
                  <a:pt x="105473" y="339343"/>
                </a:lnTo>
                <a:lnTo>
                  <a:pt x="93726" y="328549"/>
                </a:lnTo>
                <a:lnTo>
                  <a:pt x="93726" y="484758"/>
                </a:lnTo>
                <a:lnTo>
                  <a:pt x="93726" y="487299"/>
                </a:lnTo>
                <a:lnTo>
                  <a:pt x="93091" y="489585"/>
                </a:lnTo>
                <a:lnTo>
                  <a:pt x="91567" y="491489"/>
                </a:lnTo>
                <a:lnTo>
                  <a:pt x="90043" y="493522"/>
                </a:lnTo>
                <a:lnTo>
                  <a:pt x="69596" y="499744"/>
                </a:lnTo>
                <a:lnTo>
                  <a:pt x="63627" y="500506"/>
                </a:lnTo>
                <a:lnTo>
                  <a:pt x="56134" y="500761"/>
                </a:lnTo>
                <a:lnTo>
                  <a:pt x="46863" y="500761"/>
                </a:lnTo>
                <a:lnTo>
                  <a:pt x="37719" y="500761"/>
                </a:lnTo>
                <a:lnTo>
                  <a:pt x="30099" y="500506"/>
                </a:lnTo>
                <a:lnTo>
                  <a:pt x="24257" y="499744"/>
                </a:lnTo>
                <a:lnTo>
                  <a:pt x="18288" y="498982"/>
                </a:lnTo>
                <a:lnTo>
                  <a:pt x="13462" y="497966"/>
                </a:lnTo>
                <a:lnTo>
                  <a:pt x="9906" y="496569"/>
                </a:lnTo>
                <a:lnTo>
                  <a:pt x="6223" y="495173"/>
                </a:lnTo>
                <a:lnTo>
                  <a:pt x="3683" y="493522"/>
                </a:lnTo>
                <a:lnTo>
                  <a:pt x="2286" y="491489"/>
                </a:lnTo>
                <a:lnTo>
                  <a:pt x="762" y="489585"/>
                </a:lnTo>
                <a:lnTo>
                  <a:pt x="0" y="487299"/>
                </a:lnTo>
                <a:lnTo>
                  <a:pt x="0" y="484758"/>
                </a:lnTo>
                <a:lnTo>
                  <a:pt x="0" y="21208"/>
                </a:lnTo>
                <a:lnTo>
                  <a:pt x="0" y="18795"/>
                </a:lnTo>
                <a:lnTo>
                  <a:pt x="635" y="16510"/>
                </a:lnTo>
                <a:lnTo>
                  <a:pt x="1905" y="14731"/>
                </a:lnTo>
                <a:lnTo>
                  <a:pt x="3175" y="12826"/>
                </a:lnTo>
                <a:lnTo>
                  <a:pt x="20701" y="7238"/>
                </a:lnTo>
                <a:lnTo>
                  <a:pt x="25781" y="6603"/>
                </a:lnTo>
                <a:lnTo>
                  <a:pt x="32131" y="6350"/>
                </a:lnTo>
                <a:lnTo>
                  <a:pt x="39878" y="6350"/>
                </a:lnTo>
                <a:lnTo>
                  <a:pt x="47244" y="6350"/>
                </a:lnTo>
                <a:lnTo>
                  <a:pt x="53594" y="6603"/>
                </a:lnTo>
                <a:lnTo>
                  <a:pt x="58674" y="7238"/>
                </a:lnTo>
                <a:lnTo>
                  <a:pt x="63754" y="7874"/>
                </a:lnTo>
                <a:lnTo>
                  <a:pt x="67818" y="8762"/>
                </a:lnTo>
                <a:lnTo>
                  <a:pt x="70866" y="10032"/>
                </a:lnTo>
                <a:lnTo>
                  <a:pt x="74041" y="11302"/>
                </a:lnTo>
                <a:lnTo>
                  <a:pt x="76200" y="12826"/>
                </a:lnTo>
                <a:lnTo>
                  <a:pt x="77470" y="14731"/>
                </a:lnTo>
                <a:lnTo>
                  <a:pt x="78613" y="16510"/>
                </a:lnTo>
                <a:lnTo>
                  <a:pt x="79248" y="18795"/>
                </a:lnTo>
                <a:lnTo>
                  <a:pt x="79248" y="21208"/>
                </a:lnTo>
                <a:lnTo>
                  <a:pt x="79248" y="60325"/>
                </a:lnTo>
                <a:lnTo>
                  <a:pt x="107696" y="34036"/>
                </a:lnTo>
                <a:lnTo>
                  <a:pt x="143506" y="11541"/>
                </a:lnTo>
                <a:lnTo>
                  <a:pt x="182102" y="936"/>
                </a:lnTo>
                <a:lnTo>
                  <a:pt x="190494" y="236"/>
                </a:lnTo>
                <a:lnTo>
                  <a:pt x="199136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737355" y="1490472"/>
            <a:ext cx="303530" cy="374650"/>
          </a:xfrm>
          <a:custGeom>
            <a:avLst/>
            <a:gdLst/>
            <a:ahLst/>
            <a:cxnLst/>
            <a:rect l="l" t="t" r="r" b="b"/>
            <a:pathLst>
              <a:path w="303529" h="374650">
                <a:moveTo>
                  <a:pt x="156591" y="0"/>
                </a:moveTo>
                <a:lnTo>
                  <a:pt x="208847" y="4286"/>
                </a:lnTo>
                <a:lnTo>
                  <a:pt x="248666" y="17319"/>
                </a:lnTo>
                <a:lnTo>
                  <a:pt x="284432" y="49212"/>
                </a:lnTo>
                <a:lnTo>
                  <a:pt x="298614" y="84877"/>
                </a:lnTo>
                <a:lnTo>
                  <a:pt x="303276" y="130937"/>
                </a:lnTo>
                <a:lnTo>
                  <a:pt x="303276" y="354202"/>
                </a:lnTo>
                <a:lnTo>
                  <a:pt x="303276" y="357758"/>
                </a:lnTo>
                <a:lnTo>
                  <a:pt x="287782" y="366649"/>
                </a:lnTo>
                <a:lnTo>
                  <a:pt x="282448" y="367538"/>
                </a:lnTo>
                <a:lnTo>
                  <a:pt x="274574" y="368045"/>
                </a:lnTo>
                <a:lnTo>
                  <a:pt x="264160" y="368045"/>
                </a:lnTo>
                <a:lnTo>
                  <a:pt x="252984" y="368045"/>
                </a:lnTo>
                <a:lnTo>
                  <a:pt x="244856" y="367538"/>
                </a:lnTo>
                <a:lnTo>
                  <a:pt x="239776" y="366649"/>
                </a:lnTo>
                <a:lnTo>
                  <a:pt x="234696" y="365760"/>
                </a:lnTo>
                <a:lnTo>
                  <a:pt x="231140" y="364363"/>
                </a:lnTo>
                <a:lnTo>
                  <a:pt x="228981" y="362457"/>
                </a:lnTo>
                <a:lnTo>
                  <a:pt x="226949" y="360425"/>
                </a:lnTo>
                <a:lnTo>
                  <a:pt x="225806" y="357758"/>
                </a:lnTo>
                <a:lnTo>
                  <a:pt x="225806" y="354202"/>
                </a:lnTo>
                <a:lnTo>
                  <a:pt x="225806" y="327787"/>
                </a:lnTo>
                <a:lnTo>
                  <a:pt x="191908" y="355290"/>
                </a:lnTo>
                <a:lnTo>
                  <a:pt x="151479" y="371221"/>
                </a:lnTo>
                <a:lnTo>
                  <a:pt x="120904" y="374268"/>
                </a:lnTo>
                <a:lnTo>
                  <a:pt x="107948" y="373840"/>
                </a:lnTo>
                <a:lnTo>
                  <a:pt x="61700" y="363555"/>
                </a:lnTo>
                <a:lnTo>
                  <a:pt x="26392" y="339776"/>
                </a:lnTo>
                <a:lnTo>
                  <a:pt x="4982" y="302807"/>
                </a:lnTo>
                <a:lnTo>
                  <a:pt x="0" y="266445"/>
                </a:lnTo>
                <a:lnTo>
                  <a:pt x="712" y="252370"/>
                </a:lnTo>
                <a:lnTo>
                  <a:pt x="17708" y="205757"/>
                </a:lnTo>
                <a:lnTo>
                  <a:pt x="57142" y="174093"/>
                </a:lnTo>
                <a:lnTo>
                  <a:pt x="101219" y="160019"/>
                </a:lnTo>
                <a:lnTo>
                  <a:pt x="157511" y="153715"/>
                </a:lnTo>
                <a:lnTo>
                  <a:pt x="178943" y="153288"/>
                </a:lnTo>
                <a:lnTo>
                  <a:pt x="211328" y="153288"/>
                </a:lnTo>
                <a:lnTo>
                  <a:pt x="211328" y="133223"/>
                </a:lnTo>
                <a:lnTo>
                  <a:pt x="202565" y="91566"/>
                </a:lnTo>
                <a:lnTo>
                  <a:pt x="197739" y="86360"/>
                </a:lnTo>
                <a:lnTo>
                  <a:pt x="192913" y="81152"/>
                </a:lnTo>
                <a:lnTo>
                  <a:pt x="148463" y="71119"/>
                </a:lnTo>
                <a:lnTo>
                  <a:pt x="137056" y="71433"/>
                </a:lnTo>
                <a:lnTo>
                  <a:pt x="97651" y="78972"/>
                </a:lnTo>
                <a:lnTo>
                  <a:pt x="61087" y="93884"/>
                </a:lnTo>
                <a:lnTo>
                  <a:pt x="44069" y="102869"/>
                </a:lnTo>
                <a:lnTo>
                  <a:pt x="38989" y="104520"/>
                </a:lnTo>
                <a:lnTo>
                  <a:pt x="34925" y="104520"/>
                </a:lnTo>
                <a:lnTo>
                  <a:pt x="32258" y="104520"/>
                </a:lnTo>
                <a:lnTo>
                  <a:pt x="29845" y="103758"/>
                </a:lnTo>
                <a:lnTo>
                  <a:pt x="18288" y="72643"/>
                </a:lnTo>
                <a:lnTo>
                  <a:pt x="18288" y="66928"/>
                </a:lnTo>
                <a:lnTo>
                  <a:pt x="18288" y="59308"/>
                </a:lnTo>
                <a:lnTo>
                  <a:pt x="18796" y="53212"/>
                </a:lnTo>
                <a:lnTo>
                  <a:pt x="20066" y="48767"/>
                </a:lnTo>
                <a:lnTo>
                  <a:pt x="21336" y="44323"/>
                </a:lnTo>
                <a:lnTo>
                  <a:pt x="23749" y="40258"/>
                </a:lnTo>
                <a:lnTo>
                  <a:pt x="27178" y="36702"/>
                </a:lnTo>
                <a:lnTo>
                  <a:pt x="30607" y="33019"/>
                </a:lnTo>
                <a:lnTo>
                  <a:pt x="67466" y="15531"/>
                </a:lnTo>
                <a:lnTo>
                  <a:pt x="114046" y="3555"/>
                </a:lnTo>
                <a:lnTo>
                  <a:pt x="145710" y="216"/>
                </a:lnTo>
                <a:lnTo>
                  <a:pt x="156591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501260" y="1409319"/>
            <a:ext cx="234950" cy="454659"/>
          </a:xfrm>
          <a:custGeom>
            <a:avLst/>
            <a:gdLst/>
            <a:ahLst/>
            <a:cxnLst/>
            <a:rect l="l" t="t" r="r" b="b"/>
            <a:pathLst>
              <a:path w="234950" h="454660">
                <a:moveTo>
                  <a:pt x="100837" y="0"/>
                </a:moveTo>
                <a:lnTo>
                  <a:pt x="110109" y="0"/>
                </a:lnTo>
                <a:lnTo>
                  <a:pt x="117728" y="380"/>
                </a:lnTo>
                <a:lnTo>
                  <a:pt x="123825" y="1015"/>
                </a:lnTo>
                <a:lnTo>
                  <a:pt x="129793" y="1650"/>
                </a:lnTo>
                <a:lnTo>
                  <a:pt x="134619" y="2539"/>
                </a:lnTo>
                <a:lnTo>
                  <a:pt x="138049" y="3936"/>
                </a:lnTo>
                <a:lnTo>
                  <a:pt x="141604" y="5333"/>
                </a:lnTo>
                <a:lnTo>
                  <a:pt x="144017" y="6984"/>
                </a:lnTo>
                <a:lnTo>
                  <a:pt x="145541" y="9016"/>
                </a:lnTo>
                <a:lnTo>
                  <a:pt x="147065" y="10921"/>
                </a:lnTo>
                <a:lnTo>
                  <a:pt x="147700" y="13207"/>
                </a:lnTo>
                <a:lnTo>
                  <a:pt x="147700" y="15620"/>
                </a:lnTo>
                <a:lnTo>
                  <a:pt x="147700" y="89661"/>
                </a:lnTo>
                <a:lnTo>
                  <a:pt x="219963" y="89661"/>
                </a:lnTo>
                <a:lnTo>
                  <a:pt x="222376" y="89661"/>
                </a:lnTo>
                <a:lnTo>
                  <a:pt x="224536" y="90296"/>
                </a:lnTo>
                <a:lnTo>
                  <a:pt x="226440" y="91566"/>
                </a:lnTo>
                <a:lnTo>
                  <a:pt x="228346" y="92836"/>
                </a:lnTo>
                <a:lnTo>
                  <a:pt x="229869" y="94868"/>
                </a:lnTo>
                <a:lnTo>
                  <a:pt x="234823" y="120522"/>
                </a:lnTo>
                <a:lnTo>
                  <a:pt x="234823" y="127634"/>
                </a:lnTo>
                <a:lnTo>
                  <a:pt x="225043" y="165607"/>
                </a:lnTo>
                <a:lnTo>
                  <a:pt x="220344" y="165607"/>
                </a:lnTo>
                <a:lnTo>
                  <a:pt x="147700" y="165607"/>
                </a:lnTo>
                <a:lnTo>
                  <a:pt x="147700" y="321563"/>
                </a:lnTo>
                <a:lnTo>
                  <a:pt x="148246" y="334254"/>
                </a:lnTo>
                <a:lnTo>
                  <a:pt x="168243" y="372427"/>
                </a:lnTo>
                <a:lnTo>
                  <a:pt x="186816" y="375792"/>
                </a:lnTo>
                <a:lnTo>
                  <a:pt x="191769" y="375792"/>
                </a:lnTo>
                <a:lnTo>
                  <a:pt x="220725" y="367664"/>
                </a:lnTo>
                <a:lnTo>
                  <a:pt x="222630" y="367283"/>
                </a:lnTo>
                <a:lnTo>
                  <a:pt x="224409" y="367283"/>
                </a:lnTo>
                <a:lnTo>
                  <a:pt x="225933" y="367283"/>
                </a:lnTo>
                <a:lnTo>
                  <a:pt x="227329" y="367664"/>
                </a:lnTo>
                <a:lnTo>
                  <a:pt x="234823" y="394588"/>
                </a:lnTo>
                <a:lnTo>
                  <a:pt x="234823" y="401573"/>
                </a:lnTo>
                <a:lnTo>
                  <a:pt x="234823" y="412495"/>
                </a:lnTo>
                <a:lnTo>
                  <a:pt x="234187" y="420750"/>
                </a:lnTo>
                <a:lnTo>
                  <a:pt x="232790" y="426592"/>
                </a:lnTo>
                <a:lnTo>
                  <a:pt x="231393" y="432434"/>
                </a:lnTo>
                <a:lnTo>
                  <a:pt x="229615" y="436498"/>
                </a:lnTo>
                <a:lnTo>
                  <a:pt x="227329" y="438911"/>
                </a:lnTo>
                <a:lnTo>
                  <a:pt x="225171" y="441325"/>
                </a:lnTo>
                <a:lnTo>
                  <a:pt x="183261" y="453263"/>
                </a:lnTo>
                <a:lnTo>
                  <a:pt x="176529" y="454025"/>
                </a:lnTo>
                <a:lnTo>
                  <a:pt x="169544" y="454405"/>
                </a:lnTo>
                <a:lnTo>
                  <a:pt x="162687" y="454405"/>
                </a:lnTo>
                <a:lnTo>
                  <a:pt x="114300" y="447293"/>
                </a:lnTo>
                <a:lnTo>
                  <a:pt x="80390" y="425576"/>
                </a:lnTo>
                <a:lnTo>
                  <a:pt x="60705" y="388492"/>
                </a:lnTo>
                <a:lnTo>
                  <a:pt x="54758" y="350398"/>
                </a:lnTo>
                <a:lnTo>
                  <a:pt x="54355" y="335660"/>
                </a:lnTo>
                <a:lnTo>
                  <a:pt x="54355" y="165607"/>
                </a:lnTo>
                <a:lnTo>
                  <a:pt x="14604" y="165607"/>
                </a:lnTo>
                <a:lnTo>
                  <a:pt x="9905" y="165607"/>
                </a:lnTo>
                <a:lnTo>
                  <a:pt x="6223" y="162686"/>
                </a:lnTo>
                <a:lnTo>
                  <a:pt x="0" y="127634"/>
                </a:lnTo>
                <a:lnTo>
                  <a:pt x="0" y="120522"/>
                </a:lnTo>
                <a:lnTo>
                  <a:pt x="3810" y="97662"/>
                </a:lnTo>
                <a:lnTo>
                  <a:pt x="4952" y="94868"/>
                </a:lnTo>
                <a:lnTo>
                  <a:pt x="6603" y="92836"/>
                </a:lnTo>
                <a:lnTo>
                  <a:pt x="8381" y="91566"/>
                </a:lnTo>
                <a:lnTo>
                  <a:pt x="10287" y="90296"/>
                </a:lnTo>
                <a:lnTo>
                  <a:pt x="12446" y="89661"/>
                </a:lnTo>
                <a:lnTo>
                  <a:pt x="14986" y="89661"/>
                </a:lnTo>
                <a:lnTo>
                  <a:pt x="54355" y="89661"/>
                </a:lnTo>
                <a:lnTo>
                  <a:pt x="54355" y="15620"/>
                </a:lnTo>
                <a:lnTo>
                  <a:pt x="54355" y="13207"/>
                </a:lnTo>
                <a:lnTo>
                  <a:pt x="54990" y="10921"/>
                </a:lnTo>
                <a:lnTo>
                  <a:pt x="56387" y="9016"/>
                </a:lnTo>
                <a:lnTo>
                  <a:pt x="57785" y="6984"/>
                </a:lnTo>
                <a:lnTo>
                  <a:pt x="60325" y="5333"/>
                </a:lnTo>
                <a:lnTo>
                  <a:pt x="63880" y="3936"/>
                </a:lnTo>
                <a:lnTo>
                  <a:pt x="67437" y="2539"/>
                </a:lnTo>
                <a:lnTo>
                  <a:pt x="72262" y="1650"/>
                </a:lnTo>
                <a:lnTo>
                  <a:pt x="78359" y="1015"/>
                </a:lnTo>
                <a:lnTo>
                  <a:pt x="84454" y="380"/>
                </a:lnTo>
                <a:lnTo>
                  <a:pt x="91948" y="0"/>
                </a:lnTo>
                <a:lnTo>
                  <a:pt x="100837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613527" y="1374775"/>
            <a:ext cx="315595" cy="490220"/>
          </a:xfrm>
          <a:custGeom>
            <a:avLst/>
            <a:gdLst/>
            <a:ahLst/>
            <a:cxnLst/>
            <a:rect l="l" t="t" r="r" b="b"/>
            <a:pathLst>
              <a:path w="315595" h="490219">
                <a:moveTo>
                  <a:pt x="43180" y="0"/>
                </a:moveTo>
                <a:lnTo>
                  <a:pt x="271272" y="0"/>
                </a:lnTo>
                <a:lnTo>
                  <a:pt x="273558" y="0"/>
                </a:lnTo>
                <a:lnTo>
                  <a:pt x="275589" y="762"/>
                </a:lnTo>
                <a:lnTo>
                  <a:pt x="277622" y="2286"/>
                </a:lnTo>
                <a:lnTo>
                  <a:pt x="279526" y="3683"/>
                </a:lnTo>
                <a:lnTo>
                  <a:pt x="281305" y="6096"/>
                </a:lnTo>
                <a:lnTo>
                  <a:pt x="282575" y="9271"/>
                </a:lnTo>
                <a:lnTo>
                  <a:pt x="283972" y="12573"/>
                </a:lnTo>
                <a:lnTo>
                  <a:pt x="284988" y="16763"/>
                </a:lnTo>
                <a:lnTo>
                  <a:pt x="285623" y="22098"/>
                </a:lnTo>
                <a:lnTo>
                  <a:pt x="286258" y="27432"/>
                </a:lnTo>
                <a:lnTo>
                  <a:pt x="286512" y="33909"/>
                </a:lnTo>
                <a:lnTo>
                  <a:pt x="286512" y="41275"/>
                </a:lnTo>
                <a:lnTo>
                  <a:pt x="286271" y="51657"/>
                </a:lnTo>
                <a:lnTo>
                  <a:pt x="276225" y="83692"/>
                </a:lnTo>
                <a:lnTo>
                  <a:pt x="271272" y="83692"/>
                </a:lnTo>
                <a:lnTo>
                  <a:pt x="100075" y="83692"/>
                </a:lnTo>
                <a:lnTo>
                  <a:pt x="100075" y="186816"/>
                </a:lnTo>
                <a:lnTo>
                  <a:pt x="106624" y="186126"/>
                </a:lnTo>
                <a:lnTo>
                  <a:pt x="113125" y="185578"/>
                </a:lnTo>
                <a:lnTo>
                  <a:pt x="152908" y="184530"/>
                </a:lnTo>
                <a:lnTo>
                  <a:pt x="171906" y="185102"/>
                </a:lnTo>
                <a:lnTo>
                  <a:pt x="222376" y="193675"/>
                </a:lnTo>
                <a:lnTo>
                  <a:pt x="262399" y="212159"/>
                </a:lnTo>
                <a:lnTo>
                  <a:pt x="291480" y="240299"/>
                </a:lnTo>
                <a:lnTo>
                  <a:pt x="309487" y="278008"/>
                </a:lnTo>
                <a:lnTo>
                  <a:pt x="315595" y="325247"/>
                </a:lnTo>
                <a:lnTo>
                  <a:pt x="314739" y="344249"/>
                </a:lnTo>
                <a:lnTo>
                  <a:pt x="302006" y="394970"/>
                </a:lnTo>
                <a:lnTo>
                  <a:pt x="275324" y="435564"/>
                </a:lnTo>
                <a:lnTo>
                  <a:pt x="236394" y="465200"/>
                </a:lnTo>
                <a:lnTo>
                  <a:pt x="186255" y="483697"/>
                </a:lnTo>
                <a:lnTo>
                  <a:pt x="147635" y="489273"/>
                </a:lnTo>
                <a:lnTo>
                  <a:pt x="126873" y="489965"/>
                </a:lnTo>
                <a:lnTo>
                  <a:pt x="115869" y="489797"/>
                </a:lnTo>
                <a:lnTo>
                  <a:pt x="74693" y="485723"/>
                </a:lnTo>
                <a:lnTo>
                  <a:pt x="33829" y="475869"/>
                </a:lnTo>
                <a:lnTo>
                  <a:pt x="2286" y="453516"/>
                </a:lnTo>
                <a:lnTo>
                  <a:pt x="381" y="438658"/>
                </a:lnTo>
                <a:lnTo>
                  <a:pt x="126" y="433959"/>
                </a:lnTo>
                <a:lnTo>
                  <a:pt x="0" y="428371"/>
                </a:lnTo>
                <a:lnTo>
                  <a:pt x="0" y="421894"/>
                </a:lnTo>
                <a:lnTo>
                  <a:pt x="0" y="415036"/>
                </a:lnTo>
                <a:lnTo>
                  <a:pt x="253" y="409066"/>
                </a:lnTo>
                <a:lnTo>
                  <a:pt x="762" y="404240"/>
                </a:lnTo>
                <a:lnTo>
                  <a:pt x="1270" y="399414"/>
                </a:lnTo>
                <a:lnTo>
                  <a:pt x="2032" y="395477"/>
                </a:lnTo>
                <a:lnTo>
                  <a:pt x="3175" y="392557"/>
                </a:lnTo>
                <a:lnTo>
                  <a:pt x="4318" y="389509"/>
                </a:lnTo>
                <a:lnTo>
                  <a:pt x="5587" y="387476"/>
                </a:lnTo>
                <a:lnTo>
                  <a:pt x="7112" y="386207"/>
                </a:lnTo>
                <a:lnTo>
                  <a:pt x="8636" y="384937"/>
                </a:lnTo>
                <a:lnTo>
                  <a:pt x="10287" y="384301"/>
                </a:lnTo>
                <a:lnTo>
                  <a:pt x="12319" y="384301"/>
                </a:lnTo>
                <a:lnTo>
                  <a:pt x="14732" y="384301"/>
                </a:lnTo>
                <a:lnTo>
                  <a:pt x="18542" y="385825"/>
                </a:lnTo>
                <a:lnTo>
                  <a:pt x="23622" y="388620"/>
                </a:lnTo>
                <a:lnTo>
                  <a:pt x="28701" y="391540"/>
                </a:lnTo>
                <a:lnTo>
                  <a:pt x="35433" y="394588"/>
                </a:lnTo>
                <a:lnTo>
                  <a:pt x="74040" y="407542"/>
                </a:lnTo>
                <a:lnTo>
                  <a:pt x="116839" y="411861"/>
                </a:lnTo>
                <a:lnTo>
                  <a:pt x="127365" y="411577"/>
                </a:lnTo>
                <a:lnTo>
                  <a:pt x="172450" y="401621"/>
                </a:lnTo>
                <a:lnTo>
                  <a:pt x="201360" y="375419"/>
                </a:lnTo>
                <a:lnTo>
                  <a:pt x="211709" y="332613"/>
                </a:lnTo>
                <a:lnTo>
                  <a:pt x="211371" y="323919"/>
                </a:lnTo>
                <a:lnTo>
                  <a:pt x="194244" y="282289"/>
                </a:lnTo>
                <a:lnTo>
                  <a:pt x="157734" y="262636"/>
                </a:lnTo>
                <a:lnTo>
                  <a:pt x="111633" y="257810"/>
                </a:lnTo>
                <a:lnTo>
                  <a:pt x="101107" y="257952"/>
                </a:lnTo>
                <a:lnTo>
                  <a:pt x="91059" y="258381"/>
                </a:lnTo>
                <a:lnTo>
                  <a:pt x="81486" y="259095"/>
                </a:lnTo>
                <a:lnTo>
                  <a:pt x="72389" y="260096"/>
                </a:lnTo>
                <a:lnTo>
                  <a:pt x="63672" y="261076"/>
                </a:lnTo>
                <a:lnTo>
                  <a:pt x="55229" y="261746"/>
                </a:lnTo>
                <a:lnTo>
                  <a:pt x="47047" y="262131"/>
                </a:lnTo>
                <a:lnTo>
                  <a:pt x="39115" y="262254"/>
                </a:lnTo>
                <a:lnTo>
                  <a:pt x="31876" y="262254"/>
                </a:lnTo>
                <a:lnTo>
                  <a:pt x="26797" y="260476"/>
                </a:lnTo>
                <a:lnTo>
                  <a:pt x="23622" y="256921"/>
                </a:lnTo>
                <a:lnTo>
                  <a:pt x="20574" y="253364"/>
                </a:lnTo>
                <a:lnTo>
                  <a:pt x="19050" y="246634"/>
                </a:lnTo>
                <a:lnTo>
                  <a:pt x="19050" y="236982"/>
                </a:lnTo>
                <a:lnTo>
                  <a:pt x="19050" y="27939"/>
                </a:lnTo>
                <a:lnTo>
                  <a:pt x="19050" y="18034"/>
                </a:lnTo>
                <a:lnTo>
                  <a:pt x="20955" y="10795"/>
                </a:lnTo>
                <a:lnTo>
                  <a:pt x="24764" y="6476"/>
                </a:lnTo>
                <a:lnTo>
                  <a:pt x="28575" y="2159"/>
                </a:lnTo>
                <a:lnTo>
                  <a:pt x="34798" y="0"/>
                </a:lnTo>
                <a:lnTo>
                  <a:pt x="43180" y="0"/>
                </a:lnTo>
                <a:close/>
              </a:path>
            </a:pathLst>
          </a:custGeom>
          <a:ln w="12191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927985" y="1366900"/>
            <a:ext cx="356235" cy="497205"/>
          </a:xfrm>
          <a:custGeom>
            <a:avLst/>
            <a:gdLst/>
            <a:ahLst/>
            <a:cxnLst/>
            <a:rect l="l" t="t" r="r" b="b"/>
            <a:pathLst>
              <a:path w="356235" h="497205">
                <a:moveTo>
                  <a:pt x="223265" y="0"/>
                </a:moveTo>
                <a:lnTo>
                  <a:pt x="262000" y="3428"/>
                </a:lnTo>
                <a:lnTo>
                  <a:pt x="304131" y="14976"/>
                </a:lnTo>
                <a:lnTo>
                  <a:pt x="339216" y="33400"/>
                </a:lnTo>
                <a:lnTo>
                  <a:pt x="342518" y="36702"/>
                </a:lnTo>
                <a:lnTo>
                  <a:pt x="345948" y="40004"/>
                </a:lnTo>
                <a:lnTo>
                  <a:pt x="348234" y="42799"/>
                </a:lnTo>
                <a:lnTo>
                  <a:pt x="349376" y="45085"/>
                </a:lnTo>
                <a:lnTo>
                  <a:pt x="350647" y="47371"/>
                </a:lnTo>
                <a:lnTo>
                  <a:pt x="354584" y="76453"/>
                </a:lnTo>
                <a:lnTo>
                  <a:pt x="354584" y="83438"/>
                </a:lnTo>
                <a:lnTo>
                  <a:pt x="354584" y="90804"/>
                </a:lnTo>
                <a:lnTo>
                  <a:pt x="346837" y="122047"/>
                </a:lnTo>
                <a:lnTo>
                  <a:pt x="345059" y="123571"/>
                </a:lnTo>
                <a:lnTo>
                  <a:pt x="343153" y="124333"/>
                </a:lnTo>
                <a:lnTo>
                  <a:pt x="340867" y="124333"/>
                </a:lnTo>
                <a:lnTo>
                  <a:pt x="337185" y="124333"/>
                </a:lnTo>
                <a:lnTo>
                  <a:pt x="332486" y="122174"/>
                </a:lnTo>
                <a:lnTo>
                  <a:pt x="326770" y="117856"/>
                </a:lnTo>
                <a:lnTo>
                  <a:pt x="322173" y="114502"/>
                </a:lnTo>
                <a:lnTo>
                  <a:pt x="281310" y="92106"/>
                </a:lnTo>
                <a:lnTo>
                  <a:pt x="239926" y="82700"/>
                </a:lnTo>
                <a:lnTo>
                  <a:pt x="227329" y="82296"/>
                </a:lnTo>
                <a:lnTo>
                  <a:pt x="213423" y="83032"/>
                </a:lnTo>
                <a:lnTo>
                  <a:pt x="176275" y="93979"/>
                </a:lnTo>
                <a:lnTo>
                  <a:pt x="137921" y="127508"/>
                </a:lnTo>
                <a:lnTo>
                  <a:pt x="118490" y="165226"/>
                </a:lnTo>
                <a:lnTo>
                  <a:pt x="107743" y="212979"/>
                </a:lnTo>
                <a:lnTo>
                  <a:pt x="105663" y="249682"/>
                </a:lnTo>
                <a:lnTo>
                  <a:pt x="106211" y="270208"/>
                </a:lnTo>
                <a:lnTo>
                  <a:pt x="114426" y="323214"/>
                </a:lnTo>
                <a:lnTo>
                  <a:pt x="131804" y="363630"/>
                </a:lnTo>
                <a:lnTo>
                  <a:pt x="167431" y="398774"/>
                </a:lnTo>
                <a:lnTo>
                  <a:pt x="216046" y="413529"/>
                </a:lnTo>
                <a:lnTo>
                  <a:pt x="229996" y="414147"/>
                </a:lnTo>
                <a:lnTo>
                  <a:pt x="242593" y="413765"/>
                </a:lnTo>
                <a:lnTo>
                  <a:pt x="284144" y="404909"/>
                </a:lnTo>
                <a:lnTo>
                  <a:pt x="319960" y="387397"/>
                </a:lnTo>
                <a:lnTo>
                  <a:pt x="335788" y="377063"/>
                </a:lnTo>
                <a:lnTo>
                  <a:pt x="340232" y="375158"/>
                </a:lnTo>
                <a:lnTo>
                  <a:pt x="343535" y="375158"/>
                </a:lnTo>
                <a:lnTo>
                  <a:pt x="345948" y="375158"/>
                </a:lnTo>
                <a:lnTo>
                  <a:pt x="347979" y="375538"/>
                </a:lnTo>
                <a:lnTo>
                  <a:pt x="349376" y="376554"/>
                </a:lnTo>
                <a:lnTo>
                  <a:pt x="350900" y="377571"/>
                </a:lnTo>
                <a:lnTo>
                  <a:pt x="352170" y="379602"/>
                </a:lnTo>
                <a:lnTo>
                  <a:pt x="353187" y="382524"/>
                </a:lnTo>
                <a:lnTo>
                  <a:pt x="354202" y="385572"/>
                </a:lnTo>
                <a:lnTo>
                  <a:pt x="354838" y="389636"/>
                </a:lnTo>
                <a:lnTo>
                  <a:pt x="355345" y="394970"/>
                </a:lnTo>
                <a:lnTo>
                  <a:pt x="355853" y="400303"/>
                </a:lnTo>
                <a:lnTo>
                  <a:pt x="356107" y="407415"/>
                </a:lnTo>
                <a:lnTo>
                  <a:pt x="356107" y="416433"/>
                </a:lnTo>
                <a:lnTo>
                  <a:pt x="356107" y="422656"/>
                </a:lnTo>
                <a:lnTo>
                  <a:pt x="350900" y="451358"/>
                </a:lnTo>
                <a:lnTo>
                  <a:pt x="349630" y="453644"/>
                </a:lnTo>
                <a:lnTo>
                  <a:pt x="347725" y="456184"/>
                </a:lnTo>
                <a:lnTo>
                  <a:pt x="344931" y="458977"/>
                </a:lnTo>
                <a:lnTo>
                  <a:pt x="342264" y="461899"/>
                </a:lnTo>
                <a:lnTo>
                  <a:pt x="300481" y="482853"/>
                </a:lnTo>
                <a:lnTo>
                  <a:pt x="261746" y="493013"/>
                </a:lnTo>
                <a:lnTo>
                  <a:pt x="214756" y="497204"/>
                </a:lnTo>
                <a:lnTo>
                  <a:pt x="190609" y="496232"/>
                </a:lnTo>
                <a:lnTo>
                  <a:pt x="145980" y="488525"/>
                </a:lnTo>
                <a:lnTo>
                  <a:pt x="106308" y="473287"/>
                </a:lnTo>
                <a:lnTo>
                  <a:pt x="72451" y="450566"/>
                </a:lnTo>
                <a:lnTo>
                  <a:pt x="44614" y="420221"/>
                </a:lnTo>
                <a:lnTo>
                  <a:pt x="23227" y="382347"/>
                </a:lnTo>
                <a:lnTo>
                  <a:pt x="8465" y="336952"/>
                </a:lnTo>
                <a:lnTo>
                  <a:pt x="948" y="284132"/>
                </a:lnTo>
                <a:lnTo>
                  <a:pt x="0" y="254888"/>
                </a:lnTo>
                <a:lnTo>
                  <a:pt x="1023" y="225075"/>
                </a:lnTo>
                <a:lnTo>
                  <a:pt x="9215" y="170592"/>
                </a:lnTo>
                <a:lnTo>
                  <a:pt x="25386" y="123062"/>
                </a:lnTo>
                <a:lnTo>
                  <a:pt x="48297" y="83057"/>
                </a:lnTo>
                <a:lnTo>
                  <a:pt x="77636" y="50696"/>
                </a:lnTo>
                <a:lnTo>
                  <a:pt x="112879" y="26122"/>
                </a:lnTo>
                <a:lnTo>
                  <a:pt x="153793" y="9429"/>
                </a:lnTo>
                <a:lnTo>
                  <a:pt x="199044" y="1047"/>
                </a:lnTo>
                <a:lnTo>
                  <a:pt x="223265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349371" y="1338325"/>
            <a:ext cx="317500" cy="520700"/>
          </a:xfrm>
          <a:custGeom>
            <a:avLst/>
            <a:gdLst/>
            <a:ahLst/>
            <a:cxnLst/>
            <a:rect l="l" t="t" r="r" b="b"/>
            <a:pathLst>
              <a:path w="317500" h="520700">
                <a:moveTo>
                  <a:pt x="46862" y="0"/>
                </a:moveTo>
                <a:lnTo>
                  <a:pt x="56133" y="0"/>
                </a:lnTo>
                <a:lnTo>
                  <a:pt x="63626" y="381"/>
                </a:lnTo>
                <a:lnTo>
                  <a:pt x="69595" y="1143"/>
                </a:lnTo>
                <a:lnTo>
                  <a:pt x="75564" y="1904"/>
                </a:lnTo>
                <a:lnTo>
                  <a:pt x="80263" y="2921"/>
                </a:lnTo>
                <a:lnTo>
                  <a:pt x="83946" y="4318"/>
                </a:lnTo>
                <a:lnTo>
                  <a:pt x="87502" y="5587"/>
                </a:lnTo>
                <a:lnTo>
                  <a:pt x="90042" y="7238"/>
                </a:lnTo>
                <a:lnTo>
                  <a:pt x="91566" y="9271"/>
                </a:lnTo>
                <a:lnTo>
                  <a:pt x="93090" y="11302"/>
                </a:lnTo>
                <a:lnTo>
                  <a:pt x="93725" y="13462"/>
                </a:lnTo>
                <a:lnTo>
                  <a:pt x="93725" y="16001"/>
                </a:lnTo>
                <a:lnTo>
                  <a:pt x="93725" y="199389"/>
                </a:lnTo>
                <a:lnTo>
                  <a:pt x="130605" y="170475"/>
                </a:lnTo>
                <a:lnTo>
                  <a:pt x="168703" y="155082"/>
                </a:lnTo>
                <a:lnTo>
                  <a:pt x="195325" y="152146"/>
                </a:lnTo>
                <a:lnTo>
                  <a:pt x="211613" y="152838"/>
                </a:lnTo>
                <a:lnTo>
                  <a:pt x="252475" y="163322"/>
                </a:lnTo>
                <a:lnTo>
                  <a:pt x="290067" y="193801"/>
                </a:lnTo>
                <a:lnTo>
                  <a:pt x="310641" y="239013"/>
                </a:lnTo>
                <a:lnTo>
                  <a:pt x="316607" y="283983"/>
                </a:lnTo>
                <a:lnTo>
                  <a:pt x="316991" y="301751"/>
                </a:lnTo>
                <a:lnTo>
                  <a:pt x="316991" y="505206"/>
                </a:lnTo>
                <a:lnTo>
                  <a:pt x="316991" y="507746"/>
                </a:lnTo>
                <a:lnTo>
                  <a:pt x="307339" y="516382"/>
                </a:lnTo>
                <a:lnTo>
                  <a:pt x="303911" y="517651"/>
                </a:lnTo>
                <a:lnTo>
                  <a:pt x="299084" y="518540"/>
                </a:lnTo>
                <a:lnTo>
                  <a:pt x="292988" y="519175"/>
                </a:lnTo>
                <a:lnTo>
                  <a:pt x="286892" y="519811"/>
                </a:lnTo>
                <a:lnTo>
                  <a:pt x="279400" y="520191"/>
                </a:lnTo>
                <a:lnTo>
                  <a:pt x="270509" y="520191"/>
                </a:lnTo>
                <a:lnTo>
                  <a:pt x="261365" y="520191"/>
                </a:lnTo>
                <a:lnTo>
                  <a:pt x="253745" y="519811"/>
                </a:lnTo>
                <a:lnTo>
                  <a:pt x="247650" y="519175"/>
                </a:lnTo>
                <a:lnTo>
                  <a:pt x="241553" y="518540"/>
                </a:lnTo>
                <a:lnTo>
                  <a:pt x="236727" y="517651"/>
                </a:lnTo>
                <a:lnTo>
                  <a:pt x="233299" y="516382"/>
                </a:lnTo>
                <a:lnTo>
                  <a:pt x="229869" y="515238"/>
                </a:lnTo>
                <a:lnTo>
                  <a:pt x="227329" y="513588"/>
                </a:lnTo>
                <a:lnTo>
                  <a:pt x="225805" y="511810"/>
                </a:lnTo>
                <a:lnTo>
                  <a:pt x="224408" y="509904"/>
                </a:lnTo>
                <a:lnTo>
                  <a:pt x="223646" y="507746"/>
                </a:lnTo>
                <a:lnTo>
                  <a:pt x="223646" y="505206"/>
                </a:lnTo>
                <a:lnTo>
                  <a:pt x="223646" y="315849"/>
                </a:lnTo>
                <a:lnTo>
                  <a:pt x="220090" y="277875"/>
                </a:lnTo>
                <a:lnTo>
                  <a:pt x="199643" y="242697"/>
                </a:lnTo>
                <a:lnTo>
                  <a:pt x="177291" y="233679"/>
                </a:lnTo>
                <a:lnTo>
                  <a:pt x="167766" y="233679"/>
                </a:lnTo>
                <a:lnTo>
                  <a:pt x="131699" y="246634"/>
                </a:lnTo>
                <a:lnTo>
                  <a:pt x="103534" y="272887"/>
                </a:lnTo>
                <a:lnTo>
                  <a:pt x="93725" y="284607"/>
                </a:lnTo>
                <a:lnTo>
                  <a:pt x="93725" y="505206"/>
                </a:lnTo>
                <a:lnTo>
                  <a:pt x="93725" y="507746"/>
                </a:lnTo>
                <a:lnTo>
                  <a:pt x="83946" y="516382"/>
                </a:lnTo>
                <a:lnTo>
                  <a:pt x="80263" y="517651"/>
                </a:lnTo>
                <a:lnTo>
                  <a:pt x="75564" y="518540"/>
                </a:lnTo>
                <a:lnTo>
                  <a:pt x="69595" y="519175"/>
                </a:lnTo>
                <a:lnTo>
                  <a:pt x="63626" y="519811"/>
                </a:lnTo>
                <a:lnTo>
                  <a:pt x="56133" y="520191"/>
                </a:lnTo>
                <a:lnTo>
                  <a:pt x="46862" y="520191"/>
                </a:lnTo>
                <a:lnTo>
                  <a:pt x="37718" y="520191"/>
                </a:lnTo>
                <a:lnTo>
                  <a:pt x="30099" y="519811"/>
                </a:lnTo>
                <a:lnTo>
                  <a:pt x="24256" y="519175"/>
                </a:lnTo>
                <a:lnTo>
                  <a:pt x="18287" y="518540"/>
                </a:lnTo>
                <a:lnTo>
                  <a:pt x="13462" y="517651"/>
                </a:lnTo>
                <a:lnTo>
                  <a:pt x="9905" y="516382"/>
                </a:lnTo>
                <a:lnTo>
                  <a:pt x="6223" y="515238"/>
                </a:lnTo>
                <a:lnTo>
                  <a:pt x="3682" y="513588"/>
                </a:lnTo>
                <a:lnTo>
                  <a:pt x="2286" y="511810"/>
                </a:lnTo>
                <a:lnTo>
                  <a:pt x="762" y="509904"/>
                </a:lnTo>
                <a:lnTo>
                  <a:pt x="0" y="507746"/>
                </a:lnTo>
                <a:lnTo>
                  <a:pt x="0" y="505206"/>
                </a:lnTo>
                <a:lnTo>
                  <a:pt x="0" y="16001"/>
                </a:lnTo>
                <a:lnTo>
                  <a:pt x="0" y="13462"/>
                </a:lnTo>
                <a:lnTo>
                  <a:pt x="762" y="11302"/>
                </a:lnTo>
                <a:lnTo>
                  <a:pt x="2286" y="9271"/>
                </a:lnTo>
                <a:lnTo>
                  <a:pt x="3682" y="7238"/>
                </a:lnTo>
                <a:lnTo>
                  <a:pt x="6223" y="5587"/>
                </a:lnTo>
                <a:lnTo>
                  <a:pt x="9905" y="4318"/>
                </a:lnTo>
                <a:lnTo>
                  <a:pt x="13462" y="2921"/>
                </a:lnTo>
                <a:lnTo>
                  <a:pt x="18287" y="1904"/>
                </a:lnTo>
                <a:lnTo>
                  <a:pt x="24256" y="1143"/>
                </a:lnTo>
                <a:lnTo>
                  <a:pt x="30099" y="381"/>
                </a:lnTo>
                <a:lnTo>
                  <a:pt x="37718" y="0"/>
                </a:lnTo>
                <a:lnTo>
                  <a:pt x="46862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68095" y="2447544"/>
            <a:ext cx="7598664" cy="67056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51979" y="2432557"/>
            <a:ext cx="7584173" cy="65595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991222" y="2793745"/>
            <a:ext cx="131952" cy="1082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612517" y="2661666"/>
            <a:ext cx="155066" cy="22682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53585" y="2655697"/>
            <a:ext cx="175133" cy="23774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099425" y="2647950"/>
            <a:ext cx="152019" cy="9664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897245" y="2647950"/>
            <a:ext cx="152019" cy="9664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190620" y="2647950"/>
            <a:ext cx="152019" cy="9664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482715" y="2594101"/>
            <a:ext cx="93980" cy="361950"/>
          </a:xfrm>
          <a:custGeom>
            <a:avLst/>
            <a:gdLst/>
            <a:ahLst/>
            <a:cxnLst/>
            <a:rect l="l" t="t" r="r" b="b"/>
            <a:pathLst>
              <a:path w="93979" h="361950">
                <a:moveTo>
                  <a:pt x="46862" y="0"/>
                </a:moveTo>
                <a:lnTo>
                  <a:pt x="56134" y="0"/>
                </a:lnTo>
                <a:lnTo>
                  <a:pt x="63627" y="381"/>
                </a:lnTo>
                <a:lnTo>
                  <a:pt x="69595" y="1143"/>
                </a:lnTo>
                <a:lnTo>
                  <a:pt x="75564" y="1905"/>
                </a:lnTo>
                <a:lnTo>
                  <a:pt x="80263" y="2921"/>
                </a:lnTo>
                <a:lnTo>
                  <a:pt x="83946" y="4318"/>
                </a:lnTo>
                <a:lnTo>
                  <a:pt x="87503" y="5587"/>
                </a:lnTo>
                <a:lnTo>
                  <a:pt x="90042" y="7238"/>
                </a:lnTo>
                <a:lnTo>
                  <a:pt x="91566" y="9144"/>
                </a:lnTo>
                <a:lnTo>
                  <a:pt x="93090" y="10922"/>
                </a:lnTo>
                <a:lnTo>
                  <a:pt x="93726" y="13081"/>
                </a:lnTo>
                <a:lnTo>
                  <a:pt x="93726" y="15621"/>
                </a:lnTo>
                <a:lnTo>
                  <a:pt x="93726" y="346710"/>
                </a:lnTo>
                <a:lnTo>
                  <a:pt x="93726" y="349250"/>
                </a:lnTo>
                <a:lnTo>
                  <a:pt x="93090" y="351409"/>
                </a:lnTo>
                <a:lnTo>
                  <a:pt x="91566" y="353313"/>
                </a:lnTo>
                <a:lnTo>
                  <a:pt x="90042" y="355092"/>
                </a:lnTo>
                <a:lnTo>
                  <a:pt x="87503" y="356743"/>
                </a:lnTo>
                <a:lnTo>
                  <a:pt x="83946" y="357886"/>
                </a:lnTo>
                <a:lnTo>
                  <a:pt x="80263" y="359156"/>
                </a:lnTo>
                <a:lnTo>
                  <a:pt x="75564" y="360045"/>
                </a:lnTo>
                <a:lnTo>
                  <a:pt x="69595" y="360680"/>
                </a:lnTo>
                <a:lnTo>
                  <a:pt x="63627" y="361314"/>
                </a:lnTo>
                <a:lnTo>
                  <a:pt x="56134" y="361696"/>
                </a:lnTo>
                <a:lnTo>
                  <a:pt x="46862" y="361696"/>
                </a:lnTo>
                <a:lnTo>
                  <a:pt x="37718" y="361696"/>
                </a:lnTo>
                <a:lnTo>
                  <a:pt x="30099" y="361314"/>
                </a:lnTo>
                <a:lnTo>
                  <a:pt x="24257" y="360680"/>
                </a:lnTo>
                <a:lnTo>
                  <a:pt x="18287" y="360045"/>
                </a:lnTo>
                <a:lnTo>
                  <a:pt x="13462" y="359156"/>
                </a:lnTo>
                <a:lnTo>
                  <a:pt x="9906" y="357886"/>
                </a:lnTo>
                <a:lnTo>
                  <a:pt x="6223" y="356743"/>
                </a:lnTo>
                <a:lnTo>
                  <a:pt x="3683" y="355092"/>
                </a:lnTo>
                <a:lnTo>
                  <a:pt x="2286" y="353313"/>
                </a:lnTo>
                <a:lnTo>
                  <a:pt x="762" y="351409"/>
                </a:lnTo>
                <a:lnTo>
                  <a:pt x="0" y="349250"/>
                </a:lnTo>
                <a:lnTo>
                  <a:pt x="0" y="346710"/>
                </a:lnTo>
                <a:lnTo>
                  <a:pt x="0" y="15621"/>
                </a:lnTo>
                <a:lnTo>
                  <a:pt x="0" y="13081"/>
                </a:lnTo>
                <a:lnTo>
                  <a:pt x="762" y="10922"/>
                </a:lnTo>
                <a:lnTo>
                  <a:pt x="2286" y="9144"/>
                </a:lnTo>
                <a:lnTo>
                  <a:pt x="3683" y="7238"/>
                </a:lnTo>
                <a:lnTo>
                  <a:pt x="6223" y="5587"/>
                </a:lnTo>
                <a:lnTo>
                  <a:pt x="9906" y="4318"/>
                </a:lnTo>
                <a:lnTo>
                  <a:pt x="13462" y="2921"/>
                </a:lnTo>
                <a:lnTo>
                  <a:pt x="18287" y="1905"/>
                </a:lnTo>
                <a:lnTo>
                  <a:pt x="24257" y="1143"/>
                </a:lnTo>
                <a:lnTo>
                  <a:pt x="30099" y="381"/>
                </a:lnTo>
                <a:lnTo>
                  <a:pt x="37718" y="0"/>
                </a:lnTo>
                <a:lnTo>
                  <a:pt x="46862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337435" y="2594101"/>
            <a:ext cx="93980" cy="361950"/>
          </a:xfrm>
          <a:custGeom>
            <a:avLst/>
            <a:gdLst/>
            <a:ahLst/>
            <a:cxnLst/>
            <a:rect l="l" t="t" r="r" b="b"/>
            <a:pathLst>
              <a:path w="93980" h="361950">
                <a:moveTo>
                  <a:pt x="46862" y="0"/>
                </a:moveTo>
                <a:lnTo>
                  <a:pt x="56133" y="0"/>
                </a:lnTo>
                <a:lnTo>
                  <a:pt x="63626" y="381"/>
                </a:lnTo>
                <a:lnTo>
                  <a:pt x="69595" y="1143"/>
                </a:lnTo>
                <a:lnTo>
                  <a:pt x="75564" y="1905"/>
                </a:lnTo>
                <a:lnTo>
                  <a:pt x="80263" y="2921"/>
                </a:lnTo>
                <a:lnTo>
                  <a:pt x="83946" y="4318"/>
                </a:lnTo>
                <a:lnTo>
                  <a:pt x="87502" y="5587"/>
                </a:lnTo>
                <a:lnTo>
                  <a:pt x="90042" y="7238"/>
                </a:lnTo>
                <a:lnTo>
                  <a:pt x="91566" y="9144"/>
                </a:lnTo>
                <a:lnTo>
                  <a:pt x="93090" y="10922"/>
                </a:lnTo>
                <a:lnTo>
                  <a:pt x="93725" y="13081"/>
                </a:lnTo>
                <a:lnTo>
                  <a:pt x="93725" y="15621"/>
                </a:lnTo>
                <a:lnTo>
                  <a:pt x="93725" y="346710"/>
                </a:lnTo>
                <a:lnTo>
                  <a:pt x="93725" y="349250"/>
                </a:lnTo>
                <a:lnTo>
                  <a:pt x="93090" y="351409"/>
                </a:lnTo>
                <a:lnTo>
                  <a:pt x="91566" y="353313"/>
                </a:lnTo>
                <a:lnTo>
                  <a:pt x="90042" y="355092"/>
                </a:lnTo>
                <a:lnTo>
                  <a:pt x="87502" y="356743"/>
                </a:lnTo>
                <a:lnTo>
                  <a:pt x="83946" y="357886"/>
                </a:lnTo>
                <a:lnTo>
                  <a:pt x="80263" y="359156"/>
                </a:lnTo>
                <a:lnTo>
                  <a:pt x="75564" y="360045"/>
                </a:lnTo>
                <a:lnTo>
                  <a:pt x="69595" y="360680"/>
                </a:lnTo>
                <a:lnTo>
                  <a:pt x="63626" y="361314"/>
                </a:lnTo>
                <a:lnTo>
                  <a:pt x="56133" y="361696"/>
                </a:lnTo>
                <a:lnTo>
                  <a:pt x="46862" y="361696"/>
                </a:lnTo>
                <a:lnTo>
                  <a:pt x="37718" y="361696"/>
                </a:lnTo>
                <a:lnTo>
                  <a:pt x="30098" y="361314"/>
                </a:lnTo>
                <a:lnTo>
                  <a:pt x="24256" y="360680"/>
                </a:lnTo>
                <a:lnTo>
                  <a:pt x="18287" y="360045"/>
                </a:lnTo>
                <a:lnTo>
                  <a:pt x="13462" y="359156"/>
                </a:lnTo>
                <a:lnTo>
                  <a:pt x="9906" y="357886"/>
                </a:lnTo>
                <a:lnTo>
                  <a:pt x="6222" y="356743"/>
                </a:lnTo>
                <a:lnTo>
                  <a:pt x="3682" y="355092"/>
                </a:lnTo>
                <a:lnTo>
                  <a:pt x="2285" y="353313"/>
                </a:lnTo>
                <a:lnTo>
                  <a:pt x="762" y="351409"/>
                </a:lnTo>
                <a:lnTo>
                  <a:pt x="0" y="349250"/>
                </a:lnTo>
                <a:lnTo>
                  <a:pt x="0" y="346710"/>
                </a:lnTo>
                <a:lnTo>
                  <a:pt x="0" y="15621"/>
                </a:lnTo>
                <a:lnTo>
                  <a:pt x="0" y="13081"/>
                </a:lnTo>
                <a:lnTo>
                  <a:pt x="762" y="10922"/>
                </a:lnTo>
                <a:lnTo>
                  <a:pt x="2285" y="9144"/>
                </a:lnTo>
                <a:lnTo>
                  <a:pt x="3682" y="7238"/>
                </a:lnTo>
                <a:lnTo>
                  <a:pt x="6222" y="5587"/>
                </a:lnTo>
                <a:lnTo>
                  <a:pt x="9906" y="4318"/>
                </a:lnTo>
                <a:lnTo>
                  <a:pt x="13462" y="2921"/>
                </a:lnTo>
                <a:lnTo>
                  <a:pt x="18287" y="1905"/>
                </a:lnTo>
                <a:lnTo>
                  <a:pt x="24256" y="1143"/>
                </a:lnTo>
                <a:lnTo>
                  <a:pt x="30098" y="381"/>
                </a:lnTo>
                <a:lnTo>
                  <a:pt x="37718" y="0"/>
                </a:lnTo>
                <a:lnTo>
                  <a:pt x="46862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423035" y="2594101"/>
            <a:ext cx="93980" cy="361950"/>
          </a:xfrm>
          <a:custGeom>
            <a:avLst/>
            <a:gdLst/>
            <a:ahLst/>
            <a:cxnLst/>
            <a:rect l="l" t="t" r="r" b="b"/>
            <a:pathLst>
              <a:path w="93980" h="361950">
                <a:moveTo>
                  <a:pt x="46862" y="0"/>
                </a:moveTo>
                <a:lnTo>
                  <a:pt x="56134" y="0"/>
                </a:lnTo>
                <a:lnTo>
                  <a:pt x="63627" y="381"/>
                </a:lnTo>
                <a:lnTo>
                  <a:pt x="69596" y="1143"/>
                </a:lnTo>
                <a:lnTo>
                  <a:pt x="75565" y="1905"/>
                </a:lnTo>
                <a:lnTo>
                  <a:pt x="80264" y="2921"/>
                </a:lnTo>
                <a:lnTo>
                  <a:pt x="83947" y="4318"/>
                </a:lnTo>
                <a:lnTo>
                  <a:pt x="87503" y="5587"/>
                </a:lnTo>
                <a:lnTo>
                  <a:pt x="90043" y="7238"/>
                </a:lnTo>
                <a:lnTo>
                  <a:pt x="91567" y="9144"/>
                </a:lnTo>
                <a:lnTo>
                  <a:pt x="93090" y="10922"/>
                </a:lnTo>
                <a:lnTo>
                  <a:pt x="93726" y="13081"/>
                </a:lnTo>
                <a:lnTo>
                  <a:pt x="93726" y="15621"/>
                </a:lnTo>
                <a:lnTo>
                  <a:pt x="93726" y="346710"/>
                </a:lnTo>
                <a:lnTo>
                  <a:pt x="93726" y="349250"/>
                </a:lnTo>
                <a:lnTo>
                  <a:pt x="93090" y="351409"/>
                </a:lnTo>
                <a:lnTo>
                  <a:pt x="91567" y="353313"/>
                </a:lnTo>
                <a:lnTo>
                  <a:pt x="90043" y="355092"/>
                </a:lnTo>
                <a:lnTo>
                  <a:pt x="87503" y="356743"/>
                </a:lnTo>
                <a:lnTo>
                  <a:pt x="83947" y="357886"/>
                </a:lnTo>
                <a:lnTo>
                  <a:pt x="80264" y="359156"/>
                </a:lnTo>
                <a:lnTo>
                  <a:pt x="75565" y="360045"/>
                </a:lnTo>
                <a:lnTo>
                  <a:pt x="69596" y="360680"/>
                </a:lnTo>
                <a:lnTo>
                  <a:pt x="63627" y="361314"/>
                </a:lnTo>
                <a:lnTo>
                  <a:pt x="56134" y="361696"/>
                </a:lnTo>
                <a:lnTo>
                  <a:pt x="46862" y="361696"/>
                </a:lnTo>
                <a:lnTo>
                  <a:pt x="37718" y="361696"/>
                </a:lnTo>
                <a:lnTo>
                  <a:pt x="30099" y="361314"/>
                </a:lnTo>
                <a:lnTo>
                  <a:pt x="24256" y="360680"/>
                </a:lnTo>
                <a:lnTo>
                  <a:pt x="18287" y="360045"/>
                </a:lnTo>
                <a:lnTo>
                  <a:pt x="13462" y="359156"/>
                </a:lnTo>
                <a:lnTo>
                  <a:pt x="9906" y="357886"/>
                </a:lnTo>
                <a:lnTo>
                  <a:pt x="6223" y="356743"/>
                </a:lnTo>
                <a:lnTo>
                  <a:pt x="3683" y="355092"/>
                </a:lnTo>
                <a:lnTo>
                  <a:pt x="2286" y="353313"/>
                </a:lnTo>
                <a:lnTo>
                  <a:pt x="762" y="351409"/>
                </a:lnTo>
                <a:lnTo>
                  <a:pt x="0" y="349250"/>
                </a:lnTo>
                <a:lnTo>
                  <a:pt x="0" y="346710"/>
                </a:lnTo>
                <a:lnTo>
                  <a:pt x="0" y="15621"/>
                </a:lnTo>
                <a:lnTo>
                  <a:pt x="0" y="13081"/>
                </a:lnTo>
                <a:lnTo>
                  <a:pt x="762" y="10922"/>
                </a:lnTo>
                <a:lnTo>
                  <a:pt x="2286" y="9144"/>
                </a:lnTo>
                <a:lnTo>
                  <a:pt x="3683" y="7238"/>
                </a:lnTo>
                <a:lnTo>
                  <a:pt x="6223" y="5587"/>
                </a:lnTo>
                <a:lnTo>
                  <a:pt x="9906" y="4318"/>
                </a:lnTo>
                <a:lnTo>
                  <a:pt x="13462" y="2921"/>
                </a:lnTo>
                <a:lnTo>
                  <a:pt x="18287" y="1905"/>
                </a:lnTo>
                <a:lnTo>
                  <a:pt x="24256" y="1143"/>
                </a:lnTo>
                <a:lnTo>
                  <a:pt x="30099" y="381"/>
                </a:lnTo>
                <a:lnTo>
                  <a:pt x="37718" y="0"/>
                </a:lnTo>
                <a:lnTo>
                  <a:pt x="46862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690993" y="2588132"/>
            <a:ext cx="271780" cy="374015"/>
          </a:xfrm>
          <a:custGeom>
            <a:avLst/>
            <a:gdLst/>
            <a:ahLst/>
            <a:cxnLst/>
            <a:rect l="l" t="t" r="r" b="b"/>
            <a:pathLst>
              <a:path w="271779" h="374014">
                <a:moveTo>
                  <a:pt x="167004" y="0"/>
                </a:moveTo>
                <a:lnTo>
                  <a:pt x="210137" y="5683"/>
                </a:lnTo>
                <a:lnTo>
                  <a:pt x="251967" y="23494"/>
                </a:lnTo>
                <a:lnTo>
                  <a:pt x="265049" y="36321"/>
                </a:lnTo>
                <a:lnTo>
                  <a:pt x="266191" y="38100"/>
                </a:lnTo>
                <a:lnTo>
                  <a:pt x="267080" y="40512"/>
                </a:lnTo>
                <a:lnTo>
                  <a:pt x="267715" y="43561"/>
                </a:lnTo>
                <a:lnTo>
                  <a:pt x="268350" y="46481"/>
                </a:lnTo>
                <a:lnTo>
                  <a:pt x="268858" y="50164"/>
                </a:lnTo>
                <a:lnTo>
                  <a:pt x="269239" y="54482"/>
                </a:lnTo>
                <a:lnTo>
                  <a:pt x="269493" y="58800"/>
                </a:lnTo>
                <a:lnTo>
                  <a:pt x="269748" y="64134"/>
                </a:lnTo>
                <a:lnTo>
                  <a:pt x="269748" y="70357"/>
                </a:lnTo>
                <a:lnTo>
                  <a:pt x="260350" y="109346"/>
                </a:lnTo>
                <a:lnTo>
                  <a:pt x="256285" y="109346"/>
                </a:lnTo>
                <a:lnTo>
                  <a:pt x="252095" y="109346"/>
                </a:lnTo>
                <a:lnTo>
                  <a:pt x="247650" y="107695"/>
                </a:lnTo>
                <a:lnTo>
                  <a:pt x="242950" y="104139"/>
                </a:lnTo>
                <a:lnTo>
                  <a:pt x="238251" y="100711"/>
                </a:lnTo>
                <a:lnTo>
                  <a:pt x="203200" y="81152"/>
                </a:lnTo>
                <a:lnTo>
                  <a:pt x="171196" y="75945"/>
                </a:lnTo>
                <a:lnTo>
                  <a:pt x="153999" y="77688"/>
                </a:lnTo>
                <a:lnTo>
                  <a:pt x="115315" y="104012"/>
                </a:lnTo>
                <a:lnTo>
                  <a:pt x="97224" y="160912"/>
                </a:lnTo>
                <a:lnTo>
                  <a:pt x="96011" y="186436"/>
                </a:lnTo>
                <a:lnTo>
                  <a:pt x="96301" y="199389"/>
                </a:lnTo>
                <a:lnTo>
                  <a:pt x="103526" y="243464"/>
                </a:lnTo>
                <a:lnTo>
                  <a:pt x="125825" y="279955"/>
                </a:lnTo>
                <a:lnTo>
                  <a:pt x="163048" y="294973"/>
                </a:lnTo>
                <a:lnTo>
                  <a:pt x="172211" y="295401"/>
                </a:lnTo>
                <a:lnTo>
                  <a:pt x="181574" y="295044"/>
                </a:lnTo>
                <a:lnTo>
                  <a:pt x="218646" y="283606"/>
                </a:lnTo>
                <a:lnTo>
                  <a:pt x="252095" y="260095"/>
                </a:lnTo>
                <a:lnTo>
                  <a:pt x="256158" y="258190"/>
                </a:lnTo>
                <a:lnTo>
                  <a:pt x="259333" y="258190"/>
                </a:lnTo>
                <a:lnTo>
                  <a:pt x="261620" y="258190"/>
                </a:lnTo>
                <a:lnTo>
                  <a:pt x="263398" y="258825"/>
                </a:lnTo>
                <a:lnTo>
                  <a:pt x="271272" y="291718"/>
                </a:lnTo>
                <a:lnTo>
                  <a:pt x="271272" y="299846"/>
                </a:lnTo>
                <a:lnTo>
                  <a:pt x="271272" y="306324"/>
                </a:lnTo>
                <a:lnTo>
                  <a:pt x="266953" y="334263"/>
                </a:lnTo>
                <a:lnTo>
                  <a:pt x="266064" y="336168"/>
                </a:lnTo>
                <a:lnTo>
                  <a:pt x="234378" y="357584"/>
                </a:lnTo>
                <a:lnTo>
                  <a:pt x="191388" y="370586"/>
                </a:lnTo>
                <a:lnTo>
                  <a:pt x="158114" y="373506"/>
                </a:lnTo>
                <a:lnTo>
                  <a:pt x="139515" y="372768"/>
                </a:lnTo>
                <a:lnTo>
                  <a:pt x="90170" y="361695"/>
                </a:lnTo>
                <a:lnTo>
                  <a:pt x="51182" y="337425"/>
                </a:lnTo>
                <a:lnTo>
                  <a:pt x="22923" y="300704"/>
                </a:lnTo>
                <a:lnTo>
                  <a:pt x="5786" y="252388"/>
                </a:lnTo>
                <a:lnTo>
                  <a:pt x="642" y="214098"/>
                </a:lnTo>
                <a:lnTo>
                  <a:pt x="0" y="193166"/>
                </a:lnTo>
                <a:lnTo>
                  <a:pt x="783" y="169066"/>
                </a:lnTo>
                <a:lnTo>
                  <a:pt x="7018" y="125962"/>
                </a:lnTo>
                <a:lnTo>
                  <a:pt x="19329" y="89600"/>
                </a:lnTo>
                <a:lnTo>
                  <a:pt x="47243" y="46862"/>
                </a:lnTo>
                <a:lnTo>
                  <a:pt x="85338" y="18055"/>
                </a:lnTo>
                <a:lnTo>
                  <a:pt x="132064" y="2873"/>
                </a:lnTo>
                <a:lnTo>
                  <a:pt x="149171" y="716"/>
                </a:lnTo>
                <a:lnTo>
                  <a:pt x="167004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998852" y="2588132"/>
            <a:ext cx="271780" cy="374015"/>
          </a:xfrm>
          <a:custGeom>
            <a:avLst/>
            <a:gdLst/>
            <a:ahLst/>
            <a:cxnLst/>
            <a:rect l="l" t="t" r="r" b="b"/>
            <a:pathLst>
              <a:path w="271780" h="374014">
                <a:moveTo>
                  <a:pt x="167005" y="0"/>
                </a:moveTo>
                <a:lnTo>
                  <a:pt x="210137" y="5683"/>
                </a:lnTo>
                <a:lnTo>
                  <a:pt x="251968" y="23494"/>
                </a:lnTo>
                <a:lnTo>
                  <a:pt x="265049" y="36321"/>
                </a:lnTo>
                <a:lnTo>
                  <a:pt x="266192" y="38100"/>
                </a:lnTo>
                <a:lnTo>
                  <a:pt x="267081" y="40512"/>
                </a:lnTo>
                <a:lnTo>
                  <a:pt x="267716" y="43561"/>
                </a:lnTo>
                <a:lnTo>
                  <a:pt x="268351" y="46481"/>
                </a:lnTo>
                <a:lnTo>
                  <a:pt x="268859" y="50164"/>
                </a:lnTo>
                <a:lnTo>
                  <a:pt x="269240" y="54482"/>
                </a:lnTo>
                <a:lnTo>
                  <a:pt x="269494" y="58800"/>
                </a:lnTo>
                <a:lnTo>
                  <a:pt x="269748" y="64134"/>
                </a:lnTo>
                <a:lnTo>
                  <a:pt x="269748" y="70357"/>
                </a:lnTo>
                <a:lnTo>
                  <a:pt x="260350" y="109346"/>
                </a:lnTo>
                <a:lnTo>
                  <a:pt x="256286" y="109346"/>
                </a:lnTo>
                <a:lnTo>
                  <a:pt x="252095" y="109346"/>
                </a:lnTo>
                <a:lnTo>
                  <a:pt x="247650" y="107695"/>
                </a:lnTo>
                <a:lnTo>
                  <a:pt x="242951" y="104139"/>
                </a:lnTo>
                <a:lnTo>
                  <a:pt x="238252" y="100711"/>
                </a:lnTo>
                <a:lnTo>
                  <a:pt x="203200" y="81152"/>
                </a:lnTo>
                <a:lnTo>
                  <a:pt x="171196" y="75945"/>
                </a:lnTo>
                <a:lnTo>
                  <a:pt x="153999" y="77688"/>
                </a:lnTo>
                <a:lnTo>
                  <a:pt x="115316" y="104012"/>
                </a:lnTo>
                <a:lnTo>
                  <a:pt x="97224" y="160912"/>
                </a:lnTo>
                <a:lnTo>
                  <a:pt x="96012" y="186436"/>
                </a:lnTo>
                <a:lnTo>
                  <a:pt x="96301" y="199389"/>
                </a:lnTo>
                <a:lnTo>
                  <a:pt x="103526" y="243464"/>
                </a:lnTo>
                <a:lnTo>
                  <a:pt x="125825" y="279955"/>
                </a:lnTo>
                <a:lnTo>
                  <a:pt x="163048" y="294973"/>
                </a:lnTo>
                <a:lnTo>
                  <a:pt x="172212" y="295401"/>
                </a:lnTo>
                <a:lnTo>
                  <a:pt x="181574" y="295044"/>
                </a:lnTo>
                <a:lnTo>
                  <a:pt x="218646" y="283606"/>
                </a:lnTo>
                <a:lnTo>
                  <a:pt x="252095" y="260095"/>
                </a:lnTo>
                <a:lnTo>
                  <a:pt x="256159" y="258190"/>
                </a:lnTo>
                <a:lnTo>
                  <a:pt x="259334" y="258190"/>
                </a:lnTo>
                <a:lnTo>
                  <a:pt x="261620" y="258190"/>
                </a:lnTo>
                <a:lnTo>
                  <a:pt x="263398" y="258825"/>
                </a:lnTo>
                <a:lnTo>
                  <a:pt x="264922" y="260095"/>
                </a:lnTo>
                <a:lnTo>
                  <a:pt x="266446" y="261365"/>
                </a:lnTo>
                <a:lnTo>
                  <a:pt x="267589" y="263651"/>
                </a:lnTo>
                <a:lnTo>
                  <a:pt x="268478" y="266953"/>
                </a:lnTo>
                <a:lnTo>
                  <a:pt x="269367" y="270255"/>
                </a:lnTo>
                <a:lnTo>
                  <a:pt x="270002" y="274574"/>
                </a:lnTo>
                <a:lnTo>
                  <a:pt x="270510" y="279780"/>
                </a:lnTo>
                <a:lnTo>
                  <a:pt x="271018" y="284988"/>
                </a:lnTo>
                <a:lnTo>
                  <a:pt x="271272" y="291718"/>
                </a:lnTo>
                <a:lnTo>
                  <a:pt x="271272" y="299846"/>
                </a:lnTo>
                <a:lnTo>
                  <a:pt x="271272" y="306324"/>
                </a:lnTo>
                <a:lnTo>
                  <a:pt x="266954" y="334263"/>
                </a:lnTo>
                <a:lnTo>
                  <a:pt x="266065" y="336168"/>
                </a:lnTo>
                <a:lnTo>
                  <a:pt x="234378" y="357584"/>
                </a:lnTo>
                <a:lnTo>
                  <a:pt x="191389" y="370586"/>
                </a:lnTo>
                <a:lnTo>
                  <a:pt x="158115" y="373506"/>
                </a:lnTo>
                <a:lnTo>
                  <a:pt x="139515" y="372768"/>
                </a:lnTo>
                <a:lnTo>
                  <a:pt x="90170" y="361695"/>
                </a:lnTo>
                <a:lnTo>
                  <a:pt x="51182" y="337425"/>
                </a:lnTo>
                <a:lnTo>
                  <a:pt x="22923" y="300704"/>
                </a:lnTo>
                <a:lnTo>
                  <a:pt x="5786" y="252388"/>
                </a:lnTo>
                <a:lnTo>
                  <a:pt x="642" y="214098"/>
                </a:lnTo>
                <a:lnTo>
                  <a:pt x="0" y="193166"/>
                </a:lnTo>
                <a:lnTo>
                  <a:pt x="783" y="169066"/>
                </a:lnTo>
                <a:lnTo>
                  <a:pt x="7018" y="125962"/>
                </a:lnTo>
                <a:lnTo>
                  <a:pt x="19329" y="89600"/>
                </a:lnTo>
                <a:lnTo>
                  <a:pt x="47244" y="46862"/>
                </a:lnTo>
                <a:lnTo>
                  <a:pt x="85338" y="18055"/>
                </a:lnTo>
                <a:lnTo>
                  <a:pt x="132064" y="2873"/>
                </a:lnTo>
                <a:lnTo>
                  <a:pt x="149171" y="716"/>
                </a:lnTo>
                <a:lnTo>
                  <a:pt x="167005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010270" y="2587751"/>
            <a:ext cx="326390" cy="374650"/>
          </a:xfrm>
          <a:custGeom>
            <a:avLst/>
            <a:gdLst/>
            <a:ahLst/>
            <a:cxnLst/>
            <a:rect l="l" t="t" r="r" b="b"/>
            <a:pathLst>
              <a:path w="326390" h="374650">
                <a:moveTo>
                  <a:pt x="169290" y="0"/>
                </a:moveTo>
                <a:lnTo>
                  <a:pt x="207962" y="3063"/>
                </a:lnTo>
                <a:lnTo>
                  <a:pt x="254654" y="19030"/>
                </a:lnTo>
                <a:lnTo>
                  <a:pt x="289051" y="46355"/>
                </a:lnTo>
                <a:lnTo>
                  <a:pt x="311894" y="83484"/>
                </a:lnTo>
                <a:lnTo>
                  <a:pt x="323675" y="128952"/>
                </a:lnTo>
                <a:lnTo>
                  <a:pt x="325881" y="162560"/>
                </a:lnTo>
                <a:lnTo>
                  <a:pt x="325881" y="177546"/>
                </a:lnTo>
                <a:lnTo>
                  <a:pt x="306197" y="210947"/>
                </a:lnTo>
                <a:lnTo>
                  <a:pt x="297306" y="210947"/>
                </a:lnTo>
                <a:lnTo>
                  <a:pt x="95250" y="210947"/>
                </a:lnTo>
                <a:lnTo>
                  <a:pt x="100202" y="249427"/>
                </a:lnTo>
                <a:lnTo>
                  <a:pt x="122112" y="284555"/>
                </a:lnTo>
                <a:lnTo>
                  <a:pt x="163575" y="302053"/>
                </a:lnTo>
                <a:lnTo>
                  <a:pt x="186054" y="303657"/>
                </a:lnTo>
                <a:lnTo>
                  <a:pt x="197961" y="303422"/>
                </a:lnTo>
                <a:lnTo>
                  <a:pt x="238130" y="298263"/>
                </a:lnTo>
                <a:lnTo>
                  <a:pt x="277875" y="286765"/>
                </a:lnTo>
                <a:lnTo>
                  <a:pt x="289813" y="282067"/>
                </a:lnTo>
                <a:lnTo>
                  <a:pt x="294639" y="280924"/>
                </a:lnTo>
                <a:lnTo>
                  <a:pt x="298323" y="280924"/>
                </a:lnTo>
                <a:lnTo>
                  <a:pt x="300608" y="280924"/>
                </a:lnTo>
                <a:lnTo>
                  <a:pt x="302513" y="281305"/>
                </a:lnTo>
                <a:lnTo>
                  <a:pt x="303910" y="282194"/>
                </a:lnTo>
                <a:lnTo>
                  <a:pt x="305434" y="283083"/>
                </a:lnTo>
                <a:lnTo>
                  <a:pt x="306704" y="284607"/>
                </a:lnTo>
                <a:lnTo>
                  <a:pt x="307721" y="286893"/>
                </a:lnTo>
                <a:lnTo>
                  <a:pt x="308609" y="289051"/>
                </a:lnTo>
                <a:lnTo>
                  <a:pt x="309372" y="292226"/>
                </a:lnTo>
                <a:lnTo>
                  <a:pt x="309752" y="296418"/>
                </a:lnTo>
                <a:lnTo>
                  <a:pt x="310133" y="300482"/>
                </a:lnTo>
                <a:lnTo>
                  <a:pt x="310260" y="305562"/>
                </a:lnTo>
                <a:lnTo>
                  <a:pt x="310260" y="311785"/>
                </a:lnTo>
                <a:lnTo>
                  <a:pt x="310260" y="317246"/>
                </a:lnTo>
                <a:lnTo>
                  <a:pt x="308736" y="335661"/>
                </a:lnTo>
                <a:lnTo>
                  <a:pt x="308355" y="338327"/>
                </a:lnTo>
                <a:lnTo>
                  <a:pt x="302640" y="347852"/>
                </a:lnTo>
                <a:lnTo>
                  <a:pt x="300989" y="349631"/>
                </a:lnTo>
                <a:lnTo>
                  <a:pt x="261874" y="363727"/>
                </a:lnTo>
                <a:lnTo>
                  <a:pt x="223647" y="371094"/>
                </a:lnTo>
                <a:lnTo>
                  <a:pt x="177419" y="374269"/>
                </a:lnTo>
                <a:lnTo>
                  <a:pt x="155989" y="373576"/>
                </a:lnTo>
                <a:lnTo>
                  <a:pt x="117179" y="368000"/>
                </a:lnTo>
                <a:lnTo>
                  <a:pt x="69341" y="349107"/>
                </a:lnTo>
                <a:lnTo>
                  <a:pt x="33764" y="317218"/>
                </a:lnTo>
                <a:lnTo>
                  <a:pt x="10922" y="272034"/>
                </a:lnTo>
                <a:lnTo>
                  <a:pt x="2746" y="234410"/>
                </a:lnTo>
                <a:lnTo>
                  <a:pt x="0" y="190881"/>
                </a:lnTo>
                <a:lnTo>
                  <a:pt x="716" y="169310"/>
                </a:lnTo>
                <a:lnTo>
                  <a:pt x="6482" y="129409"/>
                </a:lnTo>
                <a:lnTo>
                  <a:pt x="25638" y="78247"/>
                </a:lnTo>
                <a:lnTo>
                  <a:pt x="56580" y="39155"/>
                </a:lnTo>
                <a:lnTo>
                  <a:pt x="98425" y="13081"/>
                </a:lnTo>
                <a:lnTo>
                  <a:pt x="150074" y="811"/>
                </a:lnTo>
                <a:lnTo>
                  <a:pt x="169290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7302627" y="2587751"/>
            <a:ext cx="317500" cy="368300"/>
          </a:xfrm>
          <a:custGeom>
            <a:avLst/>
            <a:gdLst/>
            <a:ahLst/>
            <a:cxnLst/>
            <a:rect l="l" t="t" r="r" b="b"/>
            <a:pathLst>
              <a:path w="317500" h="368300">
                <a:moveTo>
                  <a:pt x="195325" y="0"/>
                </a:moveTo>
                <a:lnTo>
                  <a:pt x="240188" y="6268"/>
                </a:lnTo>
                <a:lnTo>
                  <a:pt x="282354" y="32428"/>
                </a:lnTo>
                <a:lnTo>
                  <a:pt x="306998" y="73908"/>
                </a:lnTo>
                <a:lnTo>
                  <a:pt x="315436" y="114649"/>
                </a:lnTo>
                <a:lnTo>
                  <a:pt x="316992" y="148082"/>
                </a:lnTo>
                <a:lnTo>
                  <a:pt x="316992" y="353060"/>
                </a:lnTo>
                <a:lnTo>
                  <a:pt x="316992" y="355600"/>
                </a:lnTo>
                <a:lnTo>
                  <a:pt x="307340" y="364236"/>
                </a:lnTo>
                <a:lnTo>
                  <a:pt x="303911" y="365506"/>
                </a:lnTo>
                <a:lnTo>
                  <a:pt x="299084" y="366395"/>
                </a:lnTo>
                <a:lnTo>
                  <a:pt x="292989" y="367030"/>
                </a:lnTo>
                <a:lnTo>
                  <a:pt x="286893" y="367664"/>
                </a:lnTo>
                <a:lnTo>
                  <a:pt x="279400" y="368046"/>
                </a:lnTo>
                <a:lnTo>
                  <a:pt x="270509" y="368046"/>
                </a:lnTo>
                <a:lnTo>
                  <a:pt x="261366" y="368046"/>
                </a:lnTo>
                <a:lnTo>
                  <a:pt x="233299" y="364236"/>
                </a:lnTo>
                <a:lnTo>
                  <a:pt x="229870" y="363093"/>
                </a:lnTo>
                <a:lnTo>
                  <a:pt x="227329" y="361442"/>
                </a:lnTo>
                <a:lnTo>
                  <a:pt x="225805" y="359663"/>
                </a:lnTo>
                <a:lnTo>
                  <a:pt x="224408" y="357759"/>
                </a:lnTo>
                <a:lnTo>
                  <a:pt x="223647" y="355600"/>
                </a:lnTo>
                <a:lnTo>
                  <a:pt x="223647" y="353060"/>
                </a:lnTo>
                <a:lnTo>
                  <a:pt x="223647" y="163702"/>
                </a:lnTo>
                <a:lnTo>
                  <a:pt x="220091" y="125730"/>
                </a:lnTo>
                <a:lnTo>
                  <a:pt x="199644" y="90550"/>
                </a:lnTo>
                <a:lnTo>
                  <a:pt x="177292" y="81534"/>
                </a:lnTo>
                <a:lnTo>
                  <a:pt x="167767" y="81534"/>
                </a:lnTo>
                <a:lnTo>
                  <a:pt x="131699" y="94487"/>
                </a:lnTo>
                <a:lnTo>
                  <a:pt x="103534" y="120741"/>
                </a:lnTo>
                <a:lnTo>
                  <a:pt x="93725" y="132461"/>
                </a:lnTo>
                <a:lnTo>
                  <a:pt x="93725" y="353060"/>
                </a:lnTo>
                <a:lnTo>
                  <a:pt x="93725" y="355600"/>
                </a:lnTo>
                <a:lnTo>
                  <a:pt x="83947" y="364236"/>
                </a:lnTo>
                <a:lnTo>
                  <a:pt x="80264" y="365506"/>
                </a:lnTo>
                <a:lnTo>
                  <a:pt x="75565" y="366395"/>
                </a:lnTo>
                <a:lnTo>
                  <a:pt x="69596" y="367030"/>
                </a:lnTo>
                <a:lnTo>
                  <a:pt x="63626" y="367664"/>
                </a:lnTo>
                <a:lnTo>
                  <a:pt x="56133" y="368046"/>
                </a:lnTo>
                <a:lnTo>
                  <a:pt x="46863" y="368046"/>
                </a:lnTo>
                <a:lnTo>
                  <a:pt x="37719" y="368046"/>
                </a:lnTo>
                <a:lnTo>
                  <a:pt x="30099" y="367664"/>
                </a:lnTo>
                <a:lnTo>
                  <a:pt x="24256" y="367030"/>
                </a:lnTo>
                <a:lnTo>
                  <a:pt x="18288" y="366395"/>
                </a:lnTo>
                <a:lnTo>
                  <a:pt x="13462" y="365506"/>
                </a:lnTo>
                <a:lnTo>
                  <a:pt x="9905" y="364236"/>
                </a:lnTo>
                <a:lnTo>
                  <a:pt x="6223" y="363093"/>
                </a:lnTo>
                <a:lnTo>
                  <a:pt x="3682" y="361442"/>
                </a:lnTo>
                <a:lnTo>
                  <a:pt x="2286" y="359663"/>
                </a:lnTo>
                <a:lnTo>
                  <a:pt x="762" y="357759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9"/>
                </a:lnTo>
                <a:lnTo>
                  <a:pt x="0" y="18796"/>
                </a:lnTo>
                <a:lnTo>
                  <a:pt x="634" y="16510"/>
                </a:lnTo>
                <a:lnTo>
                  <a:pt x="1904" y="14732"/>
                </a:lnTo>
                <a:lnTo>
                  <a:pt x="3175" y="12826"/>
                </a:lnTo>
                <a:lnTo>
                  <a:pt x="5333" y="11302"/>
                </a:lnTo>
                <a:lnTo>
                  <a:pt x="8636" y="10033"/>
                </a:lnTo>
                <a:lnTo>
                  <a:pt x="11811" y="8762"/>
                </a:lnTo>
                <a:lnTo>
                  <a:pt x="16001" y="7874"/>
                </a:lnTo>
                <a:lnTo>
                  <a:pt x="21081" y="7238"/>
                </a:lnTo>
                <a:lnTo>
                  <a:pt x="26162" y="6603"/>
                </a:lnTo>
                <a:lnTo>
                  <a:pt x="32512" y="6350"/>
                </a:lnTo>
                <a:lnTo>
                  <a:pt x="40258" y="6350"/>
                </a:lnTo>
                <a:lnTo>
                  <a:pt x="48132" y="6350"/>
                </a:lnTo>
                <a:lnTo>
                  <a:pt x="54737" y="6603"/>
                </a:lnTo>
                <a:lnTo>
                  <a:pt x="59944" y="7238"/>
                </a:lnTo>
                <a:lnTo>
                  <a:pt x="65150" y="7874"/>
                </a:lnTo>
                <a:lnTo>
                  <a:pt x="69215" y="8762"/>
                </a:lnTo>
                <a:lnTo>
                  <a:pt x="72008" y="10033"/>
                </a:lnTo>
                <a:lnTo>
                  <a:pt x="74802" y="11302"/>
                </a:lnTo>
                <a:lnTo>
                  <a:pt x="76962" y="12826"/>
                </a:lnTo>
                <a:lnTo>
                  <a:pt x="78104" y="14732"/>
                </a:lnTo>
                <a:lnTo>
                  <a:pt x="79375" y="16510"/>
                </a:lnTo>
                <a:lnTo>
                  <a:pt x="80009" y="18796"/>
                </a:lnTo>
                <a:lnTo>
                  <a:pt x="80009" y="21209"/>
                </a:lnTo>
                <a:lnTo>
                  <a:pt x="80009" y="59562"/>
                </a:lnTo>
                <a:lnTo>
                  <a:pt x="107823" y="33496"/>
                </a:lnTo>
                <a:lnTo>
                  <a:pt x="150373" y="8358"/>
                </a:lnTo>
                <a:lnTo>
                  <a:pt x="180040" y="928"/>
                </a:lnTo>
                <a:lnTo>
                  <a:pt x="195325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905752" y="2587751"/>
            <a:ext cx="303530" cy="374650"/>
          </a:xfrm>
          <a:custGeom>
            <a:avLst/>
            <a:gdLst/>
            <a:ahLst/>
            <a:cxnLst/>
            <a:rect l="l" t="t" r="r" b="b"/>
            <a:pathLst>
              <a:path w="303529" h="374650">
                <a:moveTo>
                  <a:pt x="156591" y="0"/>
                </a:moveTo>
                <a:lnTo>
                  <a:pt x="208847" y="4286"/>
                </a:lnTo>
                <a:lnTo>
                  <a:pt x="248666" y="17319"/>
                </a:lnTo>
                <a:lnTo>
                  <a:pt x="284432" y="49212"/>
                </a:lnTo>
                <a:lnTo>
                  <a:pt x="298614" y="84877"/>
                </a:lnTo>
                <a:lnTo>
                  <a:pt x="303275" y="130937"/>
                </a:lnTo>
                <a:lnTo>
                  <a:pt x="303275" y="354202"/>
                </a:lnTo>
                <a:lnTo>
                  <a:pt x="303275" y="357759"/>
                </a:lnTo>
                <a:lnTo>
                  <a:pt x="287781" y="366649"/>
                </a:lnTo>
                <a:lnTo>
                  <a:pt x="282448" y="367538"/>
                </a:lnTo>
                <a:lnTo>
                  <a:pt x="274574" y="368046"/>
                </a:lnTo>
                <a:lnTo>
                  <a:pt x="264159" y="368046"/>
                </a:lnTo>
                <a:lnTo>
                  <a:pt x="252983" y="368046"/>
                </a:lnTo>
                <a:lnTo>
                  <a:pt x="244855" y="367538"/>
                </a:lnTo>
                <a:lnTo>
                  <a:pt x="239775" y="366649"/>
                </a:lnTo>
                <a:lnTo>
                  <a:pt x="234696" y="365760"/>
                </a:lnTo>
                <a:lnTo>
                  <a:pt x="231140" y="364363"/>
                </a:lnTo>
                <a:lnTo>
                  <a:pt x="228980" y="362458"/>
                </a:lnTo>
                <a:lnTo>
                  <a:pt x="226949" y="360425"/>
                </a:lnTo>
                <a:lnTo>
                  <a:pt x="225805" y="357759"/>
                </a:lnTo>
                <a:lnTo>
                  <a:pt x="225805" y="354202"/>
                </a:lnTo>
                <a:lnTo>
                  <a:pt x="225805" y="327787"/>
                </a:lnTo>
                <a:lnTo>
                  <a:pt x="191908" y="355290"/>
                </a:lnTo>
                <a:lnTo>
                  <a:pt x="151479" y="371221"/>
                </a:lnTo>
                <a:lnTo>
                  <a:pt x="120903" y="374269"/>
                </a:lnTo>
                <a:lnTo>
                  <a:pt x="107948" y="373840"/>
                </a:lnTo>
                <a:lnTo>
                  <a:pt x="61700" y="363555"/>
                </a:lnTo>
                <a:lnTo>
                  <a:pt x="26392" y="339776"/>
                </a:lnTo>
                <a:lnTo>
                  <a:pt x="4982" y="302807"/>
                </a:lnTo>
                <a:lnTo>
                  <a:pt x="0" y="266446"/>
                </a:lnTo>
                <a:lnTo>
                  <a:pt x="712" y="252370"/>
                </a:lnTo>
                <a:lnTo>
                  <a:pt x="17708" y="205757"/>
                </a:lnTo>
                <a:lnTo>
                  <a:pt x="57142" y="174093"/>
                </a:lnTo>
                <a:lnTo>
                  <a:pt x="101219" y="160020"/>
                </a:lnTo>
                <a:lnTo>
                  <a:pt x="157511" y="153715"/>
                </a:lnTo>
                <a:lnTo>
                  <a:pt x="178943" y="153288"/>
                </a:lnTo>
                <a:lnTo>
                  <a:pt x="211327" y="153288"/>
                </a:lnTo>
                <a:lnTo>
                  <a:pt x="211327" y="133223"/>
                </a:lnTo>
                <a:lnTo>
                  <a:pt x="202565" y="91567"/>
                </a:lnTo>
                <a:lnTo>
                  <a:pt x="197739" y="86360"/>
                </a:lnTo>
                <a:lnTo>
                  <a:pt x="192913" y="81152"/>
                </a:lnTo>
                <a:lnTo>
                  <a:pt x="148463" y="71120"/>
                </a:lnTo>
                <a:lnTo>
                  <a:pt x="137056" y="71433"/>
                </a:lnTo>
                <a:lnTo>
                  <a:pt x="97651" y="78972"/>
                </a:lnTo>
                <a:lnTo>
                  <a:pt x="61087" y="93884"/>
                </a:lnTo>
                <a:lnTo>
                  <a:pt x="44069" y="102870"/>
                </a:lnTo>
                <a:lnTo>
                  <a:pt x="38989" y="104521"/>
                </a:lnTo>
                <a:lnTo>
                  <a:pt x="34925" y="104521"/>
                </a:lnTo>
                <a:lnTo>
                  <a:pt x="32257" y="104521"/>
                </a:lnTo>
                <a:lnTo>
                  <a:pt x="29845" y="103759"/>
                </a:lnTo>
                <a:lnTo>
                  <a:pt x="18288" y="72644"/>
                </a:lnTo>
                <a:lnTo>
                  <a:pt x="18288" y="66928"/>
                </a:lnTo>
                <a:lnTo>
                  <a:pt x="18288" y="59309"/>
                </a:lnTo>
                <a:lnTo>
                  <a:pt x="18796" y="53212"/>
                </a:lnTo>
                <a:lnTo>
                  <a:pt x="20066" y="48768"/>
                </a:lnTo>
                <a:lnTo>
                  <a:pt x="21336" y="44323"/>
                </a:lnTo>
                <a:lnTo>
                  <a:pt x="23749" y="40259"/>
                </a:lnTo>
                <a:lnTo>
                  <a:pt x="27177" y="36702"/>
                </a:lnTo>
                <a:lnTo>
                  <a:pt x="30606" y="33020"/>
                </a:lnTo>
                <a:lnTo>
                  <a:pt x="67466" y="15531"/>
                </a:lnTo>
                <a:lnTo>
                  <a:pt x="114046" y="3556"/>
                </a:lnTo>
                <a:lnTo>
                  <a:pt x="145710" y="216"/>
                </a:lnTo>
                <a:lnTo>
                  <a:pt x="156591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211442" y="2587751"/>
            <a:ext cx="213360" cy="368300"/>
          </a:xfrm>
          <a:custGeom>
            <a:avLst/>
            <a:gdLst/>
            <a:ahLst/>
            <a:cxnLst/>
            <a:rect l="l" t="t" r="r" b="b"/>
            <a:pathLst>
              <a:path w="213360" h="368300">
                <a:moveTo>
                  <a:pt x="168148" y="0"/>
                </a:moveTo>
                <a:lnTo>
                  <a:pt x="171450" y="0"/>
                </a:lnTo>
                <a:lnTo>
                  <a:pt x="174879" y="253"/>
                </a:lnTo>
                <a:lnTo>
                  <a:pt x="178562" y="635"/>
                </a:lnTo>
                <a:lnTo>
                  <a:pt x="182372" y="888"/>
                </a:lnTo>
                <a:lnTo>
                  <a:pt x="186182" y="1524"/>
                </a:lnTo>
                <a:lnTo>
                  <a:pt x="190119" y="2412"/>
                </a:lnTo>
                <a:lnTo>
                  <a:pt x="194056" y="3301"/>
                </a:lnTo>
                <a:lnTo>
                  <a:pt x="197612" y="4318"/>
                </a:lnTo>
                <a:lnTo>
                  <a:pt x="200533" y="5461"/>
                </a:lnTo>
                <a:lnTo>
                  <a:pt x="203581" y="6476"/>
                </a:lnTo>
                <a:lnTo>
                  <a:pt x="210058" y="13081"/>
                </a:lnTo>
                <a:lnTo>
                  <a:pt x="210693" y="14477"/>
                </a:lnTo>
                <a:lnTo>
                  <a:pt x="211201" y="16510"/>
                </a:lnTo>
                <a:lnTo>
                  <a:pt x="211709" y="19176"/>
                </a:lnTo>
                <a:lnTo>
                  <a:pt x="212217" y="21844"/>
                </a:lnTo>
                <a:lnTo>
                  <a:pt x="212598" y="25653"/>
                </a:lnTo>
                <a:lnTo>
                  <a:pt x="212852" y="30861"/>
                </a:lnTo>
                <a:lnTo>
                  <a:pt x="213106" y="36068"/>
                </a:lnTo>
                <a:lnTo>
                  <a:pt x="213233" y="43180"/>
                </a:lnTo>
                <a:lnTo>
                  <a:pt x="213233" y="52070"/>
                </a:lnTo>
                <a:lnTo>
                  <a:pt x="213233" y="61087"/>
                </a:lnTo>
                <a:lnTo>
                  <a:pt x="212979" y="68325"/>
                </a:lnTo>
                <a:lnTo>
                  <a:pt x="212471" y="74040"/>
                </a:lnTo>
                <a:lnTo>
                  <a:pt x="211962" y="79756"/>
                </a:lnTo>
                <a:lnTo>
                  <a:pt x="211201" y="84200"/>
                </a:lnTo>
                <a:lnTo>
                  <a:pt x="210185" y="87502"/>
                </a:lnTo>
                <a:lnTo>
                  <a:pt x="209296" y="90677"/>
                </a:lnTo>
                <a:lnTo>
                  <a:pt x="207899" y="92963"/>
                </a:lnTo>
                <a:lnTo>
                  <a:pt x="206375" y="94107"/>
                </a:lnTo>
                <a:lnTo>
                  <a:pt x="204724" y="95376"/>
                </a:lnTo>
                <a:lnTo>
                  <a:pt x="202692" y="96012"/>
                </a:lnTo>
                <a:lnTo>
                  <a:pt x="200152" y="96012"/>
                </a:lnTo>
                <a:lnTo>
                  <a:pt x="198247" y="96012"/>
                </a:lnTo>
                <a:lnTo>
                  <a:pt x="195961" y="95631"/>
                </a:lnTo>
                <a:lnTo>
                  <a:pt x="193548" y="94742"/>
                </a:lnTo>
                <a:lnTo>
                  <a:pt x="191008" y="93852"/>
                </a:lnTo>
                <a:lnTo>
                  <a:pt x="188214" y="92963"/>
                </a:lnTo>
                <a:lnTo>
                  <a:pt x="185166" y="91948"/>
                </a:lnTo>
                <a:lnTo>
                  <a:pt x="181991" y="90932"/>
                </a:lnTo>
                <a:lnTo>
                  <a:pt x="178562" y="90043"/>
                </a:lnTo>
                <a:lnTo>
                  <a:pt x="174879" y="89153"/>
                </a:lnTo>
                <a:lnTo>
                  <a:pt x="171196" y="88264"/>
                </a:lnTo>
                <a:lnTo>
                  <a:pt x="167132" y="87884"/>
                </a:lnTo>
                <a:lnTo>
                  <a:pt x="162560" y="87884"/>
                </a:lnTo>
                <a:lnTo>
                  <a:pt x="157353" y="87884"/>
                </a:lnTo>
                <a:lnTo>
                  <a:pt x="119380" y="111251"/>
                </a:lnTo>
                <a:lnTo>
                  <a:pt x="93726" y="146176"/>
                </a:lnTo>
                <a:lnTo>
                  <a:pt x="93726" y="353060"/>
                </a:lnTo>
                <a:lnTo>
                  <a:pt x="93726" y="355600"/>
                </a:lnTo>
                <a:lnTo>
                  <a:pt x="83947" y="364236"/>
                </a:lnTo>
                <a:lnTo>
                  <a:pt x="80264" y="365506"/>
                </a:lnTo>
                <a:lnTo>
                  <a:pt x="75565" y="366395"/>
                </a:lnTo>
                <a:lnTo>
                  <a:pt x="69596" y="367030"/>
                </a:lnTo>
                <a:lnTo>
                  <a:pt x="63627" y="367664"/>
                </a:lnTo>
                <a:lnTo>
                  <a:pt x="56134" y="368046"/>
                </a:lnTo>
                <a:lnTo>
                  <a:pt x="46862" y="368046"/>
                </a:lnTo>
                <a:lnTo>
                  <a:pt x="37719" y="368046"/>
                </a:lnTo>
                <a:lnTo>
                  <a:pt x="30099" y="367664"/>
                </a:lnTo>
                <a:lnTo>
                  <a:pt x="24257" y="367030"/>
                </a:lnTo>
                <a:lnTo>
                  <a:pt x="18287" y="366395"/>
                </a:lnTo>
                <a:lnTo>
                  <a:pt x="13462" y="365506"/>
                </a:lnTo>
                <a:lnTo>
                  <a:pt x="9906" y="364236"/>
                </a:lnTo>
                <a:lnTo>
                  <a:pt x="6223" y="363093"/>
                </a:lnTo>
                <a:lnTo>
                  <a:pt x="3683" y="361442"/>
                </a:lnTo>
                <a:lnTo>
                  <a:pt x="2286" y="359663"/>
                </a:lnTo>
                <a:lnTo>
                  <a:pt x="762" y="357759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9"/>
                </a:lnTo>
                <a:lnTo>
                  <a:pt x="0" y="18796"/>
                </a:lnTo>
                <a:lnTo>
                  <a:pt x="635" y="16510"/>
                </a:lnTo>
                <a:lnTo>
                  <a:pt x="1905" y="14732"/>
                </a:lnTo>
                <a:lnTo>
                  <a:pt x="3175" y="12826"/>
                </a:lnTo>
                <a:lnTo>
                  <a:pt x="5334" y="11302"/>
                </a:lnTo>
                <a:lnTo>
                  <a:pt x="8636" y="10033"/>
                </a:lnTo>
                <a:lnTo>
                  <a:pt x="11811" y="8762"/>
                </a:lnTo>
                <a:lnTo>
                  <a:pt x="16002" y="7874"/>
                </a:lnTo>
                <a:lnTo>
                  <a:pt x="21082" y="7238"/>
                </a:lnTo>
                <a:lnTo>
                  <a:pt x="26162" y="6603"/>
                </a:lnTo>
                <a:lnTo>
                  <a:pt x="32512" y="6350"/>
                </a:lnTo>
                <a:lnTo>
                  <a:pt x="40259" y="6350"/>
                </a:lnTo>
                <a:lnTo>
                  <a:pt x="48133" y="6350"/>
                </a:lnTo>
                <a:lnTo>
                  <a:pt x="54737" y="6603"/>
                </a:lnTo>
                <a:lnTo>
                  <a:pt x="59944" y="7238"/>
                </a:lnTo>
                <a:lnTo>
                  <a:pt x="65151" y="7874"/>
                </a:lnTo>
                <a:lnTo>
                  <a:pt x="69215" y="8762"/>
                </a:lnTo>
                <a:lnTo>
                  <a:pt x="72009" y="10033"/>
                </a:lnTo>
                <a:lnTo>
                  <a:pt x="74803" y="11302"/>
                </a:lnTo>
                <a:lnTo>
                  <a:pt x="76962" y="12826"/>
                </a:lnTo>
                <a:lnTo>
                  <a:pt x="78105" y="14732"/>
                </a:lnTo>
                <a:lnTo>
                  <a:pt x="79375" y="16510"/>
                </a:lnTo>
                <a:lnTo>
                  <a:pt x="80010" y="18796"/>
                </a:lnTo>
                <a:lnTo>
                  <a:pt x="80010" y="21209"/>
                </a:lnTo>
                <a:lnTo>
                  <a:pt x="80010" y="62484"/>
                </a:lnTo>
                <a:lnTo>
                  <a:pt x="104521" y="31876"/>
                </a:lnTo>
                <a:lnTo>
                  <a:pt x="140462" y="4699"/>
                </a:lnTo>
                <a:lnTo>
                  <a:pt x="161290" y="0"/>
                </a:lnTo>
                <a:lnTo>
                  <a:pt x="168148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808090" y="2587751"/>
            <a:ext cx="326390" cy="374650"/>
          </a:xfrm>
          <a:custGeom>
            <a:avLst/>
            <a:gdLst/>
            <a:ahLst/>
            <a:cxnLst/>
            <a:rect l="l" t="t" r="r" b="b"/>
            <a:pathLst>
              <a:path w="326389" h="374650">
                <a:moveTo>
                  <a:pt x="169291" y="0"/>
                </a:moveTo>
                <a:lnTo>
                  <a:pt x="207962" y="3063"/>
                </a:lnTo>
                <a:lnTo>
                  <a:pt x="254654" y="19030"/>
                </a:lnTo>
                <a:lnTo>
                  <a:pt x="289051" y="46355"/>
                </a:lnTo>
                <a:lnTo>
                  <a:pt x="311894" y="83484"/>
                </a:lnTo>
                <a:lnTo>
                  <a:pt x="323675" y="128952"/>
                </a:lnTo>
                <a:lnTo>
                  <a:pt x="325882" y="162560"/>
                </a:lnTo>
                <a:lnTo>
                  <a:pt x="325882" y="177546"/>
                </a:lnTo>
                <a:lnTo>
                  <a:pt x="306197" y="210947"/>
                </a:lnTo>
                <a:lnTo>
                  <a:pt x="297307" y="210947"/>
                </a:lnTo>
                <a:lnTo>
                  <a:pt x="95250" y="210947"/>
                </a:lnTo>
                <a:lnTo>
                  <a:pt x="100203" y="249427"/>
                </a:lnTo>
                <a:lnTo>
                  <a:pt x="122112" y="284555"/>
                </a:lnTo>
                <a:lnTo>
                  <a:pt x="163575" y="302053"/>
                </a:lnTo>
                <a:lnTo>
                  <a:pt x="186055" y="303657"/>
                </a:lnTo>
                <a:lnTo>
                  <a:pt x="197961" y="303422"/>
                </a:lnTo>
                <a:lnTo>
                  <a:pt x="238130" y="298263"/>
                </a:lnTo>
                <a:lnTo>
                  <a:pt x="277875" y="286765"/>
                </a:lnTo>
                <a:lnTo>
                  <a:pt x="289813" y="282067"/>
                </a:lnTo>
                <a:lnTo>
                  <a:pt x="294639" y="280924"/>
                </a:lnTo>
                <a:lnTo>
                  <a:pt x="298323" y="280924"/>
                </a:lnTo>
                <a:lnTo>
                  <a:pt x="300609" y="280924"/>
                </a:lnTo>
                <a:lnTo>
                  <a:pt x="302513" y="281305"/>
                </a:lnTo>
                <a:lnTo>
                  <a:pt x="303911" y="282194"/>
                </a:lnTo>
                <a:lnTo>
                  <a:pt x="305435" y="283083"/>
                </a:lnTo>
                <a:lnTo>
                  <a:pt x="306705" y="284607"/>
                </a:lnTo>
                <a:lnTo>
                  <a:pt x="307721" y="286893"/>
                </a:lnTo>
                <a:lnTo>
                  <a:pt x="308610" y="289051"/>
                </a:lnTo>
                <a:lnTo>
                  <a:pt x="309372" y="292226"/>
                </a:lnTo>
                <a:lnTo>
                  <a:pt x="309753" y="296418"/>
                </a:lnTo>
                <a:lnTo>
                  <a:pt x="310134" y="300482"/>
                </a:lnTo>
                <a:lnTo>
                  <a:pt x="310261" y="305562"/>
                </a:lnTo>
                <a:lnTo>
                  <a:pt x="310261" y="311785"/>
                </a:lnTo>
                <a:lnTo>
                  <a:pt x="310261" y="317246"/>
                </a:lnTo>
                <a:lnTo>
                  <a:pt x="308737" y="335661"/>
                </a:lnTo>
                <a:lnTo>
                  <a:pt x="308356" y="338327"/>
                </a:lnTo>
                <a:lnTo>
                  <a:pt x="302641" y="347852"/>
                </a:lnTo>
                <a:lnTo>
                  <a:pt x="300989" y="349631"/>
                </a:lnTo>
                <a:lnTo>
                  <a:pt x="261874" y="363727"/>
                </a:lnTo>
                <a:lnTo>
                  <a:pt x="223647" y="371094"/>
                </a:lnTo>
                <a:lnTo>
                  <a:pt x="177419" y="374269"/>
                </a:lnTo>
                <a:lnTo>
                  <a:pt x="155989" y="373576"/>
                </a:lnTo>
                <a:lnTo>
                  <a:pt x="117179" y="368000"/>
                </a:lnTo>
                <a:lnTo>
                  <a:pt x="69342" y="349107"/>
                </a:lnTo>
                <a:lnTo>
                  <a:pt x="33764" y="317218"/>
                </a:lnTo>
                <a:lnTo>
                  <a:pt x="10922" y="272034"/>
                </a:lnTo>
                <a:lnTo>
                  <a:pt x="2746" y="234410"/>
                </a:lnTo>
                <a:lnTo>
                  <a:pt x="0" y="190881"/>
                </a:lnTo>
                <a:lnTo>
                  <a:pt x="716" y="169310"/>
                </a:lnTo>
                <a:lnTo>
                  <a:pt x="6482" y="129409"/>
                </a:lnTo>
                <a:lnTo>
                  <a:pt x="25638" y="78247"/>
                </a:lnTo>
                <a:lnTo>
                  <a:pt x="56580" y="39155"/>
                </a:lnTo>
                <a:lnTo>
                  <a:pt x="98425" y="13081"/>
                </a:lnTo>
                <a:lnTo>
                  <a:pt x="150074" y="811"/>
                </a:lnTo>
                <a:lnTo>
                  <a:pt x="169291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010530" y="2587751"/>
            <a:ext cx="317500" cy="368300"/>
          </a:xfrm>
          <a:custGeom>
            <a:avLst/>
            <a:gdLst/>
            <a:ahLst/>
            <a:cxnLst/>
            <a:rect l="l" t="t" r="r" b="b"/>
            <a:pathLst>
              <a:path w="317500" h="368300">
                <a:moveTo>
                  <a:pt x="195326" y="0"/>
                </a:moveTo>
                <a:lnTo>
                  <a:pt x="240188" y="6268"/>
                </a:lnTo>
                <a:lnTo>
                  <a:pt x="282354" y="32428"/>
                </a:lnTo>
                <a:lnTo>
                  <a:pt x="306998" y="73908"/>
                </a:lnTo>
                <a:lnTo>
                  <a:pt x="315436" y="114649"/>
                </a:lnTo>
                <a:lnTo>
                  <a:pt x="316992" y="148082"/>
                </a:lnTo>
                <a:lnTo>
                  <a:pt x="316992" y="353060"/>
                </a:lnTo>
                <a:lnTo>
                  <a:pt x="316992" y="355600"/>
                </a:lnTo>
                <a:lnTo>
                  <a:pt x="307340" y="364236"/>
                </a:lnTo>
                <a:lnTo>
                  <a:pt x="303911" y="365506"/>
                </a:lnTo>
                <a:lnTo>
                  <a:pt x="299085" y="366395"/>
                </a:lnTo>
                <a:lnTo>
                  <a:pt x="292989" y="367030"/>
                </a:lnTo>
                <a:lnTo>
                  <a:pt x="286893" y="367664"/>
                </a:lnTo>
                <a:lnTo>
                  <a:pt x="279400" y="368046"/>
                </a:lnTo>
                <a:lnTo>
                  <a:pt x="270510" y="368046"/>
                </a:lnTo>
                <a:lnTo>
                  <a:pt x="261366" y="368046"/>
                </a:lnTo>
                <a:lnTo>
                  <a:pt x="233299" y="364236"/>
                </a:lnTo>
                <a:lnTo>
                  <a:pt x="229870" y="363093"/>
                </a:lnTo>
                <a:lnTo>
                  <a:pt x="227330" y="361442"/>
                </a:lnTo>
                <a:lnTo>
                  <a:pt x="225806" y="359663"/>
                </a:lnTo>
                <a:lnTo>
                  <a:pt x="224409" y="357759"/>
                </a:lnTo>
                <a:lnTo>
                  <a:pt x="223647" y="355600"/>
                </a:lnTo>
                <a:lnTo>
                  <a:pt x="223647" y="353060"/>
                </a:lnTo>
                <a:lnTo>
                  <a:pt x="223647" y="163702"/>
                </a:lnTo>
                <a:lnTo>
                  <a:pt x="220091" y="125730"/>
                </a:lnTo>
                <a:lnTo>
                  <a:pt x="199644" y="90550"/>
                </a:lnTo>
                <a:lnTo>
                  <a:pt x="177292" y="81534"/>
                </a:lnTo>
                <a:lnTo>
                  <a:pt x="167767" y="81534"/>
                </a:lnTo>
                <a:lnTo>
                  <a:pt x="131699" y="94487"/>
                </a:lnTo>
                <a:lnTo>
                  <a:pt x="103534" y="120741"/>
                </a:lnTo>
                <a:lnTo>
                  <a:pt x="93726" y="132461"/>
                </a:lnTo>
                <a:lnTo>
                  <a:pt x="93726" y="353060"/>
                </a:lnTo>
                <a:lnTo>
                  <a:pt x="93726" y="355600"/>
                </a:lnTo>
                <a:lnTo>
                  <a:pt x="83947" y="364236"/>
                </a:lnTo>
                <a:lnTo>
                  <a:pt x="80264" y="365506"/>
                </a:lnTo>
                <a:lnTo>
                  <a:pt x="75565" y="366395"/>
                </a:lnTo>
                <a:lnTo>
                  <a:pt x="69596" y="367030"/>
                </a:lnTo>
                <a:lnTo>
                  <a:pt x="63627" y="367664"/>
                </a:lnTo>
                <a:lnTo>
                  <a:pt x="56134" y="368046"/>
                </a:lnTo>
                <a:lnTo>
                  <a:pt x="46863" y="368046"/>
                </a:lnTo>
                <a:lnTo>
                  <a:pt x="37719" y="368046"/>
                </a:lnTo>
                <a:lnTo>
                  <a:pt x="30099" y="367664"/>
                </a:lnTo>
                <a:lnTo>
                  <a:pt x="24257" y="367030"/>
                </a:lnTo>
                <a:lnTo>
                  <a:pt x="18288" y="366395"/>
                </a:lnTo>
                <a:lnTo>
                  <a:pt x="13462" y="365506"/>
                </a:lnTo>
                <a:lnTo>
                  <a:pt x="9906" y="364236"/>
                </a:lnTo>
                <a:lnTo>
                  <a:pt x="6223" y="363093"/>
                </a:lnTo>
                <a:lnTo>
                  <a:pt x="3683" y="361442"/>
                </a:lnTo>
                <a:lnTo>
                  <a:pt x="2286" y="359663"/>
                </a:lnTo>
                <a:lnTo>
                  <a:pt x="762" y="357759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9"/>
                </a:lnTo>
                <a:lnTo>
                  <a:pt x="0" y="18796"/>
                </a:lnTo>
                <a:lnTo>
                  <a:pt x="635" y="16510"/>
                </a:lnTo>
                <a:lnTo>
                  <a:pt x="1905" y="14732"/>
                </a:lnTo>
                <a:lnTo>
                  <a:pt x="3175" y="12826"/>
                </a:lnTo>
                <a:lnTo>
                  <a:pt x="5334" y="11302"/>
                </a:lnTo>
                <a:lnTo>
                  <a:pt x="8636" y="10033"/>
                </a:lnTo>
                <a:lnTo>
                  <a:pt x="11811" y="8762"/>
                </a:lnTo>
                <a:lnTo>
                  <a:pt x="16002" y="7874"/>
                </a:lnTo>
                <a:lnTo>
                  <a:pt x="21082" y="7238"/>
                </a:lnTo>
                <a:lnTo>
                  <a:pt x="26162" y="6603"/>
                </a:lnTo>
                <a:lnTo>
                  <a:pt x="32512" y="6350"/>
                </a:lnTo>
                <a:lnTo>
                  <a:pt x="40259" y="6350"/>
                </a:lnTo>
                <a:lnTo>
                  <a:pt x="48133" y="6350"/>
                </a:lnTo>
                <a:lnTo>
                  <a:pt x="54737" y="6603"/>
                </a:lnTo>
                <a:lnTo>
                  <a:pt x="59944" y="7238"/>
                </a:lnTo>
                <a:lnTo>
                  <a:pt x="65151" y="7874"/>
                </a:lnTo>
                <a:lnTo>
                  <a:pt x="69215" y="8762"/>
                </a:lnTo>
                <a:lnTo>
                  <a:pt x="72009" y="10033"/>
                </a:lnTo>
                <a:lnTo>
                  <a:pt x="74803" y="11302"/>
                </a:lnTo>
                <a:lnTo>
                  <a:pt x="76962" y="12826"/>
                </a:lnTo>
                <a:lnTo>
                  <a:pt x="78105" y="14732"/>
                </a:lnTo>
                <a:lnTo>
                  <a:pt x="79375" y="16510"/>
                </a:lnTo>
                <a:lnTo>
                  <a:pt x="80010" y="18796"/>
                </a:lnTo>
                <a:lnTo>
                  <a:pt x="80010" y="21209"/>
                </a:lnTo>
                <a:lnTo>
                  <a:pt x="80010" y="59562"/>
                </a:lnTo>
                <a:lnTo>
                  <a:pt x="107823" y="33496"/>
                </a:lnTo>
                <a:lnTo>
                  <a:pt x="150373" y="8358"/>
                </a:lnTo>
                <a:lnTo>
                  <a:pt x="180040" y="928"/>
                </a:lnTo>
                <a:lnTo>
                  <a:pt x="195326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963289" y="2587751"/>
            <a:ext cx="356235" cy="374650"/>
          </a:xfrm>
          <a:custGeom>
            <a:avLst/>
            <a:gdLst/>
            <a:ahLst/>
            <a:cxnLst/>
            <a:rect l="l" t="t" r="r" b="b"/>
            <a:pathLst>
              <a:path w="356235" h="374650">
                <a:moveTo>
                  <a:pt x="181990" y="0"/>
                </a:moveTo>
                <a:lnTo>
                  <a:pt x="223615" y="3032"/>
                </a:lnTo>
                <a:lnTo>
                  <a:pt x="275002" y="18853"/>
                </a:lnTo>
                <a:lnTo>
                  <a:pt x="313436" y="47625"/>
                </a:lnTo>
                <a:lnTo>
                  <a:pt x="339403" y="88880"/>
                </a:lnTo>
                <a:lnTo>
                  <a:pt x="353091" y="142049"/>
                </a:lnTo>
                <a:lnTo>
                  <a:pt x="355726" y="183769"/>
                </a:lnTo>
                <a:lnTo>
                  <a:pt x="355016" y="204535"/>
                </a:lnTo>
                <a:lnTo>
                  <a:pt x="349404" y="243258"/>
                </a:lnTo>
                <a:lnTo>
                  <a:pt x="330454" y="293766"/>
                </a:lnTo>
                <a:lnTo>
                  <a:pt x="298590" y="333388"/>
                </a:lnTo>
                <a:lnTo>
                  <a:pt x="253746" y="360552"/>
                </a:lnTo>
                <a:lnTo>
                  <a:pt x="216598" y="370840"/>
                </a:lnTo>
                <a:lnTo>
                  <a:pt x="173736" y="374269"/>
                </a:lnTo>
                <a:lnTo>
                  <a:pt x="152352" y="373507"/>
                </a:lnTo>
                <a:lnTo>
                  <a:pt x="113871" y="367411"/>
                </a:lnTo>
                <a:lnTo>
                  <a:pt x="66786" y="346932"/>
                </a:lnTo>
                <a:lnTo>
                  <a:pt x="32345" y="313878"/>
                </a:lnTo>
                <a:lnTo>
                  <a:pt x="10413" y="268605"/>
                </a:lnTo>
                <a:lnTo>
                  <a:pt x="644" y="211883"/>
                </a:lnTo>
                <a:lnTo>
                  <a:pt x="0" y="190500"/>
                </a:lnTo>
                <a:lnTo>
                  <a:pt x="712" y="169731"/>
                </a:lnTo>
                <a:lnTo>
                  <a:pt x="6375" y="130956"/>
                </a:lnTo>
                <a:lnTo>
                  <a:pt x="25511" y="80327"/>
                </a:lnTo>
                <a:lnTo>
                  <a:pt x="57388" y="40846"/>
                </a:lnTo>
                <a:lnTo>
                  <a:pt x="102108" y="13843"/>
                </a:lnTo>
                <a:lnTo>
                  <a:pt x="139096" y="3444"/>
                </a:lnTo>
                <a:lnTo>
                  <a:pt x="181990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485134" y="2587751"/>
            <a:ext cx="253365" cy="374650"/>
          </a:xfrm>
          <a:custGeom>
            <a:avLst/>
            <a:gdLst/>
            <a:ahLst/>
            <a:cxnLst/>
            <a:rect l="l" t="t" r="r" b="b"/>
            <a:pathLst>
              <a:path w="253364" h="374650">
                <a:moveTo>
                  <a:pt x="136905" y="0"/>
                </a:moveTo>
                <a:lnTo>
                  <a:pt x="181244" y="4746"/>
                </a:lnTo>
                <a:lnTo>
                  <a:pt x="213867" y="15112"/>
                </a:lnTo>
                <a:lnTo>
                  <a:pt x="219328" y="17652"/>
                </a:lnTo>
                <a:lnTo>
                  <a:pt x="223265" y="19938"/>
                </a:lnTo>
                <a:lnTo>
                  <a:pt x="225678" y="21844"/>
                </a:lnTo>
                <a:lnTo>
                  <a:pt x="227964" y="23622"/>
                </a:lnTo>
                <a:lnTo>
                  <a:pt x="234695" y="52324"/>
                </a:lnTo>
                <a:lnTo>
                  <a:pt x="234695" y="58038"/>
                </a:lnTo>
                <a:lnTo>
                  <a:pt x="234695" y="64770"/>
                </a:lnTo>
                <a:lnTo>
                  <a:pt x="232282" y="84455"/>
                </a:lnTo>
                <a:lnTo>
                  <a:pt x="231520" y="86995"/>
                </a:lnTo>
                <a:lnTo>
                  <a:pt x="230250" y="88646"/>
                </a:lnTo>
                <a:lnTo>
                  <a:pt x="228853" y="89535"/>
                </a:lnTo>
                <a:lnTo>
                  <a:pt x="227329" y="90424"/>
                </a:lnTo>
                <a:lnTo>
                  <a:pt x="225551" y="90805"/>
                </a:lnTo>
                <a:lnTo>
                  <a:pt x="223646" y="90805"/>
                </a:lnTo>
                <a:lnTo>
                  <a:pt x="221361" y="90805"/>
                </a:lnTo>
                <a:lnTo>
                  <a:pt x="217931" y="89535"/>
                </a:lnTo>
                <a:lnTo>
                  <a:pt x="213232" y="86868"/>
                </a:lnTo>
                <a:lnTo>
                  <a:pt x="208406" y="84327"/>
                </a:lnTo>
                <a:lnTo>
                  <a:pt x="170941" y="70103"/>
                </a:lnTo>
                <a:lnTo>
                  <a:pt x="139191" y="66294"/>
                </a:lnTo>
                <a:lnTo>
                  <a:pt x="130682" y="66294"/>
                </a:lnTo>
                <a:lnTo>
                  <a:pt x="101980" y="76326"/>
                </a:lnTo>
                <a:lnTo>
                  <a:pt x="97916" y="79501"/>
                </a:lnTo>
                <a:lnTo>
                  <a:pt x="94995" y="83312"/>
                </a:lnTo>
                <a:lnTo>
                  <a:pt x="92963" y="87630"/>
                </a:lnTo>
                <a:lnTo>
                  <a:pt x="91058" y="91948"/>
                </a:lnTo>
                <a:lnTo>
                  <a:pt x="90042" y="96647"/>
                </a:lnTo>
                <a:lnTo>
                  <a:pt x="90042" y="101600"/>
                </a:lnTo>
                <a:lnTo>
                  <a:pt x="90042" y="109220"/>
                </a:lnTo>
                <a:lnTo>
                  <a:pt x="92328" y="115697"/>
                </a:lnTo>
                <a:lnTo>
                  <a:pt x="97154" y="120903"/>
                </a:lnTo>
                <a:lnTo>
                  <a:pt x="101853" y="126111"/>
                </a:lnTo>
                <a:lnTo>
                  <a:pt x="141986" y="145923"/>
                </a:lnTo>
                <a:lnTo>
                  <a:pt x="149344" y="148564"/>
                </a:lnTo>
                <a:lnTo>
                  <a:pt x="156749" y="151336"/>
                </a:lnTo>
                <a:lnTo>
                  <a:pt x="194063" y="167602"/>
                </a:lnTo>
                <a:lnTo>
                  <a:pt x="227711" y="191643"/>
                </a:lnTo>
                <a:lnTo>
                  <a:pt x="249346" y="228758"/>
                </a:lnTo>
                <a:lnTo>
                  <a:pt x="253364" y="259334"/>
                </a:lnTo>
                <a:lnTo>
                  <a:pt x="252698" y="273079"/>
                </a:lnTo>
                <a:lnTo>
                  <a:pt x="236890" y="319577"/>
                </a:lnTo>
                <a:lnTo>
                  <a:pt x="202705" y="352099"/>
                </a:lnTo>
                <a:lnTo>
                  <a:pt x="167004" y="367030"/>
                </a:lnTo>
                <a:lnTo>
                  <a:pt x="124892" y="373816"/>
                </a:lnTo>
                <a:lnTo>
                  <a:pt x="109727" y="374269"/>
                </a:lnTo>
                <a:lnTo>
                  <a:pt x="100510" y="374100"/>
                </a:lnTo>
                <a:lnTo>
                  <a:pt x="58150" y="368363"/>
                </a:lnTo>
                <a:lnTo>
                  <a:pt x="21589" y="355726"/>
                </a:lnTo>
                <a:lnTo>
                  <a:pt x="0" y="321183"/>
                </a:lnTo>
                <a:lnTo>
                  <a:pt x="0" y="310261"/>
                </a:lnTo>
                <a:lnTo>
                  <a:pt x="0" y="303149"/>
                </a:lnTo>
                <a:lnTo>
                  <a:pt x="253" y="297307"/>
                </a:lnTo>
                <a:lnTo>
                  <a:pt x="762" y="292988"/>
                </a:lnTo>
                <a:lnTo>
                  <a:pt x="1269" y="288671"/>
                </a:lnTo>
                <a:lnTo>
                  <a:pt x="6730" y="277368"/>
                </a:lnTo>
                <a:lnTo>
                  <a:pt x="8127" y="276478"/>
                </a:lnTo>
                <a:lnTo>
                  <a:pt x="10032" y="276098"/>
                </a:lnTo>
                <a:lnTo>
                  <a:pt x="12318" y="276098"/>
                </a:lnTo>
                <a:lnTo>
                  <a:pt x="14986" y="276098"/>
                </a:lnTo>
                <a:lnTo>
                  <a:pt x="19050" y="277622"/>
                </a:lnTo>
                <a:lnTo>
                  <a:pt x="24383" y="280797"/>
                </a:lnTo>
                <a:lnTo>
                  <a:pt x="29717" y="283845"/>
                </a:lnTo>
                <a:lnTo>
                  <a:pt x="72008" y="301371"/>
                </a:lnTo>
                <a:lnTo>
                  <a:pt x="107823" y="306197"/>
                </a:lnTo>
                <a:lnTo>
                  <a:pt x="116331" y="306197"/>
                </a:lnTo>
                <a:lnTo>
                  <a:pt x="147446" y="296163"/>
                </a:lnTo>
                <a:lnTo>
                  <a:pt x="152400" y="292988"/>
                </a:lnTo>
                <a:lnTo>
                  <a:pt x="155955" y="288925"/>
                </a:lnTo>
                <a:lnTo>
                  <a:pt x="158495" y="283845"/>
                </a:lnTo>
                <a:lnTo>
                  <a:pt x="160908" y="278892"/>
                </a:lnTo>
                <a:lnTo>
                  <a:pt x="162178" y="273176"/>
                </a:lnTo>
                <a:lnTo>
                  <a:pt x="162178" y="266826"/>
                </a:lnTo>
                <a:lnTo>
                  <a:pt x="162178" y="259334"/>
                </a:lnTo>
                <a:lnTo>
                  <a:pt x="159892" y="252984"/>
                </a:lnTo>
                <a:lnTo>
                  <a:pt x="155320" y="247650"/>
                </a:lnTo>
                <a:lnTo>
                  <a:pt x="150749" y="242315"/>
                </a:lnTo>
                <a:lnTo>
                  <a:pt x="111378" y="222503"/>
                </a:lnTo>
                <a:lnTo>
                  <a:pt x="104187" y="219840"/>
                </a:lnTo>
                <a:lnTo>
                  <a:pt x="96900" y="217011"/>
                </a:lnTo>
                <a:lnTo>
                  <a:pt x="59842" y="200445"/>
                </a:lnTo>
                <a:lnTo>
                  <a:pt x="26924" y="176402"/>
                </a:lnTo>
                <a:lnTo>
                  <a:pt x="5762" y="138912"/>
                </a:lnTo>
                <a:lnTo>
                  <a:pt x="1904" y="107569"/>
                </a:lnTo>
                <a:lnTo>
                  <a:pt x="2478" y="95902"/>
                </a:lnTo>
                <a:lnTo>
                  <a:pt x="16345" y="54256"/>
                </a:lnTo>
                <a:lnTo>
                  <a:pt x="47138" y="23072"/>
                </a:lnTo>
                <a:lnTo>
                  <a:pt x="93471" y="4446"/>
                </a:lnTo>
                <a:lnTo>
                  <a:pt x="121665" y="498"/>
                </a:lnTo>
                <a:lnTo>
                  <a:pt x="136905" y="0"/>
                </a:lnTo>
                <a:close/>
              </a:path>
            </a:pathLst>
          </a:custGeom>
          <a:ln w="12191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101467" y="2587751"/>
            <a:ext cx="326390" cy="374650"/>
          </a:xfrm>
          <a:custGeom>
            <a:avLst/>
            <a:gdLst/>
            <a:ahLst/>
            <a:cxnLst/>
            <a:rect l="l" t="t" r="r" b="b"/>
            <a:pathLst>
              <a:path w="326389" h="374650">
                <a:moveTo>
                  <a:pt x="169291" y="0"/>
                </a:moveTo>
                <a:lnTo>
                  <a:pt x="207962" y="3063"/>
                </a:lnTo>
                <a:lnTo>
                  <a:pt x="254654" y="19030"/>
                </a:lnTo>
                <a:lnTo>
                  <a:pt x="289052" y="46355"/>
                </a:lnTo>
                <a:lnTo>
                  <a:pt x="311894" y="83484"/>
                </a:lnTo>
                <a:lnTo>
                  <a:pt x="323675" y="128952"/>
                </a:lnTo>
                <a:lnTo>
                  <a:pt x="325881" y="162560"/>
                </a:lnTo>
                <a:lnTo>
                  <a:pt x="325881" y="177546"/>
                </a:lnTo>
                <a:lnTo>
                  <a:pt x="306196" y="210947"/>
                </a:lnTo>
                <a:lnTo>
                  <a:pt x="297306" y="210947"/>
                </a:lnTo>
                <a:lnTo>
                  <a:pt x="95250" y="210947"/>
                </a:lnTo>
                <a:lnTo>
                  <a:pt x="100202" y="249427"/>
                </a:lnTo>
                <a:lnTo>
                  <a:pt x="122112" y="284555"/>
                </a:lnTo>
                <a:lnTo>
                  <a:pt x="163575" y="302053"/>
                </a:lnTo>
                <a:lnTo>
                  <a:pt x="186055" y="303657"/>
                </a:lnTo>
                <a:lnTo>
                  <a:pt x="197961" y="303422"/>
                </a:lnTo>
                <a:lnTo>
                  <a:pt x="238130" y="298263"/>
                </a:lnTo>
                <a:lnTo>
                  <a:pt x="277875" y="286765"/>
                </a:lnTo>
                <a:lnTo>
                  <a:pt x="289813" y="282067"/>
                </a:lnTo>
                <a:lnTo>
                  <a:pt x="294640" y="280924"/>
                </a:lnTo>
                <a:lnTo>
                  <a:pt x="298322" y="280924"/>
                </a:lnTo>
                <a:lnTo>
                  <a:pt x="300608" y="280924"/>
                </a:lnTo>
                <a:lnTo>
                  <a:pt x="302513" y="281305"/>
                </a:lnTo>
                <a:lnTo>
                  <a:pt x="303910" y="282194"/>
                </a:lnTo>
                <a:lnTo>
                  <a:pt x="305434" y="283083"/>
                </a:lnTo>
                <a:lnTo>
                  <a:pt x="306705" y="284607"/>
                </a:lnTo>
                <a:lnTo>
                  <a:pt x="307720" y="286893"/>
                </a:lnTo>
                <a:lnTo>
                  <a:pt x="308609" y="289051"/>
                </a:lnTo>
                <a:lnTo>
                  <a:pt x="309371" y="292226"/>
                </a:lnTo>
                <a:lnTo>
                  <a:pt x="309753" y="296418"/>
                </a:lnTo>
                <a:lnTo>
                  <a:pt x="310133" y="300482"/>
                </a:lnTo>
                <a:lnTo>
                  <a:pt x="310260" y="305562"/>
                </a:lnTo>
                <a:lnTo>
                  <a:pt x="310260" y="311785"/>
                </a:lnTo>
                <a:lnTo>
                  <a:pt x="310260" y="317246"/>
                </a:lnTo>
                <a:lnTo>
                  <a:pt x="308736" y="335661"/>
                </a:lnTo>
                <a:lnTo>
                  <a:pt x="308356" y="338327"/>
                </a:lnTo>
                <a:lnTo>
                  <a:pt x="302641" y="347852"/>
                </a:lnTo>
                <a:lnTo>
                  <a:pt x="300990" y="349631"/>
                </a:lnTo>
                <a:lnTo>
                  <a:pt x="261873" y="363727"/>
                </a:lnTo>
                <a:lnTo>
                  <a:pt x="223646" y="371094"/>
                </a:lnTo>
                <a:lnTo>
                  <a:pt x="177419" y="374269"/>
                </a:lnTo>
                <a:lnTo>
                  <a:pt x="155989" y="373576"/>
                </a:lnTo>
                <a:lnTo>
                  <a:pt x="117179" y="368000"/>
                </a:lnTo>
                <a:lnTo>
                  <a:pt x="69341" y="349107"/>
                </a:lnTo>
                <a:lnTo>
                  <a:pt x="33764" y="317218"/>
                </a:lnTo>
                <a:lnTo>
                  <a:pt x="10921" y="272034"/>
                </a:lnTo>
                <a:lnTo>
                  <a:pt x="2746" y="234410"/>
                </a:lnTo>
                <a:lnTo>
                  <a:pt x="0" y="190881"/>
                </a:lnTo>
                <a:lnTo>
                  <a:pt x="716" y="169310"/>
                </a:lnTo>
                <a:lnTo>
                  <a:pt x="6482" y="129409"/>
                </a:lnTo>
                <a:lnTo>
                  <a:pt x="25638" y="78247"/>
                </a:lnTo>
                <a:lnTo>
                  <a:pt x="56580" y="39155"/>
                </a:lnTo>
                <a:lnTo>
                  <a:pt x="98425" y="13081"/>
                </a:lnTo>
                <a:lnTo>
                  <a:pt x="150074" y="811"/>
                </a:lnTo>
                <a:lnTo>
                  <a:pt x="169291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524886" y="2587751"/>
            <a:ext cx="334645" cy="501015"/>
          </a:xfrm>
          <a:custGeom>
            <a:avLst/>
            <a:gdLst/>
            <a:ahLst/>
            <a:cxnLst/>
            <a:rect l="l" t="t" r="r" b="b"/>
            <a:pathLst>
              <a:path w="334644" h="501014">
                <a:moveTo>
                  <a:pt x="199136" y="0"/>
                </a:moveTo>
                <a:lnTo>
                  <a:pt x="247713" y="8090"/>
                </a:lnTo>
                <a:lnTo>
                  <a:pt x="284511" y="31305"/>
                </a:lnTo>
                <a:lnTo>
                  <a:pt x="310570" y="66573"/>
                </a:lnTo>
                <a:lnTo>
                  <a:pt x="326644" y="111633"/>
                </a:lnTo>
                <a:lnTo>
                  <a:pt x="333662" y="163818"/>
                </a:lnTo>
                <a:lnTo>
                  <a:pt x="334137" y="182372"/>
                </a:lnTo>
                <a:lnTo>
                  <a:pt x="333541" y="203942"/>
                </a:lnTo>
                <a:lnTo>
                  <a:pt x="328779" y="243843"/>
                </a:lnTo>
                <a:lnTo>
                  <a:pt x="312959" y="295021"/>
                </a:lnTo>
                <a:lnTo>
                  <a:pt x="287234" y="334341"/>
                </a:lnTo>
                <a:lnTo>
                  <a:pt x="251587" y="360934"/>
                </a:lnTo>
                <a:lnTo>
                  <a:pt x="206384" y="373435"/>
                </a:lnTo>
                <a:lnTo>
                  <a:pt x="189356" y="374269"/>
                </a:lnTo>
                <a:lnTo>
                  <a:pt x="182262" y="374100"/>
                </a:lnTo>
                <a:lnTo>
                  <a:pt x="139319" y="362965"/>
                </a:lnTo>
                <a:lnTo>
                  <a:pt x="105473" y="339344"/>
                </a:lnTo>
                <a:lnTo>
                  <a:pt x="93725" y="328549"/>
                </a:lnTo>
                <a:lnTo>
                  <a:pt x="93725" y="484759"/>
                </a:lnTo>
                <a:lnTo>
                  <a:pt x="93725" y="487299"/>
                </a:lnTo>
                <a:lnTo>
                  <a:pt x="93090" y="489585"/>
                </a:lnTo>
                <a:lnTo>
                  <a:pt x="91567" y="491489"/>
                </a:lnTo>
                <a:lnTo>
                  <a:pt x="90043" y="493522"/>
                </a:lnTo>
                <a:lnTo>
                  <a:pt x="69595" y="499745"/>
                </a:lnTo>
                <a:lnTo>
                  <a:pt x="63626" y="500507"/>
                </a:lnTo>
                <a:lnTo>
                  <a:pt x="56133" y="500761"/>
                </a:lnTo>
                <a:lnTo>
                  <a:pt x="46862" y="500761"/>
                </a:lnTo>
                <a:lnTo>
                  <a:pt x="37718" y="500761"/>
                </a:lnTo>
                <a:lnTo>
                  <a:pt x="30099" y="500507"/>
                </a:lnTo>
                <a:lnTo>
                  <a:pt x="24256" y="499745"/>
                </a:lnTo>
                <a:lnTo>
                  <a:pt x="18287" y="498983"/>
                </a:lnTo>
                <a:lnTo>
                  <a:pt x="13462" y="497967"/>
                </a:lnTo>
                <a:lnTo>
                  <a:pt x="9906" y="496570"/>
                </a:lnTo>
                <a:lnTo>
                  <a:pt x="6223" y="495173"/>
                </a:lnTo>
                <a:lnTo>
                  <a:pt x="3682" y="493522"/>
                </a:lnTo>
                <a:lnTo>
                  <a:pt x="2286" y="491489"/>
                </a:lnTo>
                <a:lnTo>
                  <a:pt x="762" y="489585"/>
                </a:lnTo>
                <a:lnTo>
                  <a:pt x="0" y="487299"/>
                </a:lnTo>
                <a:lnTo>
                  <a:pt x="0" y="484759"/>
                </a:lnTo>
                <a:lnTo>
                  <a:pt x="0" y="21209"/>
                </a:lnTo>
                <a:lnTo>
                  <a:pt x="0" y="18796"/>
                </a:lnTo>
                <a:lnTo>
                  <a:pt x="635" y="16510"/>
                </a:lnTo>
                <a:lnTo>
                  <a:pt x="1905" y="14732"/>
                </a:lnTo>
                <a:lnTo>
                  <a:pt x="3175" y="12826"/>
                </a:lnTo>
                <a:lnTo>
                  <a:pt x="5333" y="11302"/>
                </a:lnTo>
                <a:lnTo>
                  <a:pt x="8381" y="10033"/>
                </a:lnTo>
                <a:lnTo>
                  <a:pt x="11430" y="8762"/>
                </a:lnTo>
                <a:lnTo>
                  <a:pt x="15620" y="7874"/>
                </a:lnTo>
                <a:lnTo>
                  <a:pt x="20700" y="7238"/>
                </a:lnTo>
                <a:lnTo>
                  <a:pt x="25781" y="6603"/>
                </a:lnTo>
                <a:lnTo>
                  <a:pt x="32131" y="6350"/>
                </a:lnTo>
                <a:lnTo>
                  <a:pt x="39877" y="6350"/>
                </a:lnTo>
                <a:lnTo>
                  <a:pt x="47243" y="6350"/>
                </a:lnTo>
                <a:lnTo>
                  <a:pt x="53593" y="6603"/>
                </a:lnTo>
                <a:lnTo>
                  <a:pt x="58674" y="7238"/>
                </a:lnTo>
                <a:lnTo>
                  <a:pt x="63754" y="7874"/>
                </a:lnTo>
                <a:lnTo>
                  <a:pt x="67818" y="8762"/>
                </a:lnTo>
                <a:lnTo>
                  <a:pt x="70865" y="10033"/>
                </a:lnTo>
                <a:lnTo>
                  <a:pt x="74040" y="11302"/>
                </a:lnTo>
                <a:lnTo>
                  <a:pt x="76200" y="12826"/>
                </a:lnTo>
                <a:lnTo>
                  <a:pt x="77469" y="14732"/>
                </a:lnTo>
                <a:lnTo>
                  <a:pt x="78612" y="16510"/>
                </a:lnTo>
                <a:lnTo>
                  <a:pt x="79248" y="18796"/>
                </a:lnTo>
                <a:lnTo>
                  <a:pt x="79248" y="21209"/>
                </a:lnTo>
                <a:lnTo>
                  <a:pt x="79248" y="60325"/>
                </a:lnTo>
                <a:lnTo>
                  <a:pt x="107695" y="34036"/>
                </a:lnTo>
                <a:lnTo>
                  <a:pt x="143506" y="11541"/>
                </a:lnTo>
                <a:lnTo>
                  <a:pt x="182102" y="936"/>
                </a:lnTo>
                <a:lnTo>
                  <a:pt x="190494" y="236"/>
                </a:lnTo>
                <a:lnTo>
                  <a:pt x="199136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610486" y="2587751"/>
            <a:ext cx="317500" cy="368300"/>
          </a:xfrm>
          <a:custGeom>
            <a:avLst/>
            <a:gdLst/>
            <a:ahLst/>
            <a:cxnLst/>
            <a:rect l="l" t="t" r="r" b="b"/>
            <a:pathLst>
              <a:path w="317500" h="368300">
                <a:moveTo>
                  <a:pt x="195325" y="0"/>
                </a:moveTo>
                <a:lnTo>
                  <a:pt x="240188" y="6268"/>
                </a:lnTo>
                <a:lnTo>
                  <a:pt x="282354" y="32428"/>
                </a:lnTo>
                <a:lnTo>
                  <a:pt x="306998" y="73908"/>
                </a:lnTo>
                <a:lnTo>
                  <a:pt x="315436" y="114649"/>
                </a:lnTo>
                <a:lnTo>
                  <a:pt x="316992" y="148082"/>
                </a:lnTo>
                <a:lnTo>
                  <a:pt x="316992" y="353060"/>
                </a:lnTo>
                <a:lnTo>
                  <a:pt x="316992" y="355600"/>
                </a:lnTo>
                <a:lnTo>
                  <a:pt x="307339" y="364236"/>
                </a:lnTo>
                <a:lnTo>
                  <a:pt x="303911" y="365506"/>
                </a:lnTo>
                <a:lnTo>
                  <a:pt x="299085" y="366395"/>
                </a:lnTo>
                <a:lnTo>
                  <a:pt x="292988" y="367030"/>
                </a:lnTo>
                <a:lnTo>
                  <a:pt x="286893" y="367664"/>
                </a:lnTo>
                <a:lnTo>
                  <a:pt x="279400" y="368046"/>
                </a:lnTo>
                <a:lnTo>
                  <a:pt x="270510" y="368046"/>
                </a:lnTo>
                <a:lnTo>
                  <a:pt x="261365" y="368046"/>
                </a:lnTo>
                <a:lnTo>
                  <a:pt x="233299" y="364236"/>
                </a:lnTo>
                <a:lnTo>
                  <a:pt x="229869" y="363093"/>
                </a:lnTo>
                <a:lnTo>
                  <a:pt x="227330" y="361442"/>
                </a:lnTo>
                <a:lnTo>
                  <a:pt x="225806" y="359663"/>
                </a:lnTo>
                <a:lnTo>
                  <a:pt x="224408" y="357759"/>
                </a:lnTo>
                <a:lnTo>
                  <a:pt x="223646" y="355600"/>
                </a:lnTo>
                <a:lnTo>
                  <a:pt x="223646" y="353060"/>
                </a:lnTo>
                <a:lnTo>
                  <a:pt x="223646" y="163702"/>
                </a:lnTo>
                <a:lnTo>
                  <a:pt x="220090" y="125730"/>
                </a:lnTo>
                <a:lnTo>
                  <a:pt x="199644" y="90550"/>
                </a:lnTo>
                <a:lnTo>
                  <a:pt x="177292" y="81534"/>
                </a:lnTo>
                <a:lnTo>
                  <a:pt x="167767" y="81534"/>
                </a:lnTo>
                <a:lnTo>
                  <a:pt x="131699" y="94487"/>
                </a:lnTo>
                <a:lnTo>
                  <a:pt x="103534" y="120741"/>
                </a:lnTo>
                <a:lnTo>
                  <a:pt x="93725" y="132461"/>
                </a:lnTo>
                <a:lnTo>
                  <a:pt x="93725" y="353060"/>
                </a:lnTo>
                <a:lnTo>
                  <a:pt x="93725" y="355600"/>
                </a:lnTo>
                <a:lnTo>
                  <a:pt x="83946" y="364236"/>
                </a:lnTo>
                <a:lnTo>
                  <a:pt x="80263" y="365506"/>
                </a:lnTo>
                <a:lnTo>
                  <a:pt x="75564" y="366395"/>
                </a:lnTo>
                <a:lnTo>
                  <a:pt x="69595" y="367030"/>
                </a:lnTo>
                <a:lnTo>
                  <a:pt x="63626" y="367664"/>
                </a:lnTo>
                <a:lnTo>
                  <a:pt x="56133" y="368046"/>
                </a:lnTo>
                <a:lnTo>
                  <a:pt x="46862" y="368046"/>
                </a:lnTo>
                <a:lnTo>
                  <a:pt x="37718" y="368046"/>
                </a:lnTo>
                <a:lnTo>
                  <a:pt x="30099" y="367664"/>
                </a:lnTo>
                <a:lnTo>
                  <a:pt x="24256" y="367030"/>
                </a:lnTo>
                <a:lnTo>
                  <a:pt x="18287" y="366395"/>
                </a:lnTo>
                <a:lnTo>
                  <a:pt x="13462" y="365506"/>
                </a:lnTo>
                <a:lnTo>
                  <a:pt x="9906" y="364236"/>
                </a:lnTo>
                <a:lnTo>
                  <a:pt x="6222" y="363093"/>
                </a:lnTo>
                <a:lnTo>
                  <a:pt x="3682" y="361442"/>
                </a:lnTo>
                <a:lnTo>
                  <a:pt x="2285" y="359663"/>
                </a:lnTo>
                <a:lnTo>
                  <a:pt x="762" y="357759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9"/>
                </a:lnTo>
                <a:lnTo>
                  <a:pt x="0" y="18796"/>
                </a:lnTo>
                <a:lnTo>
                  <a:pt x="634" y="16510"/>
                </a:lnTo>
                <a:lnTo>
                  <a:pt x="1904" y="14732"/>
                </a:lnTo>
                <a:lnTo>
                  <a:pt x="3175" y="12826"/>
                </a:lnTo>
                <a:lnTo>
                  <a:pt x="5334" y="11302"/>
                </a:lnTo>
                <a:lnTo>
                  <a:pt x="8635" y="10033"/>
                </a:lnTo>
                <a:lnTo>
                  <a:pt x="11810" y="8762"/>
                </a:lnTo>
                <a:lnTo>
                  <a:pt x="16001" y="7874"/>
                </a:lnTo>
                <a:lnTo>
                  <a:pt x="21081" y="7238"/>
                </a:lnTo>
                <a:lnTo>
                  <a:pt x="26162" y="6603"/>
                </a:lnTo>
                <a:lnTo>
                  <a:pt x="32512" y="6350"/>
                </a:lnTo>
                <a:lnTo>
                  <a:pt x="40258" y="6350"/>
                </a:lnTo>
                <a:lnTo>
                  <a:pt x="48132" y="6350"/>
                </a:lnTo>
                <a:lnTo>
                  <a:pt x="54737" y="6603"/>
                </a:lnTo>
                <a:lnTo>
                  <a:pt x="59943" y="7238"/>
                </a:lnTo>
                <a:lnTo>
                  <a:pt x="65150" y="7874"/>
                </a:lnTo>
                <a:lnTo>
                  <a:pt x="69214" y="8762"/>
                </a:lnTo>
                <a:lnTo>
                  <a:pt x="72008" y="10033"/>
                </a:lnTo>
                <a:lnTo>
                  <a:pt x="74802" y="11302"/>
                </a:lnTo>
                <a:lnTo>
                  <a:pt x="76962" y="12826"/>
                </a:lnTo>
                <a:lnTo>
                  <a:pt x="78105" y="14732"/>
                </a:lnTo>
                <a:lnTo>
                  <a:pt x="79375" y="16510"/>
                </a:lnTo>
                <a:lnTo>
                  <a:pt x="80010" y="18796"/>
                </a:lnTo>
                <a:lnTo>
                  <a:pt x="80010" y="21209"/>
                </a:lnTo>
                <a:lnTo>
                  <a:pt x="80010" y="59562"/>
                </a:lnTo>
                <a:lnTo>
                  <a:pt x="107823" y="33496"/>
                </a:lnTo>
                <a:lnTo>
                  <a:pt x="150373" y="8358"/>
                </a:lnTo>
                <a:lnTo>
                  <a:pt x="180040" y="928"/>
                </a:lnTo>
                <a:lnTo>
                  <a:pt x="195325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151775" y="2587751"/>
            <a:ext cx="213360" cy="368300"/>
          </a:xfrm>
          <a:custGeom>
            <a:avLst/>
            <a:gdLst/>
            <a:ahLst/>
            <a:cxnLst/>
            <a:rect l="l" t="t" r="r" b="b"/>
            <a:pathLst>
              <a:path w="213359" h="368300">
                <a:moveTo>
                  <a:pt x="168135" y="0"/>
                </a:moveTo>
                <a:lnTo>
                  <a:pt x="171437" y="0"/>
                </a:lnTo>
                <a:lnTo>
                  <a:pt x="174866" y="253"/>
                </a:lnTo>
                <a:lnTo>
                  <a:pt x="178549" y="635"/>
                </a:lnTo>
                <a:lnTo>
                  <a:pt x="182359" y="888"/>
                </a:lnTo>
                <a:lnTo>
                  <a:pt x="186169" y="1524"/>
                </a:lnTo>
                <a:lnTo>
                  <a:pt x="190106" y="2412"/>
                </a:lnTo>
                <a:lnTo>
                  <a:pt x="194043" y="3301"/>
                </a:lnTo>
                <a:lnTo>
                  <a:pt x="197599" y="4318"/>
                </a:lnTo>
                <a:lnTo>
                  <a:pt x="200520" y="5461"/>
                </a:lnTo>
                <a:lnTo>
                  <a:pt x="203568" y="6476"/>
                </a:lnTo>
                <a:lnTo>
                  <a:pt x="210045" y="13081"/>
                </a:lnTo>
                <a:lnTo>
                  <a:pt x="210680" y="14477"/>
                </a:lnTo>
                <a:lnTo>
                  <a:pt x="212839" y="30861"/>
                </a:lnTo>
                <a:lnTo>
                  <a:pt x="213093" y="36068"/>
                </a:lnTo>
                <a:lnTo>
                  <a:pt x="213220" y="43180"/>
                </a:lnTo>
                <a:lnTo>
                  <a:pt x="213220" y="52070"/>
                </a:lnTo>
                <a:lnTo>
                  <a:pt x="213220" y="61087"/>
                </a:lnTo>
                <a:lnTo>
                  <a:pt x="210172" y="87502"/>
                </a:lnTo>
                <a:lnTo>
                  <a:pt x="209283" y="90677"/>
                </a:lnTo>
                <a:lnTo>
                  <a:pt x="207886" y="92963"/>
                </a:lnTo>
                <a:lnTo>
                  <a:pt x="206362" y="94107"/>
                </a:lnTo>
                <a:lnTo>
                  <a:pt x="204711" y="95376"/>
                </a:lnTo>
                <a:lnTo>
                  <a:pt x="202679" y="96012"/>
                </a:lnTo>
                <a:lnTo>
                  <a:pt x="200139" y="96012"/>
                </a:lnTo>
                <a:lnTo>
                  <a:pt x="198234" y="96012"/>
                </a:lnTo>
                <a:lnTo>
                  <a:pt x="195948" y="95631"/>
                </a:lnTo>
                <a:lnTo>
                  <a:pt x="193535" y="94742"/>
                </a:lnTo>
                <a:lnTo>
                  <a:pt x="190995" y="93852"/>
                </a:lnTo>
                <a:lnTo>
                  <a:pt x="188201" y="92963"/>
                </a:lnTo>
                <a:lnTo>
                  <a:pt x="185153" y="91948"/>
                </a:lnTo>
                <a:lnTo>
                  <a:pt x="181978" y="90932"/>
                </a:lnTo>
                <a:lnTo>
                  <a:pt x="178549" y="90043"/>
                </a:lnTo>
                <a:lnTo>
                  <a:pt x="174866" y="89153"/>
                </a:lnTo>
                <a:lnTo>
                  <a:pt x="171183" y="88264"/>
                </a:lnTo>
                <a:lnTo>
                  <a:pt x="167119" y="87884"/>
                </a:lnTo>
                <a:lnTo>
                  <a:pt x="162547" y="87884"/>
                </a:lnTo>
                <a:lnTo>
                  <a:pt x="157340" y="87884"/>
                </a:lnTo>
                <a:lnTo>
                  <a:pt x="119367" y="111251"/>
                </a:lnTo>
                <a:lnTo>
                  <a:pt x="93764" y="146176"/>
                </a:lnTo>
                <a:lnTo>
                  <a:pt x="93764" y="353060"/>
                </a:lnTo>
                <a:lnTo>
                  <a:pt x="93764" y="355600"/>
                </a:lnTo>
                <a:lnTo>
                  <a:pt x="83908" y="364236"/>
                </a:lnTo>
                <a:lnTo>
                  <a:pt x="80314" y="365506"/>
                </a:lnTo>
                <a:lnTo>
                  <a:pt x="75539" y="366395"/>
                </a:lnTo>
                <a:lnTo>
                  <a:pt x="69583" y="367030"/>
                </a:lnTo>
                <a:lnTo>
                  <a:pt x="63626" y="367664"/>
                </a:lnTo>
                <a:lnTo>
                  <a:pt x="56057" y="368046"/>
                </a:lnTo>
                <a:lnTo>
                  <a:pt x="46888" y="368046"/>
                </a:lnTo>
                <a:lnTo>
                  <a:pt x="37706" y="368046"/>
                </a:lnTo>
                <a:lnTo>
                  <a:pt x="30137" y="367664"/>
                </a:lnTo>
                <a:lnTo>
                  <a:pt x="24193" y="367030"/>
                </a:lnTo>
                <a:lnTo>
                  <a:pt x="18237" y="366395"/>
                </a:lnTo>
                <a:lnTo>
                  <a:pt x="13462" y="365506"/>
                </a:lnTo>
                <a:lnTo>
                  <a:pt x="9867" y="364236"/>
                </a:lnTo>
                <a:lnTo>
                  <a:pt x="6273" y="363093"/>
                </a:lnTo>
                <a:lnTo>
                  <a:pt x="3721" y="361442"/>
                </a:lnTo>
                <a:lnTo>
                  <a:pt x="2235" y="359663"/>
                </a:lnTo>
                <a:lnTo>
                  <a:pt x="749" y="357759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9"/>
                </a:lnTo>
                <a:lnTo>
                  <a:pt x="0" y="18796"/>
                </a:lnTo>
                <a:lnTo>
                  <a:pt x="622" y="16510"/>
                </a:lnTo>
                <a:lnTo>
                  <a:pt x="1866" y="14732"/>
                </a:lnTo>
                <a:lnTo>
                  <a:pt x="3111" y="12826"/>
                </a:lnTo>
                <a:lnTo>
                  <a:pt x="5334" y="11302"/>
                </a:lnTo>
                <a:lnTo>
                  <a:pt x="8559" y="10033"/>
                </a:lnTo>
                <a:lnTo>
                  <a:pt x="11785" y="8762"/>
                </a:lnTo>
                <a:lnTo>
                  <a:pt x="15938" y="7874"/>
                </a:lnTo>
                <a:lnTo>
                  <a:pt x="21031" y="7238"/>
                </a:lnTo>
                <a:lnTo>
                  <a:pt x="26111" y="6603"/>
                </a:lnTo>
                <a:lnTo>
                  <a:pt x="32499" y="6350"/>
                </a:lnTo>
                <a:lnTo>
                  <a:pt x="40182" y="6350"/>
                </a:lnTo>
                <a:lnTo>
                  <a:pt x="48120" y="6350"/>
                </a:lnTo>
                <a:lnTo>
                  <a:pt x="54698" y="6603"/>
                </a:lnTo>
                <a:lnTo>
                  <a:pt x="59905" y="7238"/>
                </a:lnTo>
                <a:lnTo>
                  <a:pt x="65112" y="7874"/>
                </a:lnTo>
                <a:lnTo>
                  <a:pt x="69151" y="8762"/>
                </a:lnTo>
                <a:lnTo>
                  <a:pt x="71996" y="10033"/>
                </a:lnTo>
                <a:lnTo>
                  <a:pt x="74853" y="11302"/>
                </a:lnTo>
                <a:lnTo>
                  <a:pt x="76898" y="12826"/>
                </a:lnTo>
                <a:lnTo>
                  <a:pt x="78143" y="14732"/>
                </a:lnTo>
                <a:lnTo>
                  <a:pt x="79375" y="16510"/>
                </a:lnTo>
                <a:lnTo>
                  <a:pt x="79997" y="18796"/>
                </a:lnTo>
                <a:lnTo>
                  <a:pt x="79997" y="21209"/>
                </a:lnTo>
                <a:lnTo>
                  <a:pt x="79997" y="62484"/>
                </a:lnTo>
                <a:lnTo>
                  <a:pt x="104559" y="31876"/>
                </a:lnTo>
                <a:lnTo>
                  <a:pt x="140449" y="4699"/>
                </a:lnTo>
                <a:lnTo>
                  <a:pt x="161277" y="0"/>
                </a:lnTo>
                <a:lnTo>
                  <a:pt x="168135" y="0"/>
                </a:lnTo>
                <a:close/>
              </a:path>
            </a:pathLst>
          </a:custGeom>
          <a:ln w="12191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843737" y="2541523"/>
            <a:ext cx="141668" cy="17551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631813" y="2506598"/>
            <a:ext cx="234950" cy="454659"/>
          </a:xfrm>
          <a:custGeom>
            <a:avLst/>
            <a:gdLst/>
            <a:ahLst/>
            <a:cxnLst/>
            <a:rect l="l" t="t" r="r" b="b"/>
            <a:pathLst>
              <a:path w="234950" h="454660">
                <a:moveTo>
                  <a:pt x="100837" y="0"/>
                </a:moveTo>
                <a:lnTo>
                  <a:pt x="110108" y="0"/>
                </a:lnTo>
                <a:lnTo>
                  <a:pt x="117728" y="380"/>
                </a:lnTo>
                <a:lnTo>
                  <a:pt x="123825" y="1015"/>
                </a:lnTo>
                <a:lnTo>
                  <a:pt x="129793" y="1650"/>
                </a:lnTo>
                <a:lnTo>
                  <a:pt x="134619" y="2539"/>
                </a:lnTo>
                <a:lnTo>
                  <a:pt x="138048" y="3937"/>
                </a:lnTo>
                <a:lnTo>
                  <a:pt x="141604" y="5334"/>
                </a:lnTo>
                <a:lnTo>
                  <a:pt x="144017" y="6985"/>
                </a:lnTo>
                <a:lnTo>
                  <a:pt x="145541" y="9016"/>
                </a:lnTo>
                <a:lnTo>
                  <a:pt x="147065" y="10922"/>
                </a:lnTo>
                <a:lnTo>
                  <a:pt x="147700" y="13208"/>
                </a:lnTo>
                <a:lnTo>
                  <a:pt x="147700" y="15621"/>
                </a:lnTo>
                <a:lnTo>
                  <a:pt x="147700" y="89662"/>
                </a:lnTo>
                <a:lnTo>
                  <a:pt x="219963" y="89662"/>
                </a:lnTo>
                <a:lnTo>
                  <a:pt x="222376" y="89662"/>
                </a:lnTo>
                <a:lnTo>
                  <a:pt x="224535" y="90297"/>
                </a:lnTo>
                <a:lnTo>
                  <a:pt x="234822" y="120523"/>
                </a:lnTo>
                <a:lnTo>
                  <a:pt x="234822" y="127635"/>
                </a:lnTo>
                <a:lnTo>
                  <a:pt x="225043" y="165608"/>
                </a:lnTo>
                <a:lnTo>
                  <a:pt x="220344" y="165608"/>
                </a:lnTo>
                <a:lnTo>
                  <a:pt x="147700" y="165608"/>
                </a:lnTo>
                <a:lnTo>
                  <a:pt x="147700" y="321563"/>
                </a:lnTo>
                <a:lnTo>
                  <a:pt x="148246" y="334254"/>
                </a:lnTo>
                <a:lnTo>
                  <a:pt x="168243" y="372427"/>
                </a:lnTo>
                <a:lnTo>
                  <a:pt x="186816" y="375792"/>
                </a:lnTo>
                <a:lnTo>
                  <a:pt x="191769" y="375792"/>
                </a:lnTo>
                <a:lnTo>
                  <a:pt x="210819" y="371601"/>
                </a:lnTo>
                <a:lnTo>
                  <a:pt x="213867" y="370459"/>
                </a:lnTo>
                <a:lnTo>
                  <a:pt x="216534" y="369442"/>
                </a:lnTo>
                <a:lnTo>
                  <a:pt x="218693" y="368553"/>
                </a:lnTo>
                <a:lnTo>
                  <a:pt x="220725" y="367664"/>
                </a:lnTo>
                <a:lnTo>
                  <a:pt x="222630" y="367284"/>
                </a:lnTo>
                <a:lnTo>
                  <a:pt x="224408" y="367284"/>
                </a:lnTo>
                <a:lnTo>
                  <a:pt x="225932" y="367284"/>
                </a:lnTo>
                <a:lnTo>
                  <a:pt x="227329" y="367664"/>
                </a:lnTo>
                <a:lnTo>
                  <a:pt x="234822" y="394588"/>
                </a:lnTo>
                <a:lnTo>
                  <a:pt x="234822" y="401574"/>
                </a:lnTo>
                <a:lnTo>
                  <a:pt x="234822" y="412496"/>
                </a:lnTo>
                <a:lnTo>
                  <a:pt x="234187" y="420750"/>
                </a:lnTo>
                <a:lnTo>
                  <a:pt x="232790" y="426592"/>
                </a:lnTo>
                <a:lnTo>
                  <a:pt x="231393" y="432435"/>
                </a:lnTo>
                <a:lnTo>
                  <a:pt x="229615" y="436499"/>
                </a:lnTo>
                <a:lnTo>
                  <a:pt x="227329" y="438912"/>
                </a:lnTo>
                <a:lnTo>
                  <a:pt x="225170" y="441325"/>
                </a:lnTo>
                <a:lnTo>
                  <a:pt x="202310" y="450088"/>
                </a:lnTo>
                <a:lnTo>
                  <a:pt x="196468" y="451485"/>
                </a:lnTo>
                <a:lnTo>
                  <a:pt x="190118" y="452500"/>
                </a:lnTo>
                <a:lnTo>
                  <a:pt x="183260" y="453263"/>
                </a:lnTo>
                <a:lnTo>
                  <a:pt x="176529" y="454025"/>
                </a:lnTo>
                <a:lnTo>
                  <a:pt x="169544" y="454405"/>
                </a:lnTo>
                <a:lnTo>
                  <a:pt x="162686" y="454405"/>
                </a:lnTo>
                <a:lnTo>
                  <a:pt x="114300" y="447293"/>
                </a:lnTo>
                <a:lnTo>
                  <a:pt x="80390" y="425576"/>
                </a:lnTo>
                <a:lnTo>
                  <a:pt x="60705" y="388492"/>
                </a:lnTo>
                <a:lnTo>
                  <a:pt x="54758" y="350398"/>
                </a:lnTo>
                <a:lnTo>
                  <a:pt x="54355" y="335661"/>
                </a:lnTo>
                <a:lnTo>
                  <a:pt x="54355" y="165608"/>
                </a:lnTo>
                <a:lnTo>
                  <a:pt x="14604" y="165608"/>
                </a:lnTo>
                <a:lnTo>
                  <a:pt x="9905" y="165608"/>
                </a:lnTo>
                <a:lnTo>
                  <a:pt x="6222" y="162687"/>
                </a:lnTo>
                <a:lnTo>
                  <a:pt x="0" y="127635"/>
                </a:lnTo>
                <a:lnTo>
                  <a:pt x="0" y="120523"/>
                </a:lnTo>
                <a:lnTo>
                  <a:pt x="3809" y="97662"/>
                </a:lnTo>
                <a:lnTo>
                  <a:pt x="4952" y="94868"/>
                </a:lnTo>
                <a:lnTo>
                  <a:pt x="6603" y="92837"/>
                </a:lnTo>
                <a:lnTo>
                  <a:pt x="8381" y="91566"/>
                </a:lnTo>
                <a:lnTo>
                  <a:pt x="10286" y="90297"/>
                </a:lnTo>
                <a:lnTo>
                  <a:pt x="12445" y="89662"/>
                </a:lnTo>
                <a:lnTo>
                  <a:pt x="14985" y="89662"/>
                </a:lnTo>
                <a:lnTo>
                  <a:pt x="54355" y="89662"/>
                </a:lnTo>
                <a:lnTo>
                  <a:pt x="54355" y="15621"/>
                </a:lnTo>
                <a:lnTo>
                  <a:pt x="54355" y="13208"/>
                </a:lnTo>
                <a:lnTo>
                  <a:pt x="54990" y="10922"/>
                </a:lnTo>
                <a:lnTo>
                  <a:pt x="56387" y="9016"/>
                </a:lnTo>
                <a:lnTo>
                  <a:pt x="57784" y="6985"/>
                </a:lnTo>
                <a:lnTo>
                  <a:pt x="60325" y="5334"/>
                </a:lnTo>
                <a:lnTo>
                  <a:pt x="63880" y="3937"/>
                </a:lnTo>
                <a:lnTo>
                  <a:pt x="67436" y="2539"/>
                </a:lnTo>
                <a:lnTo>
                  <a:pt x="72262" y="1650"/>
                </a:lnTo>
                <a:lnTo>
                  <a:pt x="78358" y="1015"/>
                </a:lnTo>
                <a:lnTo>
                  <a:pt x="84454" y="380"/>
                </a:lnTo>
                <a:lnTo>
                  <a:pt x="91947" y="0"/>
                </a:lnTo>
                <a:lnTo>
                  <a:pt x="100837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51979" y="2472054"/>
            <a:ext cx="330200" cy="483870"/>
          </a:xfrm>
          <a:custGeom>
            <a:avLst/>
            <a:gdLst/>
            <a:ahLst/>
            <a:cxnLst/>
            <a:rect l="l" t="t" r="r" b="b"/>
            <a:pathLst>
              <a:path w="330200" h="483869">
                <a:moveTo>
                  <a:pt x="33108" y="0"/>
                </a:moveTo>
                <a:lnTo>
                  <a:pt x="146596" y="0"/>
                </a:lnTo>
                <a:lnTo>
                  <a:pt x="155046" y="73"/>
                </a:lnTo>
                <a:lnTo>
                  <a:pt x="196127" y="3349"/>
                </a:lnTo>
                <a:lnTo>
                  <a:pt x="237891" y="12985"/>
                </a:lnTo>
                <a:lnTo>
                  <a:pt x="280400" y="35766"/>
                </a:lnTo>
                <a:lnTo>
                  <a:pt x="311423" y="71056"/>
                </a:lnTo>
                <a:lnTo>
                  <a:pt x="327606" y="118268"/>
                </a:lnTo>
                <a:lnTo>
                  <a:pt x="329653" y="146177"/>
                </a:lnTo>
                <a:lnTo>
                  <a:pt x="328863" y="165891"/>
                </a:lnTo>
                <a:lnTo>
                  <a:pt x="317004" y="218059"/>
                </a:lnTo>
                <a:lnTo>
                  <a:pt x="291537" y="259349"/>
                </a:lnTo>
                <a:lnTo>
                  <a:pt x="253238" y="289528"/>
                </a:lnTo>
                <a:lnTo>
                  <a:pt x="202465" y="308129"/>
                </a:lnTo>
                <a:lnTo>
                  <a:pt x="161070" y="313741"/>
                </a:lnTo>
                <a:lnTo>
                  <a:pt x="138036" y="314452"/>
                </a:lnTo>
                <a:lnTo>
                  <a:pt x="97853" y="314452"/>
                </a:lnTo>
                <a:lnTo>
                  <a:pt x="97853" y="468122"/>
                </a:lnTo>
                <a:lnTo>
                  <a:pt x="97853" y="470535"/>
                </a:lnTo>
                <a:lnTo>
                  <a:pt x="97040" y="472821"/>
                </a:lnTo>
                <a:lnTo>
                  <a:pt x="95440" y="474725"/>
                </a:lnTo>
                <a:lnTo>
                  <a:pt x="93827" y="476758"/>
                </a:lnTo>
                <a:lnTo>
                  <a:pt x="91160" y="478409"/>
                </a:lnTo>
                <a:lnTo>
                  <a:pt x="87439" y="479552"/>
                </a:lnTo>
                <a:lnTo>
                  <a:pt x="83718" y="480822"/>
                </a:lnTo>
                <a:lnTo>
                  <a:pt x="78752" y="481838"/>
                </a:lnTo>
                <a:lnTo>
                  <a:pt x="72555" y="482600"/>
                </a:lnTo>
                <a:lnTo>
                  <a:pt x="66344" y="483362"/>
                </a:lnTo>
                <a:lnTo>
                  <a:pt x="58407" y="483743"/>
                </a:lnTo>
                <a:lnTo>
                  <a:pt x="48742" y="483743"/>
                </a:lnTo>
                <a:lnTo>
                  <a:pt x="39319" y="483743"/>
                </a:lnTo>
                <a:lnTo>
                  <a:pt x="31432" y="483362"/>
                </a:lnTo>
                <a:lnTo>
                  <a:pt x="25107" y="482600"/>
                </a:lnTo>
                <a:lnTo>
                  <a:pt x="18783" y="481838"/>
                </a:lnTo>
                <a:lnTo>
                  <a:pt x="13766" y="480822"/>
                </a:lnTo>
                <a:lnTo>
                  <a:pt x="10045" y="479552"/>
                </a:lnTo>
                <a:lnTo>
                  <a:pt x="6324" y="478409"/>
                </a:lnTo>
                <a:lnTo>
                  <a:pt x="3721" y="476758"/>
                </a:lnTo>
                <a:lnTo>
                  <a:pt x="2235" y="474725"/>
                </a:lnTo>
                <a:lnTo>
                  <a:pt x="736" y="472821"/>
                </a:lnTo>
                <a:lnTo>
                  <a:pt x="0" y="470535"/>
                </a:lnTo>
                <a:lnTo>
                  <a:pt x="0" y="468122"/>
                </a:lnTo>
                <a:lnTo>
                  <a:pt x="0" y="34925"/>
                </a:lnTo>
                <a:lnTo>
                  <a:pt x="19670" y="2190"/>
                </a:lnTo>
                <a:lnTo>
                  <a:pt x="26029" y="547"/>
                </a:lnTo>
                <a:lnTo>
                  <a:pt x="33108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813427" y="2469769"/>
            <a:ext cx="98425" cy="486409"/>
          </a:xfrm>
          <a:custGeom>
            <a:avLst/>
            <a:gdLst/>
            <a:ahLst/>
            <a:cxnLst/>
            <a:rect l="l" t="t" r="r" b="b"/>
            <a:pathLst>
              <a:path w="98425" h="486410">
                <a:moveTo>
                  <a:pt x="49149" y="0"/>
                </a:moveTo>
                <a:lnTo>
                  <a:pt x="58800" y="0"/>
                </a:lnTo>
                <a:lnTo>
                  <a:pt x="66675" y="380"/>
                </a:lnTo>
                <a:lnTo>
                  <a:pt x="72898" y="1142"/>
                </a:lnTo>
                <a:lnTo>
                  <a:pt x="79121" y="1904"/>
                </a:lnTo>
                <a:lnTo>
                  <a:pt x="84074" y="2920"/>
                </a:lnTo>
                <a:lnTo>
                  <a:pt x="87757" y="4190"/>
                </a:lnTo>
                <a:lnTo>
                  <a:pt x="91567" y="5333"/>
                </a:lnTo>
                <a:lnTo>
                  <a:pt x="94234" y="6984"/>
                </a:lnTo>
                <a:lnTo>
                  <a:pt x="95758" y="9016"/>
                </a:lnTo>
                <a:lnTo>
                  <a:pt x="97409" y="10921"/>
                </a:lnTo>
                <a:lnTo>
                  <a:pt x="98298" y="13207"/>
                </a:lnTo>
                <a:lnTo>
                  <a:pt x="98298" y="15620"/>
                </a:lnTo>
                <a:lnTo>
                  <a:pt x="98298" y="470407"/>
                </a:lnTo>
                <a:lnTo>
                  <a:pt x="98298" y="472820"/>
                </a:lnTo>
                <a:lnTo>
                  <a:pt x="97409" y="475106"/>
                </a:lnTo>
                <a:lnTo>
                  <a:pt x="95758" y="477011"/>
                </a:lnTo>
                <a:lnTo>
                  <a:pt x="94234" y="479043"/>
                </a:lnTo>
                <a:lnTo>
                  <a:pt x="91567" y="480694"/>
                </a:lnTo>
                <a:lnTo>
                  <a:pt x="87757" y="481838"/>
                </a:lnTo>
                <a:lnTo>
                  <a:pt x="84074" y="483107"/>
                </a:lnTo>
                <a:lnTo>
                  <a:pt x="79121" y="484123"/>
                </a:lnTo>
                <a:lnTo>
                  <a:pt x="72898" y="484885"/>
                </a:lnTo>
                <a:lnTo>
                  <a:pt x="66675" y="485647"/>
                </a:lnTo>
                <a:lnTo>
                  <a:pt x="58800" y="486028"/>
                </a:lnTo>
                <a:lnTo>
                  <a:pt x="49149" y="486028"/>
                </a:lnTo>
                <a:lnTo>
                  <a:pt x="39750" y="486028"/>
                </a:lnTo>
                <a:lnTo>
                  <a:pt x="31876" y="485647"/>
                </a:lnTo>
                <a:lnTo>
                  <a:pt x="25526" y="484885"/>
                </a:lnTo>
                <a:lnTo>
                  <a:pt x="19176" y="484123"/>
                </a:lnTo>
                <a:lnTo>
                  <a:pt x="14097" y="483107"/>
                </a:lnTo>
                <a:lnTo>
                  <a:pt x="10413" y="481838"/>
                </a:lnTo>
                <a:lnTo>
                  <a:pt x="6731" y="480694"/>
                </a:lnTo>
                <a:lnTo>
                  <a:pt x="4063" y="479043"/>
                </a:lnTo>
                <a:lnTo>
                  <a:pt x="2412" y="477011"/>
                </a:lnTo>
                <a:lnTo>
                  <a:pt x="762" y="475106"/>
                </a:lnTo>
                <a:lnTo>
                  <a:pt x="0" y="472820"/>
                </a:lnTo>
                <a:lnTo>
                  <a:pt x="0" y="470407"/>
                </a:lnTo>
                <a:lnTo>
                  <a:pt x="0" y="15620"/>
                </a:lnTo>
                <a:lnTo>
                  <a:pt x="0" y="13207"/>
                </a:lnTo>
                <a:lnTo>
                  <a:pt x="762" y="10921"/>
                </a:lnTo>
                <a:lnTo>
                  <a:pt x="2412" y="9016"/>
                </a:lnTo>
                <a:lnTo>
                  <a:pt x="4063" y="6984"/>
                </a:lnTo>
                <a:lnTo>
                  <a:pt x="6731" y="5333"/>
                </a:lnTo>
                <a:lnTo>
                  <a:pt x="10668" y="4190"/>
                </a:lnTo>
                <a:lnTo>
                  <a:pt x="14477" y="2920"/>
                </a:lnTo>
                <a:lnTo>
                  <a:pt x="19431" y="1904"/>
                </a:lnTo>
                <a:lnTo>
                  <a:pt x="25653" y="1142"/>
                </a:lnTo>
                <a:lnTo>
                  <a:pt x="31876" y="380"/>
                </a:lnTo>
                <a:lnTo>
                  <a:pt x="39750" y="0"/>
                </a:lnTo>
                <a:lnTo>
                  <a:pt x="49149" y="0"/>
                </a:lnTo>
                <a:close/>
              </a:path>
            </a:pathLst>
          </a:custGeom>
          <a:ln w="12191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6469507" y="2442082"/>
            <a:ext cx="120142" cy="11049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324226" y="2442082"/>
            <a:ext cx="120141" cy="11049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409827" y="2442082"/>
            <a:ext cx="120142" cy="11049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418963" y="2435605"/>
            <a:ext cx="317500" cy="520700"/>
          </a:xfrm>
          <a:custGeom>
            <a:avLst/>
            <a:gdLst/>
            <a:ahLst/>
            <a:cxnLst/>
            <a:rect l="l" t="t" r="r" b="b"/>
            <a:pathLst>
              <a:path w="317500" h="520700">
                <a:moveTo>
                  <a:pt x="46862" y="0"/>
                </a:moveTo>
                <a:lnTo>
                  <a:pt x="56134" y="0"/>
                </a:lnTo>
                <a:lnTo>
                  <a:pt x="63626" y="381"/>
                </a:lnTo>
                <a:lnTo>
                  <a:pt x="69596" y="1143"/>
                </a:lnTo>
                <a:lnTo>
                  <a:pt x="75564" y="1905"/>
                </a:lnTo>
                <a:lnTo>
                  <a:pt x="80263" y="2921"/>
                </a:lnTo>
                <a:lnTo>
                  <a:pt x="83947" y="4318"/>
                </a:lnTo>
                <a:lnTo>
                  <a:pt x="87502" y="5588"/>
                </a:lnTo>
                <a:lnTo>
                  <a:pt x="90042" y="7239"/>
                </a:lnTo>
                <a:lnTo>
                  <a:pt x="91566" y="9271"/>
                </a:lnTo>
                <a:lnTo>
                  <a:pt x="93090" y="11303"/>
                </a:lnTo>
                <a:lnTo>
                  <a:pt x="93725" y="13462"/>
                </a:lnTo>
                <a:lnTo>
                  <a:pt x="93725" y="16002"/>
                </a:lnTo>
                <a:lnTo>
                  <a:pt x="93725" y="199390"/>
                </a:lnTo>
                <a:lnTo>
                  <a:pt x="130605" y="170475"/>
                </a:lnTo>
                <a:lnTo>
                  <a:pt x="168703" y="155082"/>
                </a:lnTo>
                <a:lnTo>
                  <a:pt x="195325" y="152146"/>
                </a:lnTo>
                <a:lnTo>
                  <a:pt x="211613" y="152838"/>
                </a:lnTo>
                <a:lnTo>
                  <a:pt x="252475" y="163322"/>
                </a:lnTo>
                <a:lnTo>
                  <a:pt x="290067" y="193802"/>
                </a:lnTo>
                <a:lnTo>
                  <a:pt x="310641" y="239014"/>
                </a:lnTo>
                <a:lnTo>
                  <a:pt x="316607" y="283983"/>
                </a:lnTo>
                <a:lnTo>
                  <a:pt x="316991" y="301752"/>
                </a:lnTo>
                <a:lnTo>
                  <a:pt x="316991" y="505206"/>
                </a:lnTo>
                <a:lnTo>
                  <a:pt x="316991" y="507746"/>
                </a:lnTo>
                <a:lnTo>
                  <a:pt x="307339" y="516382"/>
                </a:lnTo>
                <a:lnTo>
                  <a:pt x="303911" y="517652"/>
                </a:lnTo>
                <a:lnTo>
                  <a:pt x="299085" y="518541"/>
                </a:lnTo>
                <a:lnTo>
                  <a:pt x="292988" y="519176"/>
                </a:lnTo>
                <a:lnTo>
                  <a:pt x="286892" y="519811"/>
                </a:lnTo>
                <a:lnTo>
                  <a:pt x="279400" y="520192"/>
                </a:lnTo>
                <a:lnTo>
                  <a:pt x="270510" y="520192"/>
                </a:lnTo>
                <a:lnTo>
                  <a:pt x="261365" y="520192"/>
                </a:lnTo>
                <a:lnTo>
                  <a:pt x="233299" y="516382"/>
                </a:lnTo>
                <a:lnTo>
                  <a:pt x="229870" y="515239"/>
                </a:lnTo>
                <a:lnTo>
                  <a:pt x="227329" y="513588"/>
                </a:lnTo>
                <a:lnTo>
                  <a:pt x="225806" y="511810"/>
                </a:lnTo>
                <a:lnTo>
                  <a:pt x="224409" y="509905"/>
                </a:lnTo>
                <a:lnTo>
                  <a:pt x="223647" y="507746"/>
                </a:lnTo>
                <a:lnTo>
                  <a:pt x="223647" y="505206"/>
                </a:lnTo>
                <a:lnTo>
                  <a:pt x="223647" y="315849"/>
                </a:lnTo>
                <a:lnTo>
                  <a:pt x="220090" y="277876"/>
                </a:lnTo>
                <a:lnTo>
                  <a:pt x="199644" y="242697"/>
                </a:lnTo>
                <a:lnTo>
                  <a:pt x="177291" y="233680"/>
                </a:lnTo>
                <a:lnTo>
                  <a:pt x="167766" y="233680"/>
                </a:lnTo>
                <a:lnTo>
                  <a:pt x="131699" y="246634"/>
                </a:lnTo>
                <a:lnTo>
                  <a:pt x="103534" y="272887"/>
                </a:lnTo>
                <a:lnTo>
                  <a:pt x="93725" y="284607"/>
                </a:lnTo>
                <a:lnTo>
                  <a:pt x="93725" y="505206"/>
                </a:lnTo>
                <a:lnTo>
                  <a:pt x="93725" y="507746"/>
                </a:lnTo>
                <a:lnTo>
                  <a:pt x="83947" y="516382"/>
                </a:lnTo>
                <a:lnTo>
                  <a:pt x="80263" y="517652"/>
                </a:lnTo>
                <a:lnTo>
                  <a:pt x="75564" y="518541"/>
                </a:lnTo>
                <a:lnTo>
                  <a:pt x="69596" y="519176"/>
                </a:lnTo>
                <a:lnTo>
                  <a:pt x="63626" y="519811"/>
                </a:lnTo>
                <a:lnTo>
                  <a:pt x="56134" y="520192"/>
                </a:lnTo>
                <a:lnTo>
                  <a:pt x="46862" y="520192"/>
                </a:lnTo>
                <a:lnTo>
                  <a:pt x="37719" y="520192"/>
                </a:lnTo>
                <a:lnTo>
                  <a:pt x="30099" y="519811"/>
                </a:lnTo>
                <a:lnTo>
                  <a:pt x="24257" y="519176"/>
                </a:lnTo>
                <a:lnTo>
                  <a:pt x="18287" y="518541"/>
                </a:lnTo>
                <a:lnTo>
                  <a:pt x="13462" y="517652"/>
                </a:lnTo>
                <a:lnTo>
                  <a:pt x="9906" y="516382"/>
                </a:lnTo>
                <a:lnTo>
                  <a:pt x="6223" y="515239"/>
                </a:lnTo>
                <a:lnTo>
                  <a:pt x="3683" y="513588"/>
                </a:lnTo>
                <a:lnTo>
                  <a:pt x="2286" y="511810"/>
                </a:lnTo>
                <a:lnTo>
                  <a:pt x="762" y="509905"/>
                </a:lnTo>
                <a:lnTo>
                  <a:pt x="0" y="507746"/>
                </a:lnTo>
                <a:lnTo>
                  <a:pt x="0" y="505206"/>
                </a:lnTo>
                <a:lnTo>
                  <a:pt x="0" y="16002"/>
                </a:lnTo>
                <a:lnTo>
                  <a:pt x="0" y="13462"/>
                </a:lnTo>
                <a:lnTo>
                  <a:pt x="762" y="11303"/>
                </a:lnTo>
                <a:lnTo>
                  <a:pt x="2286" y="9271"/>
                </a:lnTo>
                <a:lnTo>
                  <a:pt x="3683" y="7239"/>
                </a:lnTo>
                <a:lnTo>
                  <a:pt x="6223" y="5588"/>
                </a:lnTo>
                <a:lnTo>
                  <a:pt x="9906" y="4318"/>
                </a:lnTo>
                <a:lnTo>
                  <a:pt x="13462" y="2921"/>
                </a:lnTo>
                <a:lnTo>
                  <a:pt x="18287" y="1905"/>
                </a:lnTo>
                <a:lnTo>
                  <a:pt x="24257" y="1143"/>
                </a:lnTo>
                <a:lnTo>
                  <a:pt x="30099" y="381"/>
                </a:lnTo>
                <a:lnTo>
                  <a:pt x="37719" y="0"/>
                </a:lnTo>
                <a:lnTo>
                  <a:pt x="46862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933319" y="2435605"/>
            <a:ext cx="93980" cy="520700"/>
          </a:xfrm>
          <a:custGeom>
            <a:avLst/>
            <a:gdLst/>
            <a:ahLst/>
            <a:cxnLst/>
            <a:rect l="l" t="t" r="r" b="b"/>
            <a:pathLst>
              <a:path w="93980" h="520700">
                <a:moveTo>
                  <a:pt x="46862" y="0"/>
                </a:moveTo>
                <a:lnTo>
                  <a:pt x="56133" y="0"/>
                </a:lnTo>
                <a:lnTo>
                  <a:pt x="63626" y="381"/>
                </a:lnTo>
                <a:lnTo>
                  <a:pt x="69595" y="1143"/>
                </a:lnTo>
                <a:lnTo>
                  <a:pt x="75564" y="1905"/>
                </a:lnTo>
                <a:lnTo>
                  <a:pt x="80263" y="2921"/>
                </a:lnTo>
                <a:lnTo>
                  <a:pt x="83947" y="4318"/>
                </a:lnTo>
                <a:lnTo>
                  <a:pt x="87503" y="5588"/>
                </a:lnTo>
                <a:lnTo>
                  <a:pt x="90043" y="7239"/>
                </a:lnTo>
                <a:lnTo>
                  <a:pt x="91567" y="9271"/>
                </a:lnTo>
                <a:lnTo>
                  <a:pt x="93091" y="11303"/>
                </a:lnTo>
                <a:lnTo>
                  <a:pt x="93725" y="13462"/>
                </a:lnTo>
                <a:lnTo>
                  <a:pt x="93725" y="16002"/>
                </a:lnTo>
                <a:lnTo>
                  <a:pt x="93725" y="505206"/>
                </a:lnTo>
                <a:lnTo>
                  <a:pt x="93725" y="507746"/>
                </a:lnTo>
                <a:lnTo>
                  <a:pt x="93091" y="509905"/>
                </a:lnTo>
                <a:lnTo>
                  <a:pt x="91567" y="511810"/>
                </a:lnTo>
                <a:lnTo>
                  <a:pt x="90043" y="513588"/>
                </a:lnTo>
                <a:lnTo>
                  <a:pt x="87503" y="515239"/>
                </a:lnTo>
                <a:lnTo>
                  <a:pt x="83947" y="516382"/>
                </a:lnTo>
                <a:lnTo>
                  <a:pt x="80263" y="517652"/>
                </a:lnTo>
                <a:lnTo>
                  <a:pt x="75564" y="518541"/>
                </a:lnTo>
                <a:lnTo>
                  <a:pt x="69595" y="519176"/>
                </a:lnTo>
                <a:lnTo>
                  <a:pt x="63626" y="519811"/>
                </a:lnTo>
                <a:lnTo>
                  <a:pt x="56133" y="520192"/>
                </a:lnTo>
                <a:lnTo>
                  <a:pt x="46862" y="520192"/>
                </a:lnTo>
                <a:lnTo>
                  <a:pt x="37718" y="520192"/>
                </a:lnTo>
                <a:lnTo>
                  <a:pt x="30099" y="519811"/>
                </a:lnTo>
                <a:lnTo>
                  <a:pt x="24256" y="519176"/>
                </a:lnTo>
                <a:lnTo>
                  <a:pt x="18287" y="518541"/>
                </a:lnTo>
                <a:lnTo>
                  <a:pt x="13462" y="517652"/>
                </a:lnTo>
                <a:lnTo>
                  <a:pt x="9906" y="516382"/>
                </a:lnTo>
                <a:lnTo>
                  <a:pt x="6223" y="515239"/>
                </a:lnTo>
                <a:lnTo>
                  <a:pt x="3682" y="513588"/>
                </a:lnTo>
                <a:lnTo>
                  <a:pt x="2286" y="511810"/>
                </a:lnTo>
                <a:lnTo>
                  <a:pt x="762" y="509905"/>
                </a:lnTo>
                <a:lnTo>
                  <a:pt x="0" y="507746"/>
                </a:lnTo>
                <a:lnTo>
                  <a:pt x="0" y="505206"/>
                </a:lnTo>
                <a:lnTo>
                  <a:pt x="0" y="16002"/>
                </a:lnTo>
                <a:lnTo>
                  <a:pt x="0" y="13462"/>
                </a:lnTo>
                <a:lnTo>
                  <a:pt x="762" y="11303"/>
                </a:lnTo>
                <a:lnTo>
                  <a:pt x="2286" y="9271"/>
                </a:lnTo>
                <a:lnTo>
                  <a:pt x="3682" y="7239"/>
                </a:lnTo>
                <a:lnTo>
                  <a:pt x="6223" y="5588"/>
                </a:lnTo>
                <a:lnTo>
                  <a:pt x="9906" y="4318"/>
                </a:lnTo>
                <a:lnTo>
                  <a:pt x="13462" y="2921"/>
                </a:lnTo>
                <a:lnTo>
                  <a:pt x="18287" y="1905"/>
                </a:lnTo>
                <a:lnTo>
                  <a:pt x="24256" y="1143"/>
                </a:lnTo>
                <a:lnTo>
                  <a:pt x="30099" y="381"/>
                </a:lnTo>
                <a:lnTo>
                  <a:pt x="37718" y="0"/>
                </a:lnTo>
                <a:lnTo>
                  <a:pt x="46862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355719" y="2432557"/>
            <a:ext cx="238125" cy="523240"/>
          </a:xfrm>
          <a:custGeom>
            <a:avLst/>
            <a:gdLst/>
            <a:ahLst/>
            <a:cxnLst/>
            <a:rect l="l" t="t" r="r" b="b"/>
            <a:pathLst>
              <a:path w="238125" h="523239">
                <a:moveTo>
                  <a:pt x="172338" y="0"/>
                </a:moveTo>
                <a:lnTo>
                  <a:pt x="215391" y="5841"/>
                </a:lnTo>
                <a:lnTo>
                  <a:pt x="230377" y="12953"/>
                </a:lnTo>
                <a:lnTo>
                  <a:pt x="232028" y="14477"/>
                </a:lnTo>
                <a:lnTo>
                  <a:pt x="233552" y="16890"/>
                </a:lnTo>
                <a:lnTo>
                  <a:pt x="234568" y="19938"/>
                </a:lnTo>
                <a:lnTo>
                  <a:pt x="235711" y="23113"/>
                </a:lnTo>
                <a:lnTo>
                  <a:pt x="236600" y="27050"/>
                </a:lnTo>
                <a:lnTo>
                  <a:pt x="236981" y="31876"/>
                </a:lnTo>
                <a:lnTo>
                  <a:pt x="237489" y="36702"/>
                </a:lnTo>
                <a:lnTo>
                  <a:pt x="237743" y="42671"/>
                </a:lnTo>
                <a:lnTo>
                  <a:pt x="237743" y="49911"/>
                </a:lnTo>
                <a:lnTo>
                  <a:pt x="237743" y="57150"/>
                </a:lnTo>
                <a:lnTo>
                  <a:pt x="237489" y="62864"/>
                </a:lnTo>
                <a:lnTo>
                  <a:pt x="236981" y="67182"/>
                </a:lnTo>
                <a:lnTo>
                  <a:pt x="236600" y="71500"/>
                </a:lnTo>
                <a:lnTo>
                  <a:pt x="235838" y="74929"/>
                </a:lnTo>
                <a:lnTo>
                  <a:pt x="234822" y="77215"/>
                </a:lnTo>
                <a:lnTo>
                  <a:pt x="233806" y="79628"/>
                </a:lnTo>
                <a:lnTo>
                  <a:pt x="232663" y="81279"/>
                </a:lnTo>
                <a:lnTo>
                  <a:pt x="231520" y="82041"/>
                </a:lnTo>
                <a:lnTo>
                  <a:pt x="230250" y="82930"/>
                </a:lnTo>
                <a:lnTo>
                  <a:pt x="228853" y="83438"/>
                </a:lnTo>
                <a:lnTo>
                  <a:pt x="227329" y="83438"/>
                </a:lnTo>
                <a:lnTo>
                  <a:pt x="225678" y="83438"/>
                </a:lnTo>
                <a:lnTo>
                  <a:pt x="223646" y="82930"/>
                </a:lnTo>
                <a:lnTo>
                  <a:pt x="221614" y="82041"/>
                </a:lnTo>
                <a:lnTo>
                  <a:pt x="219455" y="81279"/>
                </a:lnTo>
                <a:lnTo>
                  <a:pt x="193675" y="75183"/>
                </a:lnTo>
                <a:lnTo>
                  <a:pt x="187959" y="75183"/>
                </a:lnTo>
                <a:lnTo>
                  <a:pt x="181228" y="75183"/>
                </a:lnTo>
                <a:lnTo>
                  <a:pt x="151510" y="106299"/>
                </a:lnTo>
                <a:lnTo>
                  <a:pt x="149225" y="133222"/>
                </a:lnTo>
                <a:lnTo>
                  <a:pt x="149225" y="163702"/>
                </a:lnTo>
                <a:lnTo>
                  <a:pt x="209930" y="163702"/>
                </a:lnTo>
                <a:lnTo>
                  <a:pt x="212089" y="163702"/>
                </a:lnTo>
                <a:lnTo>
                  <a:pt x="224408" y="194563"/>
                </a:lnTo>
                <a:lnTo>
                  <a:pt x="224408" y="201675"/>
                </a:lnTo>
                <a:lnTo>
                  <a:pt x="214629" y="239649"/>
                </a:lnTo>
                <a:lnTo>
                  <a:pt x="209930" y="239649"/>
                </a:lnTo>
                <a:lnTo>
                  <a:pt x="149225" y="239649"/>
                </a:lnTo>
                <a:lnTo>
                  <a:pt x="149225" y="508253"/>
                </a:lnTo>
                <a:lnTo>
                  <a:pt x="149225" y="510793"/>
                </a:lnTo>
                <a:lnTo>
                  <a:pt x="148462" y="512952"/>
                </a:lnTo>
                <a:lnTo>
                  <a:pt x="146938" y="514857"/>
                </a:lnTo>
                <a:lnTo>
                  <a:pt x="145541" y="516636"/>
                </a:lnTo>
                <a:lnTo>
                  <a:pt x="143001" y="518287"/>
                </a:lnTo>
                <a:lnTo>
                  <a:pt x="139572" y="519429"/>
                </a:lnTo>
                <a:lnTo>
                  <a:pt x="136143" y="520700"/>
                </a:lnTo>
                <a:lnTo>
                  <a:pt x="131190" y="521588"/>
                </a:lnTo>
                <a:lnTo>
                  <a:pt x="125094" y="522224"/>
                </a:lnTo>
                <a:lnTo>
                  <a:pt x="118871" y="522858"/>
                </a:lnTo>
                <a:lnTo>
                  <a:pt x="111251" y="523239"/>
                </a:lnTo>
                <a:lnTo>
                  <a:pt x="102361" y="523239"/>
                </a:lnTo>
                <a:lnTo>
                  <a:pt x="93471" y="523239"/>
                </a:lnTo>
                <a:lnTo>
                  <a:pt x="65277" y="519429"/>
                </a:lnTo>
                <a:lnTo>
                  <a:pt x="61721" y="518287"/>
                </a:lnTo>
                <a:lnTo>
                  <a:pt x="59308" y="516636"/>
                </a:lnTo>
                <a:lnTo>
                  <a:pt x="57911" y="514857"/>
                </a:lnTo>
                <a:lnTo>
                  <a:pt x="56514" y="512952"/>
                </a:lnTo>
                <a:lnTo>
                  <a:pt x="55879" y="510793"/>
                </a:lnTo>
                <a:lnTo>
                  <a:pt x="55879" y="508253"/>
                </a:lnTo>
                <a:lnTo>
                  <a:pt x="55879" y="239649"/>
                </a:lnTo>
                <a:lnTo>
                  <a:pt x="14223" y="239649"/>
                </a:lnTo>
                <a:lnTo>
                  <a:pt x="9397" y="239649"/>
                </a:lnTo>
                <a:lnTo>
                  <a:pt x="5968" y="236727"/>
                </a:lnTo>
                <a:lnTo>
                  <a:pt x="0" y="201675"/>
                </a:lnTo>
                <a:lnTo>
                  <a:pt x="0" y="194563"/>
                </a:lnTo>
                <a:lnTo>
                  <a:pt x="380" y="188467"/>
                </a:lnTo>
                <a:lnTo>
                  <a:pt x="1015" y="183514"/>
                </a:lnTo>
                <a:lnTo>
                  <a:pt x="1523" y="178562"/>
                </a:lnTo>
                <a:lnTo>
                  <a:pt x="12064" y="163702"/>
                </a:lnTo>
                <a:lnTo>
                  <a:pt x="14477" y="163702"/>
                </a:lnTo>
                <a:lnTo>
                  <a:pt x="55879" y="163702"/>
                </a:lnTo>
                <a:lnTo>
                  <a:pt x="55879" y="135889"/>
                </a:lnTo>
                <a:lnTo>
                  <a:pt x="56286" y="119459"/>
                </a:lnTo>
                <a:lnTo>
                  <a:pt x="62483" y="76453"/>
                </a:lnTo>
                <a:lnTo>
                  <a:pt x="83565" y="34162"/>
                </a:lnTo>
                <a:lnTo>
                  <a:pt x="120014" y="8636"/>
                </a:lnTo>
                <a:lnTo>
                  <a:pt x="157716" y="545"/>
                </a:lnTo>
                <a:lnTo>
                  <a:pt x="172338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535935" y="3549396"/>
            <a:ext cx="4194048" cy="53949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521295" y="3534028"/>
            <a:ext cx="4177827" cy="52527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217286" y="3891026"/>
            <a:ext cx="131953" cy="10820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382134" y="3891026"/>
            <a:ext cx="131953" cy="10820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606675" y="3891026"/>
            <a:ext cx="131952" cy="10820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396741" y="3758184"/>
            <a:ext cx="157607" cy="22796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042405" y="3752977"/>
            <a:ext cx="175133" cy="23774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784722" y="3691382"/>
            <a:ext cx="93980" cy="361950"/>
          </a:xfrm>
          <a:custGeom>
            <a:avLst/>
            <a:gdLst/>
            <a:ahLst/>
            <a:cxnLst/>
            <a:rect l="l" t="t" r="r" b="b"/>
            <a:pathLst>
              <a:path w="93979" h="361950">
                <a:moveTo>
                  <a:pt x="46862" y="0"/>
                </a:moveTo>
                <a:lnTo>
                  <a:pt x="56134" y="0"/>
                </a:lnTo>
                <a:lnTo>
                  <a:pt x="63626" y="381"/>
                </a:lnTo>
                <a:lnTo>
                  <a:pt x="69596" y="1143"/>
                </a:lnTo>
                <a:lnTo>
                  <a:pt x="75564" y="1905"/>
                </a:lnTo>
                <a:lnTo>
                  <a:pt x="80263" y="2921"/>
                </a:lnTo>
                <a:lnTo>
                  <a:pt x="83947" y="4318"/>
                </a:lnTo>
                <a:lnTo>
                  <a:pt x="87502" y="5588"/>
                </a:lnTo>
                <a:lnTo>
                  <a:pt x="90042" y="7239"/>
                </a:lnTo>
                <a:lnTo>
                  <a:pt x="91566" y="9144"/>
                </a:lnTo>
                <a:lnTo>
                  <a:pt x="93090" y="10922"/>
                </a:lnTo>
                <a:lnTo>
                  <a:pt x="93725" y="13081"/>
                </a:lnTo>
                <a:lnTo>
                  <a:pt x="93725" y="15621"/>
                </a:lnTo>
                <a:lnTo>
                  <a:pt x="93725" y="346710"/>
                </a:lnTo>
                <a:lnTo>
                  <a:pt x="93725" y="349250"/>
                </a:lnTo>
                <a:lnTo>
                  <a:pt x="93090" y="351409"/>
                </a:lnTo>
                <a:lnTo>
                  <a:pt x="91566" y="353314"/>
                </a:lnTo>
                <a:lnTo>
                  <a:pt x="90042" y="355092"/>
                </a:lnTo>
                <a:lnTo>
                  <a:pt x="87502" y="356743"/>
                </a:lnTo>
                <a:lnTo>
                  <a:pt x="83947" y="357886"/>
                </a:lnTo>
                <a:lnTo>
                  <a:pt x="80263" y="359156"/>
                </a:lnTo>
                <a:lnTo>
                  <a:pt x="75564" y="360045"/>
                </a:lnTo>
                <a:lnTo>
                  <a:pt x="69596" y="360680"/>
                </a:lnTo>
                <a:lnTo>
                  <a:pt x="63626" y="361315"/>
                </a:lnTo>
                <a:lnTo>
                  <a:pt x="56134" y="361696"/>
                </a:lnTo>
                <a:lnTo>
                  <a:pt x="46862" y="361696"/>
                </a:lnTo>
                <a:lnTo>
                  <a:pt x="37718" y="361696"/>
                </a:lnTo>
                <a:lnTo>
                  <a:pt x="30099" y="361315"/>
                </a:lnTo>
                <a:lnTo>
                  <a:pt x="24256" y="360680"/>
                </a:lnTo>
                <a:lnTo>
                  <a:pt x="18287" y="360045"/>
                </a:lnTo>
                <a:lnTo>
                  <a:pt x="13462" y="359156"/>
                </a:lnTo>
                <a:lnTo>
                  <a:pt x="9905" y="357886"/>
                </a:lnTo>
                <a:lnTo>
                  <a:pt x="6223" y="356743"/>
                </a:lnTo>
                <a:lnTo>
                  <a:pt x="3682" y="355092"/>
                </a:lnTo>
                <a:lnTo>
                  <a:pt x="2286" y="353314"/>
                </a:lnTo>
                <a:lnTo>
                  <a:pt x="762" y="351409"/>
                </a:lnTo>
                <a:lnTo>
                  <a:pt x="0" y="349250"/>
                </a:lnTo>
                <a:lnTo>
                  <a:pt x="0" y="346710"/>
                </a:lnTo>
                <a:lnTo>
                  <a:pt x="0" y="15621"/>
                </a:lnTo>
                <a:lnTo>
                  <a:pt x="0" y="13081"/>
                </a:lnTo>
                <a:lnTo>
                  <a:pt x="762" y="10922"/>
                </a:lnTo>
                <a:lnTo>
                  <a:pt x="2286" y="9144"/>
                </a:lnTo>
                <a:lnTo>
                  <a:pt x="3682" y="7239"/>
                </a:lnTo>
                <a:lnTo>
                  <a:pt x="6223" y="5588"/>
                </a:lnTo>
                <a:lnTo>
                  <a:pt x="9905" y="4318"/>
                </a:lnTo>
                <a:lnTo>
                  <a:pt x="13462" y="2921"/>
                </a:lnTo>
                <a:lnTo>
                  <a:pt x="18287" y="1905"/>
                </a:lnTo>
                <a:lnTo>
                  <a:pt x="24256" y="1143"/>
                </a:lnTo>
                <a:lnTo>
                  <a:pt x="30099" y="381"/>
                </a:lnTo>
                <a:lnTo>
                  <a:pt x="37718" y="0"/>
                </a:lnTo>
                <a:lnTo>
                  <a:pt x="46862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964810" y="3691382"/>
            <a:ext cx="93980" cy="361950"/>
          </a:xfrm>
          <a:custGeom>
            <a:avLst/>
            <a:gdLst/>
            <a:ahLst/>
            <a:cxnLst/>
            <a:rect l="l" t="t" r="r" b="b"/>
            <a:pathLst>
              <a:path w="93979" h="361950">
                <a:moveTo>
                  <a:pt x="46862" y="0"/>
                </a:moveTo>
                <a:lnTo>
                  <a:pt x="56134" y="0"/>
                </a:lnTo>
                <a:lnTo>
                  <a:pt x="63626" y="381"/>
                </a:lnTo>
                <a:lnTo>
                  <a:pt x="69596" y="1143"/>
                </a:lnTo>
                <a:lnTo>
                  <a:pt x="75564" y="1905"/>
                </a:lnTo>
                <a:lnTo>
                  <a:pt x="80263" y="2921"/>
                </a:lnTo>
                <a:lnTo>
                  <a:pt x="83947" y="4318"/>
                </a:lnTo>
                <a:lnTo>
                  <a:pt x="87502" y="5588"/>
                </a:lnTo>
                <a:lnTo>
                  <a:pt x="90042" y="7239"/>
                </a:lnTo>
                <a:lnTo>
                  <a:pt x="91566" y="9144"/>
                </a:lnTo>
                <a:lnTo>
                  <a:pt x="93090" y="10922"/>
                </a:lnTo>
                <a:lnTo>
                  <a:pt x="93725" y="13081"/>
                </a:lnTo>
                <a:lnTo>
                  <a:pt x="93725" y="15621"/>
                </a:lnTo>
                <a:lnTo>
                  <a:pt x="93725" y="346710"/>
                </a:lnTo>
                <a:lnTo>
                  <a:pt x="93725" y="349250"/>
                </a:lnTo>
                <a:lnTo>
                  <a:pt x="93090" y="351409"/>
                </a:lnTo>
                <a:lnTo>
                  <a:pt x="91566" y="353314"/>
                </a:lnTo>
                <a:lnTo>
                  <a:pt x="90042" y="355092"/>
                </a:lnTo>
                <a:lnTo>
                  <a:pt x="87502" y="356743"/>
                </a:lnTo>
                <a:lnTo>
                  <a:pt x="83947" y="357886"/>
                </a:lnTo>
                <a:lnTo>
                  <a:pt x="80263" y="359156"/>
                </a:lnTo>
                <a:lnTo>
                  <a:pt x="75564" y="360045"/>
                </a:lnTo>
                <a:lnTo>
                  <a:pt x="69596" y="360680"/>
                </a:lnTo>
                <a:lnTo>
                  <a:pt x="63626" y="361315"/>
                </a:lnTo>
                <a:lnTo>
                  <a:pt x="56134" y="361696"/>
                </a:lnTo>
                <a:lnTo>
                  <a:pt x="46862" y="361696"/>
                </a:lnTo>
                <a:lnTo>
                  <a:pt x="37718" y="361696"/>
                </a:lnTo>
                <a:lnTo>
                  <a:pt x="30099" y="361315"/>
                </a:lnTo>
                <a:lnTo>
                  <a:pt x="24256" y="360680"/>
                </a:lnTo>
                <a:lnTo>
                  <a:pt x="18287" y="360045"/>
                </a:lnTo>
                <a:lnTo>
                  <a:pt x="13462" y="359156"/>
                </a:lnTo>
                <a:lnTo>
                  <a:pt x="9905" y="357886"/>
                </a:lnTo>
                <a:lnTo>
                  <a:pt x="6223" y="356743"/>
                </a:lnTo>
                <a:lnTo>
                  <a:pt x="3683" y="355092"/>
                </a:lnTo>
                <a:lnTo>
                  <a:pt x="2286" y="353314"/>
                </a:lnTo>
                <a:lnTo>
                  <a:pt x="762" y="351409"/>
                </a:lnTo>
                <a:lnTo>
                  <a:pt x="0" y="349250"/>
                </a:lnTo>
                <a:lnTo>
                  <a:pt x="0" y="346710"/>
                </a:lnTo>
                <a:lnTo>
                  <a:pt x="0" y="15621"/>
                </a:lnTo>
                <a:lnTo>
                  <a:pt x="0" y="13081"/>
                </a:lnTo>
                <a:lnTo>
                  <a:pt x="762" y="10922"/>
                </a:lnTo>
                <a:lnTo>
                  <a:pt x="2286" y="9144"/>
                </a:lnTo>
                <a:lnTo>
                  <a:pt x="3683" y="7239"/>
                </a:lnTo>
                <a:lnTo>
                  <a:pt x="6223" y="5588"/>
                </a:lnTo>
                <a:lnTo>
                  <a:pt x="9905" y="4318"/>
                </a:lnTo>
                <a:lnTo>
                  <a:pt x="13462" y="2921"/>
                </a:lnTo>
                <a:lnTo>
                  <a:pt x="18287" y="1905"/>
                </a:lnTo>
                <a:lnTo>
                  <a:pt x="24256" y="1143"/>
                </a:lnTo>
                <a:lnTo>
                  <a:pt x="30099" y="381"/>
                </a:lnTo>
                <a:lnTo>
                  <a:pt x="37718" y="0"/>
                </a:lnTo>
                <a:lnTo>
                  <a:pt x="46862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6382130" y="3685032"/>
            <a:ext cx="317500" cy="368300"/>
          </a:xfrm>
          <a:custGeom>
            <a:avLst/>
            <a:gdLst/>
            <a:ahLst/>
            <a:cxnLst/>
            <a:rect l="l" t="t" r="r" b="b"/>
            <a:pathLst>
              <a:path w="317500" h="368300">
                <a:moveTo>
                  <a:pt x="195325" y="0"/>
                </a:moveTo>
                <a:lnTo>
                  <a:pt x="240188" y="6268"/>
                </a:lnTo>
                <a:lnTo>
                  <a:pt x="282354" y="32428"/>
                </a:lnTo>
                <a:lnTo>
                  <a:pt x="306998" y="73908"/>
                </a:lnTo>
                <a:lnTo>
                  <a:pt x="315436" y="114649"/>
                </a:lnTo>
                <a:lnTo>
                  <a:pt x="316992" y="148082"/>
                </a:lnTo>
                <a:lnTo>
                  <a:pt x="316992" y="353060"/>
                </a:lnTo>
                <a:lnTo>
                  <a:pt x="316992" y="355600"/>
                </a:lnTo>
                <a:lnTo>
                  <a:pt x="307340" y="364236"/>
                </a:lnTo>
                <a:lnTo>
                  <a:pt x="303911" y="365506"/>
                </a:lnTo>
                <a:lnTo>
                  <a:pt x="299085" y="366395"/>
                </a:lnTo>
                <a:lnTo>
                  <a:pt x="292989" y="367030"/>
                </a:lnTo>
                <a:lnTo>
                  <a:pt x="286893" y="367665"/>
                </a:lnTo>
                <a:lnTo>
                  <a:pt x="279400" y="368046"/>
                </a:lnTo>
                <a:lnTo>
                  <a:pt x="270510" y="368046"/>
                </a:lnTo>
                <a:lnTo>
                  <a:pt x="261366" y="368046"/>
                </a:lnTo>
                <a:lnTo>
                  <a:pt x="253746" y="367665"/>
                </a:lnTo>
                <a:lnTo>
                  <a:pt x="247650" y="367030"/>
                </a:lnTo>
                <a:lnTo>
                  <a:pt x="241553" y="366395"/>
                </a:lnTo>
                <a:lnTo>
                  <a:pt x="236727" y="365506"/>
                </a:lnTo>
                <a:lnTo>
                  <a:pt x="233299" y="364236"/>
                </a:lnTo>
                <a:lnTo>
                  <a:pt x="229870" y="363093"/>
                </a:lnTo>
                <a:lnTo>
                  <a:pt x="227329" y="361442"/>
                </a:lnTo>
                <a:lnTo>
                  <a:pt x="225805" y="359664"/>
                </a:lnTo>
                <a:lnTo>
                  <a:pt x="224409" y="357759"/>
                </a:lnTo>
                <a:lnTo>
                  <a:pt x="223647" y="355600"/>
                </a:lnTo>
                <a:lnTo>
                  <a:pt x="223647" y="353060"/>
                </a:lnTo>
                <a:lnTo>
                  <a:pt x="223647" y="163703"/>
                </a:lnTo>
                <a:lnTo>
                  <a:pt x="220091" y="125730"/>
                </a:lnTo>
                <a:lnTo>
                  <a:pt x="199644" y="90551"/>
                </a:lnTo>
                <a:lnTo>
                  <a:pt x="177292" y="81534"/>
                </a:lnTo>
                <a:lnTo>
                  <a:pt x="167767" y="81534"/>
                </a:lnTo>
                <a:lnTo>
                  <a:pt x="131699" y="94488"/>
                </a:lnTo>
                <a:lnTo>
                  <a:pt x="103534" y="120741"/>
                </a:lnTo>
                <a:lnTo>
                  <a:pt x="93726" y="132461"/>
                </a:lnTo>
                <a:lnTo>
                  <a:pt x="93726" y="353060"/>
                </a:lnTo>
                <a:lnTo>
                  <a:pt x="93726" y="355600"/>
                </a:lnTo>
                <a:lnTo>
                  <a:pt x="83947" y="364236"/>
                </a:lnTo>
                <a:lnTo>
                  <a:pt x="80264" y="365506"/>
                </a:lnTo>
                <a:lnTo>
                  <a:pt x="75565" y="366395"/>
                </a:lnTo>
                <a:lnTo>
                  <a:pt x="69596" y="367030"/>
                </a:lnTo>
                <a:lnTo>
                  <a:pt x="63627" y="367665"/>
                </a:lnTo>
                <a:lnTo>
                  <a:pt x="56134" y="368046"/>
                </a:lnTo>
                <a:lnTo>
                  <a:pt x="46863" y="368046"/>
                </a:lnTo>
                <a:lnTo>
                  <a:pt x="37719" y="368046"/>
                </a:lnTo>
                <a:lnTo>
                  <a:pt x="30099" y="367665"/>
                </a:lnTo>
                <a:lnTo>
                  <a:pt x="24257" y="367030"/>
                </a:lnTo>
                <a:lnTo>
                  <a:pt x="18288" y="366395"/>
                </a:lnTo>
                <a:lnTo>
                  <a:pt x="13462" y="365506"/>
                </a:lnTo>
                <a:lnTo>
                  <a:pt x="9906" y="364236"/>
                </a:lnTo>
                <a:lnTo>
                  <a:pt x="6223" y="363093"/>
                </a:lnTo>
                <a:lnTo>
                  <a:pt x="3683" y="361442"/>
                </a:lnTo>
                <a:lnTo>
                  <a:pt x="2286" y="359664"/>
                </a:lnTo>
                <a:lnTo>
                  <a:pt x="762" y="357759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9"/>
                </a:lnTo>
                <a:lnTo>
                  <a:pt x="0" y="18796"/>
                </a:lnTo>
                <a:lnTo>
                  <a:pt x="635" y="16510"/>
                </a:lnTo>
                <a:lnTo>
                  <a:pt x="1905" y="14732"/>
                </a:lnTo>
                <a:lnTo>
                  <a:pt x="3175" y="12827"/>
                </a:lnTo>
                <a:lnTo>
                  <a:pt x="5334" y="11303"/>
                </a:lnTo>
                <a:lnTo>
                  <a:pt x="8636" y="10033"/>
                </a:lnTo>
                <a:lnTo>
                  <a:pt x="11811" y="8763"/>
                </a:lnTo>
                <a:lnTo>
                  <a:pt x="16002" y="7874"/>
                </a:lnTo>
                <a:lnTo>
                  <a:pt x="21082" y="7239"/>
                </a:lnTo>
                <a:lnTo>
                  <a:pt x="26162" y="6604"/>
                </a:lnTo>
                <a:lnTo>
                  <a:pt x="32512" y="6350"/>
                </a:lnTo>
                <a:lnTo>
                  <a:pt x="40259" y="6350"/>
                </a:lnTo>
                <a:lnTo>
                  <a:pt x="48133" y="6350"/>
                </a:lnTo>
                <a:lnTo>
                  <a:pt x="78105" y="14732"/>
                </a:lnTo>
                <a:lnTo>
                  <a:pt x="79375" y="16510"/>
                </a:lnTo>
                <a:lnTo>
                  <a:pt x="80010" y="18796"/>
                </a:lnTo>
                <a:lnTo>
                  <a:pt x="80010" y="21209"/>
                </a:lnTo>
                <a:lnTo>
                  <a:pt x="80010" y="59563"/>
                </a:lnTo>
                <a:lnTo>
                  <a:pt x="107823" y="33496"/>
                </a:lnTo>
                <a:lnTo>
                  <a:pt x="150373" y="8358"/>
                </a:lnTo>
                <a:lnTo>
                  <a:pt x="180040" y="928"/>
                </a:lnTo>
                <a:lnTo>
                  <a:pt x="195325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5952109" y="3685032"/>
            <a:ext cx="356235" cy="374650"/>
          </a:xfrm>
          <a:custGeom>
            <a:avLst/>
            <a:gdLst/>
            <a:ahLst/>
            <a:cxnLst/>
            <a:rect l="l" t="t" r="r" b="b"/>
            <a:pathLst>
              <a:path w="356235" h="374650">
                <a:moveTo>
                  <a:pt x="181990" y="0"/>
                </a:moveTo>
                <a:lnTo>
                  <a:pt x="223615" y="3032"/>
                </a:lnTo>
                <a:lnTo>
                  <a:pt x="275002" y="18853"/>
                </a:lnTo>
                <a:lnTo>
                  <a:pt x="313436" y="47625"/>
                </a:lnTo>
                <a:lnTo>
                  <a:pt x="339403" y="88880"/>
                </a:lnTo>
                <a:lnTo>
                  <a:pt x="353091" y="142049"/>
                </a:lnTo>
                <a:lnTo>
                  <a:pt x="355726" y="183769"/>
                </a:lnTo>
                <a:lnTo>
                  <a:pt x="355016" y="204535"/>
                </a:lnTo>
                <a:lnTo>
                  <a:pt x="349404" y="243258"/>
                </a:lnTo>
                <a:lnTo>
                  <a:pt x="330453" y="293766"/>
                </a:lnTo>
                <a:lnTo>
                  <a:pt x="298590" y="333388"/>
                </a:lnTo>
                <a:lnTo>
                  <a:pt x="253745" y="360553"/>
                </a:lnTo>
                <a:lnTo>
                  <a:pt x="216598" y="370840"/>
                </a:lnTo>
                <a:lnTo>
                  <a:pt x="173736" y="374269"/>
                </a:lnTo>
                <a:lnTo>
                  <a:pt x="152352" y="373507"/>
                </a:lnTo>
                <a:lnTo>
                  <a:pt x="113871" y="367411"/>
                </a:lnTo>
                <a:lnTo>
                  <a:pt x="66786" y="346932"/>
                </a:lnTo>
                <a:lnTo>
                  <a:pt x="32345" y="313878"/>
                </a:lnTo>
                <a:lnTo>
                  <a:pt x="10413" y="268605"/>
                </a:lnTo>
                <a:lnTo>
                  <a:pt x="644" y="211883"/>
                </a:lnTo>
                <a:lnTo>
                  <a:pt x="0" y="190500"/>
                </a:lnTo>
                <a:lnTo>
                  <a:pt x="712" y="169731"/>
                </a:lnTo>
                <a:lnTo>
                  <a:pt x="6375" y="130956"/>
                </a:lnTo>
                <a:lnTo>
                  <a:pt x="25511" y="80327"/>
                </a:lnTo>
                <a:lnTo>
                  <a:pt x="57388" y="40846"/>
                </a:lnTo>
                <a:lnTo>
                  <a:pt x="102107" y="13843"/>
                </a:lnTo>
                <a:lnTo>
                  <a:pt x="139096" y="3444"/>
                </a:lnTo>
                <a:lnTo>
                  <a:pt x="181990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131815" y="3685032"/>
            <a:ext cx="303530" cy="374650"/>
          </a:xfrm>
          <a:custGeom>
            <a:avLst/>
            <a:gdLst/>
            <a:ahLst/>
            <a:cxnLst/>
            <a:rect l="l" t="t" r="r" b="b"/>
            <a:pathLst>
              <a:path w="303529" h="374650">
                <a:moveTo>
                  <a:pt x="156591" y="0"/>
                </a:moveTo>
                <a:lnTo>
                  <a:pt x="208847" y="4286"/>
                </a:lnTo>
                <a:lnTo>
                  <a:pt x="248666" y="17319"/>
                </a:lnTo>
                <a:lnTo>
                  <a:pt x="284432" y="49212"/>
                </a:lnTo>
                <a:lnTo>
                  <a:pt x="298614" y="84877"/>
                </a:lnTo>
                <a:lnTo>
                  <a:pt x="303275" y="130937"/>
                </a:lnTo>
                <a:lnTo>
                  <a:pt x="303275" y="354203"/>
                </a:lnTo>
                <a:lnTo>
                  <a:pt x="303275" y="357759"/>
                </a:lnTo>
                <a:lnTo>
                  <a:pt x="287782" y="366649"/>
                </a:lnTo>
                <a:lnTo>
                  <a:pt x="282448" y="367538"/>
                </a:lnTo>
                <a:lnTo>
                  <a:pt x="274574" y="368046"/>
                </a:lnTo>
                <a:lnTo>
                  <a:pt x="264160" y="368046"/>
                </a:lnTo>
                <a:lnTo>
                  <a:pt x="252984" y="368046"/>
                </a:lnTo>
                <a:lnTo>
                  <a:pt x="225806" y="357759"/>
                </a:lnTo>
                <a:lnTo>
                  <a:pt x="225806" y="354203"/>
                </a:lnTo>
                <a:lnTo>
                  <a:pt x="225806" y="327787"/>
                </a:lnTo>
                <a:lnTo>
                  <a:pt x="191908" y="355290"/>
                </a:lnTo>
                <a:lnTo>
                  <a:pt x="151479" y="371221"/>
                </a:lnTo>
                <a:lnTo>
                  <a:pt x="120904" y="374269"/>
                </a:lnTo>
                <a:lnTo>
                  <a:pt x="107948" y="373840"/>
                </a:lnTo>
                <a:lnTo>
                  <a:pt x="61700" y="363555"/>
                </a:lnTo>
                <a:lnTo>
                  <a:pt x="26392" y="339776"/>
                </a:lnTo>
                <a:lnTo>
                  <a:pt x="4982" y="302807"/>
                </a:lnTo>
                <a:lnTo>
                  <a:pt x="0" y="266446"/>
                </a:lnTo>
                <a:lnTo>
                  <a:pt x="712" y="252370"/>
                </a:lnTo>
                <a:lnTo>
                  <a:pt x="17708" y="205757"/>
                </a:lnTo>
                <a:lnTo>
                  <a:pt x="57142" y="174093"/>
                </a:lnTo>
                <a:lnTo>
                  <a:pt x="101219" y="160020"/>
                </a:lnTo>
                <a:lnTo>
                  <a:pt x="157511" y="153715"/>
                </a:lnTo>
                <a:lnTo>
                  <a:pt x="178943" y="153289"/>
                </a:lnTo>
                <a:lnTo>
                  <a:pt x="211328" y="153289"/>
                </a:lnTo>
                <a:lnTo>
                  <a:pt x="211328" y="133223"/>
                </a:lnTo>
                <a:lnTo>
                  <a:pt x="202564" y="91567"/>
                </a:lnTo>
                <a:lnTo>
                  <a:pt x="197738" y="86360"/>
                </a:lnTo>
                <a:lnTo>
                  <a:pt x="192912" y="81153"/>
                </a:lnTo>
                <a:lnTo>
                  <a:pt x="148462" y="71120"/>
                </a:lnTo>
                <a:lnTo>
                  <a:pt x="137056" y="71433"/>
                </a:lnTo>
                <a:lnTo>
                  <a:pt x="97651" y="78972"/>
                </a:lnTo>
                <a:lnTo>
                  <a:pt x="61087" y="93884"/>
                </a:lnTo>
                <a:lnTo>
                  <a:pt x="44069" y="102870"/>
                </a:lnTo>
                <a:lnTo>
                  <a:pt x="38988" y="104521"/>
                </a:lnTo>
                <a:lnTo>
                  <a:pt x="34925" y="104521"/>
                </a:lnTo>
                <a:lnTo>
                  <a:pt x="32258" y="104521"/>
                </a:lnTo>
                <a:lnTo>
                  <a:pt x="29845" y="103759"/>
                </a:lnTo>
                <a:lnTo>
                  <a:pt x="18287" y="72644"/>
                </a:lnTo>
                <a:lnTo>
                  <a:pt x="18287" y="66929"/>
                </a:lnTo>
                <a:lnTo>
                  <a:pt x="18287" y="59309"/>
                </a:lnTo>
                <a:lnTo>
                  <a:pt x="18796" y="53213"/>
                </a:lnTo>
                <a:lnTo>
                  <a:pt x="20066" y="48768"/>
                </a:lnTo>
                <a:lnTo>
                  <a:pt x="21336" y="44323"/>
                </a:lnTo>
                <a:lnTo>
                  <a:pt x="23749" y="40259"/>
                </a:lnTo>
                <a:lnTo>
                  <a:pt x="27178" y="36703"/>
                </a:lnTo>
                <a:lnTo>
                  <a:pt x="30607" y="33020"/>
                </a:lnTo>
                <a:lnTo>
                  <a:pt x="67466" y="15531"/>
                </a:lnTo>
                <a:lnTo>
                  <a:pt x="114046" y="3556"/>
                </a:lnTo>
                <a:lnTo>
                  <a:pt x="145710" y="216"/>
                </a:lnTo>
                <a:lnTo>
                  <a:pt x="156591" y="0"/>
                </a:lnTo>
                <a:close/>
              </a:path>
            </a:pathLst>
          </a:custGeom>
          <a:ln w="12191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693539" y="3685032"/>
            <a:ext cx="213360" cy="368300"/>
          </a:xfrm>
          <a:custGeom>
            <a:avLst/>
            <a:gdLst/>
            <a:ahLst/>
            <a:cxnLst/>
            <a:rect l="l" t="t" r="r" b="b"/>
            <a:pathLst>
              <a:path w="213360" h="368300">
                <a:moveTo>
                  <a:pt x="168148" y="0"/>
                </a:moveTo>
                <a:lnTo>
                  <a:pt x="171450" y="0"/>
                </a:lnTo>
                <a:lnTo>
                  <a:pt x="174878" y="254"/>
                </a:lnTo>
                <a:lnTo>
                  <a:pt x="178562" y="635"/>
                </a:lnTo>
                <a:lnTo>
                  <a:pt x="182372" y="889"/>
                </a:lnTo>
                <a:lnTo>
                  <a:pt x="186182" y="1524"/>
                </a:lnTo>
                <a:lnTo>
                  <a:pt x="190119" y="2413"/>
                </a:lnTo>
                <a:lnTo>
                  <a:pt x="194056" y="3302"/>
                </a:lnTo>
                <a:lnTo>
                  <a:pt x="197612" y="4318"/>
                </a:lnTo>
                <a:lnTo>
                  <a:pt x="200533" y="5461"/>
                </a:lnTo>
                <a:lnTo>
                  <a:pt x="203581" y="6477"/>
                </a:lnTo>
                <a:lnTo>
                  <a:pt x="210058" y="13081"/>
                </a:lnTo>
                <a:lnTo>
                  <a:pt x="210693" y="14478"/>
                </a:lnTo>
                <a:lnTo>
                  <a:pt x="212851" y="30861"/>
                </a:lnTo>
                <a:lnTo>
                  <a:pt x="213106" y="36068"/>
                </a:lnTo>
                <a:lnTo>
                  <a:pt x="213233" y="43180"/>
                </a:lnTo>
                <a:lnTo>
                  <a:pt x="213233" y="52070"/>
                </a:lnTo>
                <a:lnTo>
                  <a:pt x="213233" y="61087"/>
                </a:lnTo>
                <a:lnTo>
                  <a:pt x="210185" y="87503"/>
                </a:lnTo>
                <a:lnTo>
                  <a:pt x="209296" y="90678"/>
                </a:lnTo>
                <a:lnTo>
                  <a:pt x="207899" y="92964"/>
                </a:lnTo>
                <a:lnTo>
                  <a:pt x="206375" y="94107"/>
                </a:lnTo>
                <a:lnTo>
                  <a:pt x="204724" y="95377"/>
                </a:lnTo>
                <a:lnTo>
                  <a:pt x="202691" y="96012"/>
                </a:lnTo>
                <a:lnTo>
                  <a:pt x="200151" y="96012"/>
                </a:lnTo>
                <a:lnTo>
                  <a:pt x="198247" y="96012"/>
                </a:lnTo>
                <a:lnTo>
                  <a:pt x="195961" y="95631"/>
                </a:lnTo>
                <a:lnTo>
                  <a:pt x="193548" y="94742"/>
                </a:lnTo>
                <a:lnTo>
                  <a:pt x="191008" y="93853"/>
                </a:lnTo>
                <a:lnTo>
                  <a:pt x="188213" y="92964"/>
                </a:lnTo>
                <a:lnTo>
                  <a:pt x="185165" y="91948"/>
                </a:lnTo>
                <a:lnTo>
                  <a:pt x="181990" y="90932"/>
                </a:lnTo>
                <a:lnTo>
                  <a:pt x="178562" y="90043"/>
                </a:lnTo>
                <a:lnTo>
                  <a:pt x="174878" y="89154"/>
                </a:lnTo>
                <a:lnTo>
                  <a:pt x="171196" y="88265"/>
                </a:lnTo>
                <a:lnTo>
                  <a:pt x="167132" y="87884"/>
                </a:lnTo>
                <a:lnTo>
                  <a:pt x="162560" y="87884"/>
                </a:lnTo>
                <a:lnTo>
                  <a:pt x="157352" y="87884"/>
                </a:lnTo>
                <a:lnTo>
                  <a:pt x="130810" y="100838"/>
                </a:lnTo>
                <a:lnTo>
                  <a:pt x="125222" y="105283"/>
                </a:lnTo>
                <a:lnTo>
                  <a:pt x="98871" y="138372"/>
                </a:lnTo>
                <a:lnTo>
                  <a:pt x="93725" y="146177"/>
                </a:lnTo>
                <a:lnTo>
                  <a:pt x="93725" y="353060"/>
                </a:lnTo>
                <a:lnTo>
                  <a:pt x="93725" y="355600"/>
                </a:lnTo>
                <a:lnTo>
                  <a:pt x="83947" y="364236"/>
                </a:lnTo>
                <a:lnTo>
                  <a:pt x="80263" y="365506"/>
                </a:lnTo>
                <a:lnTo>
                  <a:pt x="75564" y="366395"/>
                </a:lnTo>
                <a:lnTo>
                  <a:pt x="69596" y="367030"/>
                </a:lnTo>
                <a:lnTo>
                  <a:pt x="63626" y="367665"/>
                </a:lnTo>
                <a:lnTo>
                  <a:pt x="56134" y="368046"/>
                </a:lnTo>
                <a:lnTo>
                  <a:pt x="46862" y="368046"/>
                </a:lnTo>
                <a:lnTo>
                  <a:pt x="37719" y="368046"/>
                </a:lnTo>
                <a:lnTo>
                  <a:pt x="30099" y="367665"/>
                </a:lnTo>
                <a:lnTo>
                  <a:pt x="24257" y="367030"/>
                </a:lnTo>
                <a:lnTo>
                  <a:pt x="18287" y="366395"/>
                </a:lnTo>
                <a:lnTo>
                  <a:pt x="13462" y="365506"/>
                </a:lnTo>
                <a:lnTo>
                  <a:pt x="9906" y="364236"/>
                </a:lnTo>
                <a:lnTo>
                  <a:pt x="6223" y="363093"/>
                </a:lnTo>
                <a:lnTo>
                  <a:pt x="3683" y="361442"/>
                </a:lnTo>
                <a:lnTo>
                  <a:pt x="2286" y="359664"/>
                </a:lnTo>
                <a:lnTo>
                  <a:pt x="762" y="357759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9"/>
                </a:lnTo>
                <a:lnTo>
                  <a:pt x="0" y="18796"/>
                </a:lnTo>
                <a:lnTo>
                  <a:pt x="635" y="16510"/>
                </a:lnTo>
                <a:lnTo>
                  <a:pt x="1905" y="14732"/>
                </a:lnTo>
                <a:lnTo>
                  <a:pt x="3175" y="12827"/>
                </a:lnTo>
                <a:lnTo>
                  <a:pt x="5334" y="11303"/>
                </a:lnTo>
                <a:lnTo>
                  <a:pt x="8636" y="10033"/>
                </a:lnTo>
                <a:lnTo>
                  <a:pt x="11811" y="8763"/>
                </a:lnTo>
                <a:lnTo>
                  <a:pt x="16001" y="7874"/>
                </a:lnTo>
                <a:lnTo>
                  <a:pt x="21082" y="7239"/>
                </a:lnTo>
                <a:lnTo>
                  <a:pt x="26162" y="6604"/>
                </a:lnTo>
                <a:lnTo>
                  <a:pt x="32512" y="6350"/>
                </a:lnTo>
                <a:lnTo>
                  <a:pt x="40259" y="6350"/>
                </a:lnTo>
                <a:lnTo>
                  <a:pt x="48133" y="6350"/>
                </a:lnTo>
                <a:lnTo>
                  <a:pt x="78105" y="14732"/>
                </a:lnTo>
                <a:lnTo>
                  <a:pt x="79375" y="16510"/>
                </a:lnTo>
                <a:lnTo>
                  <a:pt x="80010" y="18796"/>
                </a:lnTo>
                <a:lnTo>
                  <a:pt x="80010" y="21209"/>
                </a:lnTo>
                <a:lnTo>
                  <a:pt x="80010" y="62484"/>
                </a:lnTo>
                <a:lnTo>
                  <a:pt x="104521" y="31877"/>
                </a:lnTo>
                <a:lnTo>
                  <a:pt x="140462" y="4699"/>
                </a:lnTo>
                <a:lnTo>
                  <a:pt x="161289" y="0"/>
                </a:lnTo>
                <a:lnTo>
                  <a:pt x="168148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296664" y="3685032"/>
            <a:ext cx="303530" cy="374650"/>
          </a:xfrm>
          <a:custGeom>
            <a:avLst/>
            <a:gdLst/>
            <a:ahLst/>
            <a:cxnLst/>
            <a:rect l="l" t="t" r="r" b="b"/>
            <a:pathLst>
              <a:path w="303529" h="374650">
                <a:moveTo>
                  <a:pt x="156590" y="0"/>
                </a:moveTo>
                <a:lnTo>
                  <a:pt x="208847" y="4286"/>
                </a:lnTo>
                <a:lnTo>
                  <a:pt x="248666" y="17319"/>
                </a:lnTo>
                <a:lnTo>
                  <a:pt x="284432" y="49212"/>
                </a:lnTo>
                <a:lnTo>
                  <a:pt x="298614" y="84877"/>
                </a:lnTo>
                <a:lnTo>
                  <a:pt x="303275" y="130937"/>
                </a:lnTo>
                <a:lnTo>
                  <a:pt x="303275" y="354203"/>
                </a:lnTo>
                <a:lnTo>
                  <a:pt x="303275" y="357759"/>
                </a:lnTo>
                <a:lnTo>
                  <a:pt x="274574" y="368046"/>
                </a:lnTo>
                <a:lnTo>
                  <a:pt x="264160" y="368046"/>
                </a:lnTo>
                <a:lnTo>
                  <a:pt x="252984" y="368046"/>
                </a:lnTo>
                <a:lnTo>
                  <a:pt x="225806" y="357759"/>
                </a:lnTo>
                <a:lnTo>
                  <a:pt x="225806" y="354203"/>
                </a:lnTo>
                <a:lnTo>
                  <a:pt x="225806" y="327787"/>
                </a:lnTo>
                <a:lnTo>
                  <a:pt x="191908" y="355290"/>
                </a:lnTo>
                <a:lnTo>
                  <a:pt x="151479" y="371221"/>
                </a:lnTo>
                <a:lnTo>
                  <a:pt x="120903" y="374269"/>
                </a:lnTo>
                <a:lnTo>
                  <a:pt x="107948" y="373840"/>
                </a:lnTo>
                <a:lnTo>
                  <a:pt x="61700" y="363555"/>
                </a:lnTo>
                <a:lnTo>
                  <a:pt x="26392" y="339776"/>
                </a:lnTo>
                <a:lnTo>
                  <a:pt x="4982" y="302807"/>
                </a:lnTo>
                <a:lnTo>
                  <a:pt x="0" y="266446"/>
                </a:lnTo>
                <a:lnTo>
                  <a:pt x="712" y="252370"/>
                </a:lnTo>
                <a:lnTo>
                  <a:pt x="17708" y="205757"/>
                </a:lnTo>
                <a:lnTo>
                  <a:pt x="57142" y="174093"/>
                </a:lnTo>
                <a:lnTo>
                  <a:pt x="101219" y="160020"/>
                </a:lnTo>
                <a:lnTo>
                  <a:pt x="157511" y="153715"/>
                </a:lnTo>
                <a:lnTo>
                  <a:pt x="178943" y="153289"/>
                </a:lnTo>
                <a:lnTo>
                  <a:pt x="211327" y="153289"/>
                </a:lnTo>
                <a:lnTo>
                  <a:pt x="211327" y="133223"/>
                </a:lnTo>
                <a:lnTo>
                  <a:pt x="202564" y="91567"/>
                </a:lnTo>
                <a:lnTo>
                  <a:pt x="197738" y="86360"/>
                </a:lnTo>
                <a:lnTo>
                  <a:pt x="192912" y="81153"/>
                </a:lnTo>
                <a:lnTo>
                  <a:pt x="148462" y="71120"/>
                </a:lnTo>
                <a:lnTo>
                  <a:pt x="137056" y="71433"/>
                </a:lnTo>
                <a:lnTo>
                  <a:pt x="97651" y="78972"/>
                </a:lnTo>
                <a:lnTo>
                  <a:pt x="61087" y="93884"/>
                </a:lnTo>
                <a:lnTo>
                  <a:pt x="44069" y="102870"/>
                </a:lnTo>
                <a:lnTo>
                  <a:pt x="38988" y="104521"/>
                </a:lnTo>
                <a:lnTo>
                  <a:pt x="34925" y="104521"/>
                </a:lnTo>
                <a:lnTo>
                  <a:pt x="32258" y="104521"/>
                </a:lnTo>
                <a:lnTo>
                  <a:pt x="29845" y="103759"/>
                </a:lnTo>
                <a:lnTo>
                  <a:pt x="18287" y="72644"/>
                </a:lnTo>
                <a:lnTo>
                  <a:pt x="18287" y="66929"/>
                </a:lnTo>
                <a:lnTo>
                  <a:pt x="18287" y="59309"/>
                </a:lnTo>
                <a:lnTo>
                  <a:pt x="27177" y="36703"/>
                </a:lnTo>
                <a:lnTo>
                  <a:pt x="30607" y="33020"/>
                </a:lnTo>
                <a:lnTo>
                  <a:pt x="67466" y="15531"/>
                </a:lnTo>
                <a:lnTo>
                  <a:pt x="114046" y="3556"/>
                </a:lnTo>
                <a:lnTo>
                  <a:pt x="145710" y="216"/>
                </a:lnTo>
                <a:lnTo>
                  <a:pt x="156590" y="0"/>
                </a:lnTo>
                <a:close/>
              </a:path>
            </a:pathLst>
          </a:custGeom>
          <a:ln w="12191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918079" y="3685032"/>
            <a:ext cx="317500" cy="368300"/>
          </a:xfrm>
          <a:custGeom>
            <a:avLst/>
            <a:gdLst/>
            <a:ahLst/>
            <a:cxnLst/>
            <a:rect l="l" t="t" r="r" b="b"/>
            <a:pathLst>
              <a:path w="317500" h="368300">
                <a:moveTo>
                  <a:pt x="195325" y="0"/>
                </a:moveTo>
                <a:lnTo>
                  <a:pt x="240188" y="6268"/>
                </a:lnTo>
                <a:lnTo>
                  <a:pt x="282354" y="32428"/>
                </a:lnTo>
                <a:lnTo>
                  <a:pt x="306998" y="73908"/>
                </a:lnTo>
                <a:lnTo>
                  <a:pt x="315436" y="114649"/>
                </a:lnTo>
                <a:lnTo>
                  <a:pt x="316991" y="148082"/>
                </a:lnTo>
                <a:lnTo>
                  <a:pt x="316991" y="353060"/>
                </a:lnTo>
                <a:lnTo>
                  <a:pt x="316991" y="355600"/>
                </a:lnTo>
                <a:lnTo>
                  <a:pt x="307339" y="364236"/>
                </a:lnTo>
                <a:lnTo>
                  <a:pt x="303910" y="365506"/>
                </a:lnTo>
                <a:lnTo>
                  <a:pt x="299084" y="366395"/>
                </a:lnTo>
                <a:lnTo>
                  <a:pt x="292988" y="367030"/>
                </a:lnTo>
                <a:lnTo>
                  <a:pt x="286893" y="367665"/>
                </a:lnTo>
                <a:lnTo>
                  <a:pt x="279400" y="368046"/>
                </a:lnTo>
                <a:lnTo>
                  <a:pt x="270509" y="368046"/>
                </a:lnTo>
                <a:lnTo>
                  <a:pt x="261365" y="368046"/>
                </a:lnTo>
                <a:lnTo>
                  <a:pt x="253745" y="367665"/>
                </a:lnTo>
                <a:lnTo>
                  <a:pt x="247650" y="367030"/>
                </a:lnTo>
                <a:lnTo>
                  <a:pt x="241553" y="366395"/>
                </a:lnTo>
                <a:lnTo>
                  <a:pt x="236727" y="365506"/>
                </a:lnTo>
                <a:lnTo>
                  <a:pt x="233298" y="364236"/>
                </a:lnTo>
                <a:lnTo>
                  <a:pt x="229869" y="363093"/>
                </a:lnTo>
                <a:lnTo>
                  <a:pt x="227329" y="361442"/>
                </a:lnTo>
                <a:lnTo>
                  <a:pt x="225806" y="359664"/>
                </a:lnTo>
                <a:lnTo>
                  <a:pt x="224408" y="357759"/>
                </a:lnTo>
                <a:lnTo>
                  <a:pt x="223646" y="355600"/>
                </a:lnTo>
                <a:lnTo>
                  <a:pt x="223646" y="353060"/>
                </a:lnTo>
                <a:lnTo>
                  <a:pt x="223646" y="163703"/>
                </a:lnTo>
                <a:lnTo>
                  <a:pt x="220090" y="125730"/>
                </a:lnTo>
                <a:lnTo>
                  <a:pt x="199644" y="90551"/>
                </a:lnTo>
                <a:lnTo>
                  <a:pt x="177291" y="81534"/>
                </a:lnTo>
                <a:lnTo>
                  <a:pt x="167766" y="81534"/>
                </a:lnTo>
                <a:lnTo>
                  <a:pt x="131698" y="94488"/>
                </a:lnTo>
                <a:lnTo>
                  <a:pt x="103534" y="120741"/>
                </a:lnTo>
                <a:lnTo>
                  <a:pt x="93725" y="132461"/>
                </a:lnTo>
                <a:lnTo>
                  <a:pt x="93725" y="353060"/>
                </a:lnTo>
                <a:lnTo>
                  <a:pt x="93725" y="355600"/>
                </a:lnTo>
                <a:lnTo>
                  <a:pt x="83946" y="364236"/>
                </a:lnTo>
                <a:lnTo>
                  <a:pt x="80263" y="365506"/>
                </a:lnTo>
                <a:lnTo>
                  <a:pt x="75564" y="366395"/>
                </a:lnTo>
                <a:lnTo>
                  <a:pt x="69595" y="367030"/>
                </a:lnTo>
                <a:lnTo>
                  <a:pt x="63626" y="367665"/>
                </a:lnTo>
                <a:lnTo>
                  <a:pt x="56133" y="368046"/>
                </a:lnTo>
                <a:lnTo>
                  <a:pt x="46862" y="368046"/>
                </a:lnTo>
                <a:lnTo>
                  <a:pt x="37718" y="368046"/>
                </a:lnTo>
                <a:lnTo>
                  <a:pt x="30098" y="367665"/>
                </a:lnTo>
                <a:lnTo>
                  <a:pt x="24256" y="367030"/>
                </a:lnTo>
                <a:lnTo>
                  <a:pt x="18287" y="366395"/>
                </a:lnTo>
                <a:lnTo>
                  <a:pt x="13462" y="365506"/>
                </a:lnTo>
                <a:lnTo>
                  <a:pt x="9906" y="364236"/>
                </a:lnTo>
                <a:lnTo>
                  <a:pt x="6222" y="363093"/>
                </a:lnTo>
                <a:lnTo>
                  <a:pt x="3682" y="361442"/>
                </a:lnTo>
                <a:lnTo>
                  <a:pt x="2285" y="359664"/>
                </a:lnTo>
                <a:lnTo>
                  <a:pt x="762" y="357759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9"/>
                </a:lnTo>
                <a:lnTo>
                  <a:pt x="0" y="18796"/>
                </a:lnTo>
                <a:lnTo>
                  <a:pt x="634" y="16510"/>
                </a:lnTo>
                <a:lnTo>
                  <a:pt x="1904" y="14732"/>
                </a:lnTo>
                <a:lnTo>
                  <a:pt x="3175" y="12827"/>
                </a:lnTo>
                <a:lnTo>
                  <a:pt x="5333" y="11303"/>
                </a:lnTo>
                <a:lnTo>
                  <a:pt x="8635" y="10033"/>
                </a:lnTo>
                <a:lnTo>
                  <a:pt x="11810" y="8763"/>
                </a:lnTo>
                <a:lnTo>
                  <a:pt x="16001" y="7874"/>
                </a:lnTo>
                <a:lnTo>
                  <a:pt x="21081" y="7239"/>
                </a:lnTo>
                <a:lnTo>
                  <a:pt x="26162" y="6604"/>
                </a:lnTo>
                <a:lnTo>
                  <a:pt x="32512" y="6350"/>
                </a:lnTo>
                <a:lnTo>
                  <a:pt x="40258" y="6350"/>
                </a:lnTo>
                <a:lnTo>
                  <a:pt x="48132" y="6350"/>
                </a:lnTo>
                <a:lnTo>
                  <a:pt x="78104" y="14732"/>
                </a:lnTo>
                <a:lnTo>
                  <a:pt x="79375" y="16510"/>
                </a:lnTo>
                <a:lnTo>
                  <a:pt x="80009" y="18796"/>
                </a:lnTo>
                <a:lnTo>
                  <a:pt x="80009" y="21209"/>
                </a:lnTo>
                <a:lnTo>
                  <a:pt x="80009" y="59563"/>
                </a:lnTo>
                <a:lnTo>
                  <a:pt x="107822" y="33496"/>
                </a:lnTo>
                <a:lnTo>
                  <a:pt x="150373" y="8358"/>
                </a:lnTo>
                <a:lnTo>
                  <a:pt x="180040" y="928"/>
                </a:lnTo>
                <a:lnTo>
                  <a:pt x="195325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521204" y="3685032"/>
            <a:ext cx="303530" cy="374650"/>
          </a:xfrm>
          <a:custGeom>
            <a:avLst/>
            <a:gdLst/>
            <a:ahLst/>
            <a:cxnLst/>
            <a:rect l="l" t="t" r="r" b="b"/>
            <a:pathLst>
              <a:path w="303530" h="374650">
                <a:moveTo>
                  <a:pt x="156590" y="0"/>
                </a:moveTo>
                <a:lnTo>
                  <a:pt x="208847" y="4286"/>
                </a:lnTo>
                <a:lnTo>
                  <a:pt x="248665" y="17319"/>
                </a:lnTo>
                <a:lnTo>
                  <a:pt x="284432" y="49212"/>
                </a:lnTo>
                <a:lnTo>
                  <a:pt x="298614" y="84877"/>
                </a:lnTo>
                <a:lnTo>
                  <a:pt x="303275" y="130937"/>
                </a:lnTo>
                <a:lnTo>
                  <a:pt x="303275" y="354203"/>
                </a:lnTo>
                <a:lnTo>
                  <a:pt x="303275" y="357759"/>
                </a:lnTo>
                <a:lnTo>
                  <a:pt x="274573" y="368046"/>
                </a:lnTo>
                <a:lnTo>
                  <a:pt x="264159" y="368046"/>
                </a:lnTo>
                <a:lnTo>
                  <a:pt x="252983" y="368046"/>
                </a:lnTo>
                <a:lnTo>
                  <a:pt x="244856" y="367538"/>
                </a:lnTo>
                <a:lnTo>
                  <a:pt x="239775" y="366649"/>
                </a:lnTo>
                <a:lnTo>
                  <a:pt x="234695" y="365760"/>
                </a:lnTo>
                <a:lnTo>
                  <a:pt x="231139" y="364363"/>
                </a:lnTo>
                <a:lnTo>
                  <a:pt x="228981" y="362458"/>
                </a:lnTo>
                <a:lnTo>
                  <a:pt x="226948" y="360426"/>
                </a:lnTo>
                <a:lnTo>
                  <a:pt x="225806" y="357759"/>
                </a:lnTo>
                <a:lnTo>
                  <a:pt x="225806" y="354203"/>
                </a:lnTo>
                <a:lnTo>
                  <a:pt x="225806" y="327787"/>
                </a:lnTo>
                <a:lnTo>
                  <a:pt x="191908" y="355290"/>
                </a:lnTo>
                <a:lnTo>
                  <a:pt x="151479" y="371221"/>
                </a:lnTo>
                <a:lnTo>
                  <a:pt x="120903" y="374269"/>
                </a:lnTo>
                <a:lnTo>
                  <a:pt x="107948" y="373840"/>
                </a:lnTo>
                <a:lnTo>
                  <a:pt x="61700" y="363555"/>
                </a:lnTo>
                <a:lnTo>
                  <a:pt x="26392" y="339776"/>
                </a:lnTo>
                <a:lnTo>
                  <a:pt x="4982" y="302807"/>
                </a:lnTo>
                <a:lnTo>
                  <a:pt x="0" y="266446"/>
                </a:lnTo>
                <a:lnTo>
                  <a:pt x="712" y="252370"/>
                </a:lnTo>
                <a:lnTo>
                  <a:pt x="17708" y="205757"/>
                </a:lnTo>
                <a:lnTo>
                  <a:pt x="57142" y="174093"/>
                </a:lnTo>
                <a:lnTo>
                  <a:pt x="101218" y="160020"/>
                </a:lnTo>
                <a:lnTo>
                  <a:pt x="157511" y="153715"/>
                </a:lnTo>
                <a:lnTo>
                  <a:pt x="178943" y="153289"/>
                </a:lnTo>
                <a:lnTo>
                  <a:pt x="211327" y="153289"/>
                </a:lnTo>
                <a:lnTo>
                  <a:pt x="211327" y="133223"/>
                </a:lnTo>
                <a:lnTo>
                  <a:pt x="202564" y="91567"/>
                </a:lnTo>
                <a:lnTo>
                  <a:pt x="197738" y="86360"/>
                </a:lnTo>
                <a:lnTo>
                  <a:pt x="192912" y="81153"/>
                </a:lnTo>
                <a:lnTo>
                  <a:pt x="148462" y="71120"/>
                </a:lnTo>
                <a:lnTo>
                  <a:pt x="137056" y="71433"/>
                </a:lnTo>
                <a:lnTo>
                  <a:pt x="97651" y="78972"/>
                </a:lnTo>
                <a:lnTo>
                  <a:pt x="61087" y="93884"/>
                </a:lnTo>
                <a:lnTo>
                  <a:pt x="44068" y="102870"/>
                </a:lnTo>
                <a:lnTo>
                  <a:pt x="38988" y="104521"/>
                </a:lnTo>
                <a:lnTo>
                  <a:pt x="34925" y="104521"/>
                </a:lnTo>
                <a:lnTo>
                  <a:pt x="32257" y="104521"/>
                </a:lnTo>
                <a:lnTo>
                  <a:pt x="29844" y="103759"/>
                </a:lnTo>
                <a:lnTo>
                  <a:pt x="18287" y="72644"/>
                </a:lnTo>
                <a:lnTo>
                  <a:pt x="18287" y="66929"/>
                </a:lnTo>
                <a:lnTo>
                  <a:pt x="18287" y="59309"/>
                </a:lnTo>
                <a:lnTo>
                  <a:pt x="18795" y="53213"/>
                </a:lnTo>
                <a:lnTo>
                  <a:pt x="20065" y="48768"/>
                </a:lnTo>
                <a:lnTo>
                  <a:pt x="21335" y="44323"/>
                </a:lnTo>
                <a:lnTo>
                  <a:pt x="23748" y="40259"/>
                </a:lnTo>
                <a:lnTo>
                  <a:pt x="27177" y="36703"/>
                </a:lnTo>
                <a:lnTo>
                  <a:pt x="30606" y="33020"/>
                </a:lnTo>
                <a:lnTo>
                  <a:pt x="67466" y="15531"/>
                </a:lnTo>
                <a:lnTo>
                  <a:pt x="114045" y="3556"/>
                </a:lnTo>
                <a:lnTo>
                  <a:pt x="145710" y="216"/>
                </a:lnTo>
                <a:lnTo>
                  <a:pt x="156590" y="0"/>
                </a:lnTo>
                <a:close/>
              </a:path>
            </a:pathLst>
          </a:custGeom>
          <a:ln w="12191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5482716" y="3603878"/>
            <a:ext cx="234950" cy="454659"/>
          </a:xfrm>
          <a:custGeom>
            <a:avLst/>
            <a:gdLst/>
            <a:ahLst/>
            <a:cxnLst/>
            <a:rect l="l" t="t" r="r" b="b"/>
            <a:pathLst>
              <a:path w="234950" h="454660">
                <a:moveTo>
                  <a:pt x="100837" y="0"/>
                </a:moveTo>
                <a:lnTo>
                  <a:pt x="110109" y="0"/>
                </a:lnTo>
                <a:lnTo>
                  <a:pt x="117729" y="381"/>
                </a:lnTo>
                <a:lnTo>
                  <a:pt x="123825" y="1016"/>
                </a:lnTo>
                <a:lnTo>
                  <a:pt x="129794" y="1650"/>
                </a:lnTo>
                <a:lnTo>
                  <a:pt x="134620" y="2540"/>
                </a:lnTo>
                <a:lnTo>
                  <a:pt x="138049" y="3937"/>
                </a:lnTo>
                <a:lnTo>
                  <a:pt x="141605" y="5334"/>
                </a:lnTo>
                <a:lnTo>
                  <a:pt x="144018" y="6985"/>
                </a:lnTo>
                <a:lnTo>
                  <a:pt x="145542" y="9017"/>
                </a:lnTo>
                <a:lnTo>
                  <a:pt x="147066" y="10922"/>
                </a:lnTo>
                <a:lnTo>
                  <a:pt x="147700" y="13208"/>
                </a:lnTo>
                <a:lnTo>
                  <a:pt x="147700" y="15621"/>
                </a:lnTo>
                <a:lnTo>
                  <a:pt x="147700" y="89662"/>
                </a:lnTo>
                <a:lnTo>
                  <a:pt x="219963" y="89662"/>
                </a:lnTo>
                <a:lnTo>
                  <a:pt x="222377" y="89662"/>
                </a:lnTo>
                <a:lnTo>
                  <a:pt x="224536" y="90297"/>
                </a:lnTo>
                <a:lnTo>
                  <a:pt x="234823" y="120523"/>
                </a:lnTo>
                <a:lnTo>
                  <a:pt x="234823" y="127635"/>
                </a:lnTo>
                <a:lnTo>
                  <a:pt x="225044" y="165608"/>
                </a:lnTo>
                <a:lnTo>
                  <a:pt x="220345" y="165608"/>
                </a:lnTo>
                <a:lnTo>
                  <a:pt x="147700" y="165608"/>
                </a:lnTo>
                <a:lnTo>
                  <a:pt x="147700" y="321564"/>
                </a:lnTo>
                <a:lnTo>
                  <a:pt x="148246" y="334254"/>
                </a:lnTo>
                <a:lnTo>
                  <a:pt x="168243" y="372427"/>
                </a:lnTo>
                <a:lnTo>
                  <a:pt x="186817" y="375793"/>
                </a:lnTo>
                <a:lnTo>
                  <a:pt x="191770" y="375793"/>
                </a:lnTo>
                <a:lnTo>
                  <a:pt x="210820" y="371602"/>
                </a:lnTo>
                <a:lnTo>
                  <a:pt x="213868" y="370459"/>
                </a:lnTo>
                <a:lnTo>
                  <a:pt x="216535" y="369443"/>
                </a:lnTo>
                <a:lnTo>
                  <a:pt x="218694" y="368554"/>
                </a:lnTo>
                <a:lnTo>
                  <a:pt x="220725" y="367665"/>
                </a:lnTo>
                <a:lnTo>
                  <a:pt x="222631" y="367284"/>
                </a:lnTo>
                <a:lnTo>
                  <a:pt x="224409" y="367284"/>
                </a:lnTo>
                <a:lnTo>
                  <a:pt x="225933" y="367284"/>
                </a:lnTo>
                <a:lnTo>
                  <a:pt x="227330" y="367665"/>
                </a:lnTo>
                <a:lnTo>
                  <a:pt x="233934" y="384429"/>
                </a:lnTo>
                <a:lnTo>
                  <a:pt x="234569" y="388874"/>
                </a:lnTo>
                <a:lnTo>
                  <a:pt x="234823" y="394589"/>
                </a:lnTo>
                <a:lnTo>
                  <a:pt x="234823" y="401574"/>
                </a:lnTo>
                <a:lnTo>
                  <a:pt x="234823" y="412496"/>
                </a:lnTo>
                <a:lnTo>
                  <a:pt x="227330" y="438912"/>
                </a:lnTo>
                <a:lnTo>
                  <a:pt x="225171" y="441325"/>
                </a:lnTo>
                <a:lnTo>
                  <a:pt x="183261" y="453263"/>
                </a:lnTo>
                <a:lnTo>
                  <a:pt x="176530" y="454025"/>
                </a:lnTo>
                <a:lnTo>
                  <a:pt x="169545" y="454406"/>
                </a:lnTo>
                <a:lnTo>
                  <a:pt x="162687" y="454406"/>
                </a:lnTo>
                <a:lnTo>
                  <a:pt x="114300" y="447294"/>
                </a:lnTo>
                <a:lnTo>
                  <a:pt x="80391" y="425577"/>
                </a:lnTo>
                <a:lnTo>
                  <a:pt x="60706" y="388493"/>
                </a:lnTo>
                <a:lnTo>
                  <a:pt x="54758" y="350398"/>
                </a:lnTo>
                <a:lnTo>
                  <a:pt x="54356" y="335661"/>
                </a:lnTo>
                <a:lnTo>
                  <a:pt x="54356" y="165608"/>
                </a:lnTo>
                <a:lnTo>
                  <a:pt x="14605" y="165608"/>
                </a:lnTo>
                <a:lnTo>
                  <a:pt x="9906" y="165608"/>
                </a:lnTo>
                <a:lnTo>
                  <a:pt x="6223" y="162687"/>
                </a:lnTo>
                <a:lnTo>
                  <a:pt x="0" y="127635"/>
                </a:lnTo>
                <a:lnTo>
                  <a:pt x="0" y="120523"/>
                </a:lnTo>
                <a:lnTo>
                  <a:pt x="381" y="114427"/>
                </a:lnTo>
                <a:lnTo>
                  <a:pt x="1016" y="109474"/>
                </a:lnTo>
                <a:lnTo>
                  <a:pt x="1650" y="104521"/>
                </a:lnTo>
                <a:lnTo>
                  <a:pt x="2540" y="100584"/>
                </a:lnTo>
                <a:lnTo>
                  <a:pt x="3810" y="97663"/>
                </a:lnTo>
                <a:lnTo>
                  <a:pt x="4953" y="94869"/>
                </a:lnTo>
                <a:lnTo>
                  <a:pt x="6604" y="92837"/>
                </a:lnTo>
                <a:lnTo>
                  <a:pt x="8382" y="91567"/>
                </a:lnTo>
                <a:lnTo>
                  <a:pt x="10287" y="90297"/>
                </a:lnTo>
                <a:lnTo>
                  <a:pt x="12446" y="89662"/>
                </a:lnTo>
                <a:lnTo>
                  <a:pt x="14986" y="89662"/>
                </a:lnTo>
                <a:lnTo>
                  <a:pt x="54356" y="89662"/>
                </a:lnTo>
                <a:lnTo>
                  <a:pt x="54356" y="15621"/>
                </a:lnTo>
                <a:lnTo>
                  <a:pt x="54356" y="13208"/>
                </a:lnTo>
                <a:lnTo>
                  <a:pt x="54991" y="10922"/>
                </a:lnTo>
                <a:lnTo>
                  <a:pt x="56387" y="9017"/>
                </a:lnTo>
                <a:lnTo>
                  <a:pt x="57785" y="6985"/>
                </a:lnTo>
                <a:lnTo>
                  <a:pt x="60325" y="5334"/>
                </a:lnTo>
                <a:lnTo>
                  <a:pt x="63881" y="3937"/>
                </a:lnTo>
                <a:lnTo>
                  <a:pt x="67437" y="2540"/>
                </a:lnTo>
                <a:lnTo>
                  <a:pt x="72262" y="1650"/>
                </a:lnTo>
                <a:lnTo>
                  <a:pt x="78359" y="1016"/>
                </a:lnTo>
                <a:lnTo>
                  <a:pt x="84455" y="381"/>
                </a:lnTo>
                <a:lnTo>
                  <a:pt x="91948" y="0"/>
                </a:lnTo>
                <a:lnTo>
                  <a:pt x="100837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3870325" y="3567048"/>
            <a:ext cx="434340" cy="486409"/>
          </a:xfrm>
          <a:custGeom>
            <a:avLst/>
            <a:gdLst/>
            <a:ahLst/>
            <a:cxnLst/>
            <a:rect l="l" t="t" r="r" b="b"/>
            <a:pathLst>
              <a:path w="434339" h="486410">
                <a:moveTo>
                  <a:pt x="51435" y="0"/>
                </a:moveTo>
                <a:lnTo>
                  <a:pt x="89535" y="2159"/>
                </a:lnTo>
                <a:lnTo>
                  <a:pt x="100329" y="9016"/>
                </a:lnTo>
                <a:lnTo>
                  <a:pt x="101726" y="11429"/>
                </a:lnTo>
                <a:lnTo>
                  <a:pt x="102997" y="14604"/>
                </a:lnTo>
                <a:lnTo>
                  <a:pt x="104266" y="18287"/>
                </a:lnTo>
                <a:lnTo>
                  <a:pt x="221487" y="389636"/>
                </a:lnTo>
                <a:lnTo>
                  <a:pt x="221741" y="389636"/>
                </a:lnTo>
                <a:lnTo>
                  <a:pt x="336803" y="20192"/>
                </a:lnTo>
                <a:lnTo>
                  <a:pt x="337820" y="15875"/>
                </a:lnTo>
                <a:lnTo>
                  <a:pt x="338963" y="12573"/>
                </a:lnTo>
                <a:lnTo>
                  <a:pt x="340487" y="9905"/>
                </a:lnTo>
                <a:lnTo>
                  <a:pt x="342011" y="7365"/>
                </a:lnTo>
                <a:lnTo>
                  <a:pt x="344550" y="5206"/>
                </a:lnTo>
                <a:lnTo>
                  <a:pt x="348107" y="3810"/>
                </a:lnTo>
                <a:lnTo>
                  <a:pt x="351663" y="2286"/>
                </a:lnTo>
                <a:lnTo>
                  <a:pt x="391033" y="0"/>
                </a:lnTo>
                <a:lnTo>
                  <a:pt x="399129" y="71"/>
                </a:lnTo>
                <a:lnTo>
                  <a:pt x="430657" y="6603"/>
                </a:lnTo>
                <a:lnTo>
                  <a:pt x="433070" y="9398"/>
                </a:lnTo>
                <a:lnTo>
                  <a:pt x="433832" y="13462"/>
                </a:lnTo>
                <a:lnTo>
                  <a:pt x="432942" y="18668"/>
                </a:lnTo>
                <a:lnTo>
                  <a:pt x="432053" y="23875"/>
                </a:lnTo>
                <a:lnTo>
                  <a:pt x="430149" y="30861"/>
                </a:lnTo>
                <a:lnTo>
                  <a:pt x="427227" y="39497"/>
                </a:lnTo>
                <a:lnTo>
                  <a:pt x="283590" y="466598"/>
                </a:lnTo>
                <a:lnTo>
                  <a:pt x="244586" y="485653"/>
                </a:lnTo>
                <a:lnTo>
                  <a:pt x="220725" y="486028"/>
                </a:lnTo>
                <a:lnTo>
                  <a:pt x="213558" y="486007"/>
                </a:lnTo>
                <a:lnTo>
                  <a:pt x="172212" y="484377"/>
                </a:lnTo>
                <a:lnTo>
                  <a:pt x="165100" y="482600"/>
                </a:lnTo>
                <a:lnTo>
                  <a:pt x="161925" y="481583"/>
                </a:lnTo>
                <a:lnTo>
                  <a:pt x="152400" y="473456"/>
                </a:lnTo>
                <a:lnTo>
                  <a:pt x="151257" y="471424"/>
                </a:lnTo>
                <a:lnTo>
                  <a:pt x="150240" y="468756"/>
                </a:lnTo>
                <a:lnTo>
                  <a:pt x="149225" y="465455"/>
                </a:lnTo>
                <a:lnTo>
                  <a:pt x="5969" y="38735"/>
                </a:lnTo>
                <a:lnTo>
                  <a:pt x="3048" y="29845"/>
                </a:lnTo>
                <a:lnTo>
                  <a:pt x="1270" y="22733"/>
                </a:lnTo>
                <a:lnTo>
                  <a:pt x="635" y="17525"/>
                </a:lnTo>
                <a:lnTo>
                  <a:pt x="0" y="12318"/>
                </a:lnTo>
                <a:lnTo>
                  <a:pt x="1270" y="8381"/>
                </a:lnTo>
                <a:lnTo>
                  <a:pt x="4317" y="5841"/>
                </a:lnTo>
                <a:lnTo>
                  <a:pt x="7365" y="3175"/>
                </a:lnTo>
                <a:lnTo>
                  <a:pt x="41910" y="69"/>
                </a:lnTo>
                <a:lnTo>
                  <a:pt x="51435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771515" y="3539363"/>
            <a:ext cx="120142" cy="11048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4951603" y="3539363"/>
            <a:ext cx="120142" cy="11048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3307588" y="3534028"/>
            <a:ext cx="334010" cy="525780"/>
          </a:xfrm>
          <a:custGeom>
            <a:avLst/>
            <a:gdLst/>
            <a:ahLst/>
            <a:cxnLst/>
            <a:rect l="l" t="t" r="r" b="b"/>
            <a:pathLst>
              <a:path w="334010" h="525779">
                <a:moveTo>
                  <a:pt x="287147" y="0"/>
                </a:moveTo>
                <a:lnTo>
                  <a:pt x="296417" y="0"/>
                </a:lnTo>
                <a:lnTo>
                  <a:pt x="303911" y="381"/>
                </a:lnTo>
                <a:lnTo>
                  <a:pt x="331470" y="9271"/>
                </a:lnTo>
                <a:lnTo>
                  <a:pt x="332994" y="11303"/>
                </a:lnTo>
                <a:lnTo>
                  <a:pt x="333756" y="13462"/>
                </a:lnTo>
                <a:lnTo>
                  <a:pt x="333756" y="16001"/>
                </a:lnTo>
                <a:lnTo>
                  <a:pt x="333756" y="504063"/>
                </a:lnTo>
                <a:lnTo>
                  <a:pt x="333756" y="506857"/>
                </a:lnTo>
                <a:lnTo>
                  <a:pt x="333121" y="509143"/>
                </a:lnTo>
                <a:lnTo>
                  <a:pt x="331850" y="511048"/>
                </a:lnTo>
                <a:lnTo>
                  <a:pt x="330581" y="512826"/>
                </a:lnTo>
                <a:lnTo>
                  <a:pt x="328549" y="514350"/>
                </a:lnTo>
                <a:lnTo>
                  <a:pt x="325500" y="515620"/>
                </a:lnTo>
                <a:lnTo>
                  <a:pt x="322579" y="516890"/>
                </a:lnTo>
                <a:lnTo>
                  <a:pt x="318515" y="517779"/>
                </a:lnTo>
                <a:lnTo>
                  <a:pt x="313436" y="518287"/>
                </a:lnTo>
                <a:lnTo>
                  <a:pt x="308356" y="518795"/>
                </a:lnTo>
                <a:lnTo>
                  <a:pt x="302133" y="519049"/>
                </a:lnTo>
                <a:lnTo>
                  <a:pt x="294639" y="519049"/>
                </a:lnTo>
                <a:lnTo>
                  <a:pt x="286765" y="519049"/>
                </a:lnTo>
                <a:lnTo>
                  <a:pt x="256539" y="511048"/>
                </a:lnTo>
                <a:lnTo>
                  <a:pt x="255142" y="509143"/>
                </a:lnTo>
                <a:lnTo>
                  <a:pt x="254508" y="506857"/>
                </a:lnTo>
                <a:lnTo>
                  <a:pt x="254508" y="504063"/>
                </a:lnTo>
                <a:lnTo>
                  <a:pt x="254508" y="467233"/>
                </a:lnTo>
                <a:lnTo>
                  <a:pt x="214592" y="501648"/>
                </a:lnTo>
                <a:lnTo>
                  <a:pt x="171068" y="521462"/>
                </a:lnTo>
                <a:lnTo>
                  <a:pt x="138429" y="525272"/>
                </a:lnTo>
                <a:lnTo>
                  <a:pt x="120138" y="524365"/>
                </a:lnTo>
                <a:lnTo>
                  <a:pt x="74167" y="510667"/>
                </a:lnTo>
                <a:lnTo>
                  <a:pt x="40270" y="482877"/>
                </a:lnTo>
                <a:lnTo>
                  <a:pt x="17081" y="443992"/>
                </a:lnTo>
                <a:lnTo>
                  <a:pt x="4125" y="395866"/>
                </a:lnTo>
                <a:lnTo>
                  <a:pt x="0" y="342646"/>
                </a:lnTo>
                <a:lnTo>
                  <a:pt x="593" y="321024"/>
                </a:lnTo>
                <a:lnTo>
                  <a:pt x="5304" y="281209"/>
                </a:lnTo>
                <a:lnTo>
                  <a:pt x="21113" y="230235"/>
                </a:lnTo>
                <a:lnTo>
                  <a:pt x="46849" y="190950"/>
                </a:lnTo>
                <a:lnTo>
                  <a:pt x="82550" y="164465"/>
                </a:lnTo>
                <a:lnTo>
                  <a:pt x="127912" y="151838"/>
                </a:lnTo>
                <a:lnTo>
                  <a:pt x="145034" y="151003"/>
                </a:lnTo>
                <a:lnTo>
                  <a:pt x="158702" y="151715"/>
                </a:lnTo>
                <a:lnTo>
                  <a:pt x="195707" y="162306"/>
                </a:lnTo>
                <a:lnTo>
                  <a:pt x="229496" y="185344"/>
                </a:lnTo>
                <a:lnTo>
                  <a:pt x="240664" y="195707"/>
                </a:lnTo>
                <a:lnTo>
                  <a:pt x="240664" y="16001"/>
                </a:lnTo>
                <a:lnTo>
                  <a:pt x="240664" y="13462"/>
                </a:lnTo>
                <a:lnTo>
                  <a:pt x="241426" y="11303"/>
                </a:lnTo>
                <a:lnTo>
                  <a:pt x="278002" y="0"/>
                </a:lnTo>
                <a:lnTo>
                  <a:pt x="287147" y="0"/>
                </a:lnTo>
                <a:close/>
              </a:path>
            </a:pathLst>
          </a:custGeom>
          <a:ln w="12192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24357"/>
            <a:ext cx="4565650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b="0" i="0">
                <a:latin typeface="Calibri"/>
                <a:cs typeface="Calibri"/>
              </a:rPr>
              <a:t>Mendelian</a:t>
            </a:r>
            <a:r>
              <a:rPr dirty="0" sz="4400" spc="-55" b="0" i="0">
                <a:latin typeface="Calibri"/>
                <a:cs typeface="Calibri"/>
              </a:rPr>
              <a:t> </a:t>
            </a:r>
            <a:r>
              <a:rPr dirty="0" sz="4400" spc="-5" b="0" i="0">
                <a:latin typeface="Calibri"/>
                <a:cs typeface="Calibri"/>
              </a:rPr>
              <a:t>Genetics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400800" y="286511"/>
            <a:ext cx="2467355" cy="1847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57200" y="4696967"/>
            <a:ext cx="2581656" cy="18486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400800" y="2543555"/>
            <a:ext cx="2467355" cy="18486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29000" y="4690871"/>
            <a:ext cx="2467355" cy="18470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400800" y="4690871"/>
            <a:ext cx="2467355" cy="18470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83540" y="1330578"/>
            <a:ext cx="5548630" cy="2952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dirty="0" sz="3200" spc="-5">
                <a:latin typeface="Calibri"/>
                <a:cs typeface="Calibri"/>
              </a:rPr>
              <a:t>All </a:t>
            </a:r>
            <a:r>
              <a:rPr dirty="0" sz="3200">
                <a:latin typeface="Calibri"/>
                <a:cs typeface="Calibri"/>
              </a:rPr>
              <a:t>living </a:t>
            </a:r>
            <a:r>
              <a:rPr dirty="0" sz="3200" spc="-10">
                <a:latin typeface="Calibri"/>
                <a:cs typeface="Calibri"/>
              </a:rPr>
              <a:t>organisms reproduce.</a:t>
            </a:r>
            <a:endParaRPr sz="3200">
              <a:latin typeface="Calibri"/>
              <a:cs typeface="Calibri"/>
            </a:endParaRPr>
          </a:p>
          <a:p>
            <a:pPr marL="469900" marR="328930" indent="-457200">
              <a:lnSpc>
                <a:spcPct val="100000"/>
              </a:lnSpc>
              <a:buFont typeface="Arial"/>
              <a:buChar char="•"/>
              <a:tabLst>
                <a:tab pos="560705" algn="l"/>
                <a:tab pos="561340" algn="l"/>
              </a:tabLst>
            </a:pPr>
            <a:r>
              <a:rPr dirty="0"/>
              <a:t>	</a:t>
            </a:r>
            <a:r>
              <a:rPr dirty="0" sz="3200">
                <a:latin typeface="Calibri"/>
                <a:cs typeface="Calibri"/>
              </a:rPr>
              <a:t>It </a:t>
            </a:r>
            <a:r>
              <a:rPr dirty="0" sz="3200" spc="-5">
                <a:latin typeface="Calibri"/>
                <a:cs typeface="Calibri"/>
              </a:rPr>
              <a:t>results </a:t>
            </a:r>
            <a:r>
              <a:rPr dirty="0" sz="3200">
                <a:latin typeface="Calibri"/>
                <a:cs typeface="Calibri"/>
              </a:rPr>
              <a:t>in the </a:t>
            </a:r>
            <a:r>
              <a:rPr dirty="0" sz="3200" spc="-15">
                <a:latin typeface="Calibri"/>
                <a:cs typeface="Calibri"/>
              </a:rPr>
              <a:t>formation </a:t>
            </a:r>
            <a:r>
              <a:rPr dirty="0" sz="3200" spc="-5">
                <a:latin typeface="Calibri"/>
                <a:cs typeface="Calibri"/>
              </a:rPr>
              <a:t>of  </a:t>
            </a:r>
            <a:r>
              <a:rPr dirty="0" sz="3200" spc="-15">
                <a:latin typeface="Calibri"/>
                <a:cs typeface="Calibri"/>
              </a:rPr>
              <a:t>offspring </a:t>
            </a:r>
            <a:r>
              <a:rPr dirty="0" sz="3200" spc="-5">
                <a:latin typeface="Calibri"/>
                <a:cs typeface="Calibri"/>
              </a:rPr>
              <a:t>of </a:t>
            </a:r>
            <a:r>
              <a:rPr dirty="0" sz="3200">
                <a:latin typeface="Calibri"/>
                <a:cs typeface="Calibri"/>
              </a:rPr>
              <a:t>the </a:t>
            </a:r>
            <a:r>
              <a:rPr dirty="0" sz="3200" spc="-5">
                <a:latin typeface="Calibri"/>
                <a:cs typeface="Calibri"/>
              </a:rPr>
              <a:t>same</a:t>
            </a:r>
            <a:r>
              <a:rPr dirty="0" sz="3200" spc="2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kind.</a:t>
            </a:r>
            <a:endParaRPr sz="3200">
              <a:latin typeface="Calibri"/>
              <a:cs typeface="Calibri"/>
            </a:endParaRPr>
          </a:p>
          <a:p>
            <a:pPr algn="just" marL="469900" marR="236854" indent="-457200">
              <a:lnSpc>
                <a:spcPct val="100000"/>
              </a:lnSpc>
              <a:buFont typeface="Arial"/>
              <a:buChar char="•"/>
              <a:tabLst>
                <a:tab pos="561340" algn="l"/>
              </a:tabLst>
            </a:pPr>
            <a:r>
              <a:rPr dirty="0"/>
              <a:t>	</a:t>
            </a:r>
            <a:r>
              <a:rPr dirty="0" sz="3200" spc="-5">
                <a:latin typeface="Calibri"/>
                <a:cs typeface="Calibri"/>
              </a:rPr>
              <a:t>The resulting </a:t>
            </a:r>
            <a:r>
              <a:rPr dirty="0" sz="3200" spc="-15">
                <a:latin typeface="Calibri"/>
                <a:cs typeface="Calibri"/>
              </a:rPr>
              <a:t>offspring </a:t>
            </a:r>
            <a:r>
              <a:rPr dirty="0" sz="3200" spc="-10">
                <a:latin typeface="Calibri"/>
                <a:cs typeface="Calibri"/>
              </a:rPr>
              <a:t>most  often </a:t>
            </a:r>
            <a:r>
              <a:rPr dirty="0" sz="3200">
                <a:latin typeface="Calibri"/>
                <a:cs typeface="Calibri"/>
              </a:rPr>
              <a:t>do not </a:t>
            </a:r>
            <a:r>
              <a:rPr dirty="0" sz="3200" spc="-10">
                <a:latin typeface="Calibri"/>
                <a:cs typeface="Calibri"/>
              </a:rPr>
              <a:t>totally </a:t>
            </a:r>
            <a:r>
              <a:rPr dirty="0" sz="3200" spc="-5">
                <a:latin typeface="Calibri"/>
                <a:cs typeface="Calibri"/>
              </a:rPr>
              <a:t>resemble  </a:t>
            </a:r>
            <a:r>
              <a:rPr dirty="0" sz="3200">
                <a:latin typeface="Calibri"/>
                <a:cs typeface="Calibri"/>
              </a:rPr>
              <a:t>the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parent.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2627" y="915924"/>
            <a:ext cx="2743200" cy="23606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447288" y="935736"/>
            <a:ext cx="2645664" cy="24170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57200" y="4050626"/>
            <a:ext cx="2743200" cy="21505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432047" y="3962400"/>
            <a:ext cx="2532888" cy="22387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295644" y="935736"/>
            <a:ext cx="2619755" cy="24170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324600" y="3962400"/>
            <a:ext cx="2561844" cy="22387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616965"/>
            <a:ext cx="7979409" cy="52939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 b="1">
                <a:latin typeface="Calibri"/>
                <a:cs typeface="Calibri"/>
              </a:rPr>
              <a:t>Genetics </a:t>
            </a:r>
            <a:r>
              <a:rPr dirty="0" sz="3200">
                <a:latin typeface="Calibri"/>
                <a:cs typeface="Calibri"/>
              </a:rPr>
              <a:t>is the </a:t>
            </a:r>
            <a:r>
              <a:rPr dirty="0" sz="3200" spc="-10">
                <a:latin typeface="Calibri"/>
                <a:cs typeface="Calibri"/>
              </a:rPr>
              <a:t>branch </a:t>
            </a:r>
            <a:r>
              <a:rPr dirty="0" sz="3200" spc="-5">
                <a:latin typeface="Calibri"/>
                <a:cs typeface="Calibri"/>
              </a:rPr>
              <a:t>of </a:t>
            </a:r>
            <a:r>
              <a:rPr dirty="0" sz="3200" spc="-25">
                <a:latin typeface="Calibri"/>
                <a:cs typeface="Calibri"/>
              </a:rPr>
              <a:t>life </a:t>
            </a:r>
            <a:r>
              <a:rPr dirty="0" sz="3200" spc="-5">
                <a:latin typeface="Calibri"/>
                <a:cs typeface="Calibri"/>
              </a:rPr>
              <a:t>science </a:t>
            </a:r>
            <a:r>
              <a:rPr dirty="0" sz="3200" spc="-10">
                <a:latin typeface="Calibri"/>
                <a:cs typeface="Calibri"/>
              </a:rPr>
              <a:t>that  </a:t>
            </a:r>
            <a:r>
              <a:rPr dirty="0" sz="3200" spc="-5">
                <a:latin typeface="Calibri"/>
                <a:cs typeface="Calibri"/>
              </a:rPr>
              <a:t>deals </a:t>
            </a:r>
            <a:r>
              <a:rPr dirty="0" sz="3200">
                <a:latin typeface="Calibri"/>
                <a:cs typeface="Calibri"/>
              </a:rPr>
              <a:t>with the </a:t>
            </a:r>
            <a:r>
              <a:rPr dirty="0" sz="3200" spc="-5">
                <a:latin typeface="Calibri"/>
                <a:cs typeface="Calibri"/>
              </a:rPr>
              <a:t>study of heredity </a:t>
            </a:r>
            <a:r>
              <a:rPr dirty="0" sz="3200">
                <a:latin typeface="Calibri"/>
                <a:cs typeface="Calibri"/>
              </a:rPr>
              <a:t>and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variation.</a:t>
            </a:r>
            <a:endParaRPr sz="3200">
              <a:latin typeface="Calibri"/>
              <a:cs typeface="Calibri"/>
            </a:endParaRPr>
          </a:p>
          <a:p>
            <a:pPr marL="355600" marR="180975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927100" algn="l"/>
                <a:tab pos="927735" algn="l"/>
              </a:tabLst>
            </a:pPr>
            <a:r>
              <a:rPr dirty="0"/>
              <a:t>	</a:t>
            </a:r>
            <a:r>
              <a:rPr dirty="0" sz="3200" spc="-5" b="1" i="1">
                <a:latin typeface="Calibri"/>
                <a:cs typeface="Calibri"/>
              </a:rPr>
              <a:t>Heredity </a:t>
            </a:r>
            <a:r>
              <a:rPr dirty="0" sz="3200">
                <a:latin typeface="Calibri"/>
                <a:cs typeface="Calibri"/>
              </a:rPr>
              <a:t>is the </a:t>
            </a:r>
            <a:r>
              <a:rPr dirty="0" sz="3200" spc="-10">
                <a:latin typeface="Calibri"/>
                <a:cs typeface="Calibri"/>
              </a:rPr>
              <a:t>transmission </a:t>
            </a:r>
            <a:r>
              <a:rPr dirty="0" sz="3200">
                <a:latin typeface="Calibri"/>
                <a:cs typeface="Calibri"/>
              </a:rPr>
              <a:t>of </a:t>
            </a:r>
            <a:r>
              <a:rPr dirty="0" sz="3200" spc="-15">
                <a:latin typeface="Calibri"/>
                <a:cs typeface="Calibri"/>
              </a:rPr>
              <a:t>characters  from </a:t>
            </a:r>
            <a:r>
              <a:rPr dirty="0" sz="3200" spc="-10">
                <a:latin typeface="Calibri"/>
                <a:cs typeface="Calibri"/>
              </a:rPr>
              <a:t>parents </a:t>
            </a:r>
            <a:r>
              <a:rPr dirty="0" sz="3200" spc="-20">
                <a:latin typeface="Calibri"/>
                <a:cs typeface="Calibri"/>
              </a:rPr>
              <a:t>to </a:t>
            </a:r>
            <a:r>
              <a:rPr dirty="0" sz="3200">
                <a:latin typeface="Calibri"/>
                <a:cs typeface="Calibri"/>
              </a:rPr>
              <a:t>their</a:t>
            </a:r>
            <a:r>
              <a:rPr dirty="0" sz="3200" spc="2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offsprings.</a:t>
            </a:r>
            <a:endParaRPr sz="3200">
              <a:latin typeface="Calibri"/>
              <a:cs typeface="Calibri"/>
            </a:endParaRPr>
          </a:p>
          <a:p>
            <a:pPr marL="355600" marR="85471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927100" algn="l"/>
                <a:tab pos="927735" algn="l"/>
              </a:tabLst>
            </a:pPr>
            <a:r>
              <a:rPr dirty="0"/>
              <a:t>	</a:t>
            </a:r>
            <a:r>
              <a:rPr dirty="0" sz="3200" spc="-15" b="1" i="1">
                <a:latin typeface="Calibri"/>
                <a:cs typeface="Calibri"/>
              </a:rPr>
              <a:t>Variation </a:t>
            </a:r>
            <a:r>
              <a:rPr dirty="0" sz="3200">
                <a:latin typeface="Calibri"/>
                <a:cs typeface="Calibri"/>
              </a:rPr>
              <a:t>is the </a:t>
            </a:r>
            <a:r>
              <a:rPr dirty="0" sz="3200" spc="-20">
                <a:latin typeface="Calibri"/>
                <a:cs typeface="Calibri"/>
              </a:rPr>
              <a:t>difference </a:t>
            </a:r>
            <a:r>
              <a:rPr dirty="0" sz="3200">
                <a:latin typeface="Calibri"/>
                <a:cs typeface="Calibri"/>
              </a:rPr>
              <a:t>among</a:t>
            </a:r>
            <a:r>
              <a:rPr dirty="0" sz="3200" spc="-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the  </a:t>
            </a:r>
            <a:r>
              <a:rPr dirty="0" sz="3200" spc="-10">
                <a:latin typeface="Calibri"/>
                <a:cs typeface="Calibri"/>
              </a:rPr>
              <a:t>offsprings </a:t>
            </a:r>
            <a:r>
              <a:rPr dirty="0" sz="3200">
                <a:latin typeface="Calibri"/>
                <a:cs typeface="Calibri"/>
              </a:rPr>
              <a:t>and </a:t>
            </a:r>
            <a:r>
              <a:rPr dirty="0" sz="3200" spc="-5">
                <a:latin typeface="Calibri"/>
                <a:cs typeface="Calibri"/>
              </a:rPr>
              <a:t>with </a:t>
            </a:r>
            <a:r>
              <a:rPr dirty="0" sz="3200">
                <a:latin typeface="Calibri"/>
                <a:cs typeface="Calibri"/>
              </a:rPr>
              <a:t>their</a:t>
            </a:r>
            <a:r>
              <a:rPr dirty="0" sz="3200" spc="3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parents.</a:t>
            </a:r>
            <a:endParaRPr sz="3200">
              <a:latin typeface="Calibri"/>
              <a:cs typeface="Calibri"/>
            </a:endParaRPr>
          </a:p>
          <a:p>
            <a:pPr marL="355600" marR="558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b="1">
                <a:latin typeface="Calibri"/>
                <a:cs typeface="Calibri"/>
              </a:rPr>
              <a:t>Heriditary </a:t>
            </a:r>
            <a:r>
              <a:rPr dirty="0" sz="3200" spc="-10" b="1">
                <a:latin typeface="Calibri"/>
                <a:cs typeface="Calibri"/>
              </a:rPr>
              <a:t>variations</a:t>
            </a:r>
            <a:r>
              <a:rPr dirty="0" sz="3200" spc="-10">
                <a:latin typeface="Calibri"/>
                <a:cs typeface="Calibri"/>
              </a:rPr>
              <a:t>: </a:t>
            </a:r>
            <a:r>
              <a:rPr dirty="0" sz="3200" spc="-5">
                <a:latin typeface="Calibri"/>
                <a:cs typeface="Calibri"/>
              </a:rPr>
              <a:t>These </a:t>
            </a:r>
            <a:r>
              <a:rPr dirty="0" sz="3200" spc="-15">
                <a:latin typeface="Calibri"/>
                <a:cs typeface="Calibri"/>
              </a:rPr>
              <a:t>are </a:t>
            </a:r>
            <a:r>
              <a:rPr dirty="0" sz="3200" spc="-10">
                <a:latin typeface="Calibri"/>
                <a:cs typeface="Calibri"/>
              </a:rPr>
              <a:t>genetical </a:t>
            </a:r>
            <a:r>
              <a:rPr dirty="0" sz="3200">
                <a:latin typeface="Calibri"/>
                <a:cs typeface="Calibri"/>
              </a:rPr>
              <a:t>and  </a:t>
            </a:r>
            <a:r>
              <a:rPr dirty="0" sz="3200" spc="-5">
                <a:latin typeface="Calibri"/>
                <a:cs typeface="Calibri"/>
              </a:rPr>
              <a:t>inheritable.</a:t>
            </a:r>
            <a:endParaRPr sz="3200">
              <a:latin typeface="Calibri"/>
              <a:cs typeface="Calibri"/>
            </a:endParaRPr>
          </a:p>
          <a:p>
            <a:pPr marL="355600" marR="19304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0" b="1">
                <a:latin typeface="Calibri"/>
                <a:cs typeface="Calibri"/>
              </a:rPr>
              <a:t>Environmental </a:t>
            </a:r>
            <a:r>
              <a:rPr dirty="0" sz="3200" spc="-5" b="1">
                <a:latin typeface="Calibri"/>
                <a:cs typeface="Calibri"/>
              </a:rPr>
              <a:t>variation: </a:t>
            </a:r>
            <a:r>
              <a:rPr dirty="0" sz="3200" spc="-5">
                <a:latin typeface="Calibri"/>
                <a:cs typeface="Calibri"/>
              </a:rPr>
              <a:t>These </a:t>
            </a:r>
            <a:r>
              <a:rPr dirty="0" sz="3200" spc="-15">
                <a:latin typeface="Calibri"/>
                <a:cs typeface="Calibri"/>
              </a:rPr>
              <a:t>are</a:t>
            </a:r>
            <a:r>
              <a:rPr dirty="0" sz="3200" spc="-16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aquaired  </a:t>
            </a:r>
            <a:r>
              <a:rPr dirty="0" sz="3200">
                <a:latin typeface="Calibri"/>
                <a:cs typeface="Calibri"/>
              </a:rPr>
              <a:t>and </a:t>
            </a:r>
            <a:r>
              <a:rPr dirty="0" sz="3200" spc="-5">
                <a:latin typeface="Calibri"/>
                <a:cs typeface="Calibri"/>
              </a:rPr>
              <a:t>non</a:t>
            </a:r>
            <a:r>
              <a:rPr dirty="0" sz="3200" spc="2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heritable.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93878"/>
            <a:ext cx="801941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 i="1"/>
              <a:t>Gregor </a:t>
            </a:r>
            <a:r>
              <a:rPr dirty="0" spc="-10" i="1"/>
              <a:t>Johann Mendel: Father </a:t>
            </a:r>
            <a:r>
              <a:rPr dirty="0" spc="-5" i="1"/>
              <a:t>of</a:t>
            </a:r>
            <a:r>
              <a:rPr dirty="0" spc="30" i="1"/>
              <a:t> </a:t>
            </a:r>
            <a:r>
              <a:rPr dirty="0" spc="-10" i="1"/>
              <a:t>Genetics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8669"/>
            <a:ext cx="5169535" cy="5056505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1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>
                <a:latin typeface="Calibri"/>
                <a:cs typeface="Calibri"/>
              </a:rPr>
              <a:t>1822-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1884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Austrian </a:t>
            </a:r>
            <a:r>
              <a:rPr dirty="0" sz="3000">
                <a:latin typeface="Calibri"/>
                <a:cs typeface="Calibri"/>
              </a:rPr>
              <a:t>monk</a:t>
            </a:r>
            <a:endParaRPr sz="3000">
              <a:latin typeface="Calibri"/>
              <a:cs typeface="Calibri"/>
            </a:endParaRPr>
          </a:p>
          <a:p>
            <a:pPr marL="355600" marR="111125" indent="-3429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10">
                <a:latin typeface="Calibri"/>
                <a:cs typeface="Calibri"/>
              </a:rPr>
              <a:t>Hybridization Experiment </a:t>
            </a:r>
            <a:r>
              <a:rPr dirty="0" sz="3000">
                <a:latin typeface="Calibri"/>
                <a:cs typeface="Calibri"/>
              </a:rPr>
              <a:t>with  </a:t>
            </a:r>
            <a:r>
              <a:rPr dirty="0" sz="3000" spc="-10">
                <a:latin typeface="Calibri"/>
                <a:cs typeface="Calibri"/>
              </a:rPr>
              <a:t>pea plants.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Published </a:t>
            </a:r>
            <a:r>
              <a:rPr dirty="0" sz="3000" spc="-10">
                <a:latin typeface="Calibri"/>
                <a:cs typeface="Calibri"/>
              </a:rPr>
              <a:t>his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results</a:t>
            </a:r>
            <a:endParaRPr sz="3000">
              <a:latin typeface="Calibri"/>
              <a:cs typeface="Calibri"/>
            </a:endParaRPr>
          </a:p>
          <a:p>
            <a:pPr algn="just" marL="355600" marR="5080">
              <a:lnSpc>
                <a:spcPct val="100000"/>
              </a:lnSpc>
            </a:pPr>
            <a:r>
              <a:rPr dirty="0" sz="3000" spc="-15">
                <a:latin typeface="Calibri"/>
                <a:cs typeface="Calibri"/>
              </a:rPr>
              <a:t>“Translation </a:t>
            </a:r>
            <a:r>
              <a:rPr dirty="0" sz="3000" spc="-5">
                <a:latin typeface="Calibri"/>
                <a:cs typeface="Calibri"/>
              </a:rPr>
              <a:t>of </a:t>
            </a:r>
            <a:r>
              <a:rPr dirty="0" sz="3000">
                <a:latin typeface="Calibri"/>
                <a:cs typeface="Calibri"/>
              </a:rPr>
              <a:t>the </a:t>
            </a:r>
            <a:r>
              <a:rPr dirty="0" sz="3000" spc="-20">
                <a:latin typeface="Calibri"/>
                <a:cs typeface="Calibri"/>
              </a:rPr>
              <a:t>characters”  </a:t>
            </a:r>
            <a:r>
              <a:rPr dirty="0" sz="3000">
                <a:latin typeface="Calibri"/>
                <a:cs typeface="Calibri"/>
              </a:rPr>
              <a:t>in the </a:t>
            </a:r>
            <a:r>
              <a:rPr dirty="0" sz="3000" spc="-15">
                <a:latin typeface="Calibri"/>
                <a:cs typeface="Calibri"/>
              </a:rPr>
              <a:t>natural history </a:t>
            </a:r>
            <a:r>
              <a:rPr dirty="0" sz="3000" spc="-5">
                <a:latin typeface="Calibri"/>
                <a:cs typeface="Calibri"/>
              </a:rPr>
              <a:t>of society  of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brunn</a:t>
            </a:r>
            <a:endParaRPr sz="3000">
              <a:latin typeface="Calibri"/>
              <a:cs typeface="Calibri"/>
            </a:endParaRPr>
          </a:p>
          <a:p>
            <a:pPr algn="just" marL="355600" marR="52069" indent="-342900">
              <a:lnSpc>
                <a:spcPct val="100000"/>
              </a:lnSpc>
              <a:spcBef>
                <a:spcPts val="72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He </a:t>
            </a:r>
            <a:r>
              <a:rPr dirty="0" sz="3000">
                <a:latin typeface="Calibri"/>
                <a:cs typeface="Calibri"/>
              </a:rPr>
              <a:t>is </a:t>
            </a:r>
            <a:r>
              <a:rPr dirty="0" sz="3000" spc="-20">
                <a:latin typeface="Calibri"/>
                <a:cs typeface="Calibri"/>
              </a:rPr>
              <a:t>regarded </a:t>
            </a:r>
            <a:r>
              <a:rPr dirty="0" sz="3000">
                <a:latin typeface="Calibri"/>
                <a:cs typeface="Calibri"/>
              </a:rPr>
              <a:t>as the </a:t>
            </a:r>
            <a:r>
              <a:rPr dirty="0" sz="3000" spc="-15">
                <a:latin typeface="Calibri"/>
                <a:cs typeface="Calibri"/>
              </a:rPr>
              <a:t>'father</a:t>
            </a:r>
            <a:r>
              <a:rPr dirty="0" sz="3000" spc="-1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of  </a:t>
            </a:r>
            <a:r>
              <a:rPr dirty="0" sz="3000" spc="-10">
                <a:latin typeface="Calibri"/>
                <a:cs typeface="Calibri"/>
              </a:rPr>
              <a:t>genetics'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81471" y="1295400"/>
            <a:ext cx="2852928" cy="50337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9952" y="72339"/>
            <a:ext cx="532447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5" i="1"/>
              <a:t>Gregor </a:t>
            </a:r>
            <a:r>
              <a:rPr dirty="0" sz="4400" i="1"/>
              <a:t>Johann</a:t>
            </a:r>
            <a:r>
              <a:rPr dirty="0" sz="4400" spc="-30" i="1"/>
              <a:t> </a:t>
            </a:r>
            <a:r>
              <a:rPr dirty="0" sz="4400" spc="-5" i="1"/>
              <a:t>Mendel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8739" y="697738"/>
            <a:ext cx="6063615" cy="58915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44767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600">
                <a:latin typeface="Calibri"/>
                <a:cs typeface="Calibri"/>
              </a:rPr>
              <a:t>Mendel </a:t>
            </a:r>
            <a:r>
              <a:rPr dirty="0" sz="2600" spc="-5">
                <a:latin typeface="Calibri"/>
                <a:cs typeface="Calibri"/>
              </a:rPr>
              <a:t>(1822-1884) </a:t>
            </a:r>
            <a:r>
              <a:rPr dirty="0" sz="2600" spc="-10">
                <a:latin typeface="Calibri"/>
                <a:cs typeface="Calibri"/>
              </a:rPr>
              <a:t>was </a:t>
            </a:r>
            <a:r>
              <a:rPr dirty="0" sz="2600" spc="-5">
                <a:latin typeface="Calibri"/>
                <a:cs typeface="Calibri"/>
              </a:rPr>
              <a:t>born </a:t>
            </a:r>
            <a:r>
              <a:rPr dirty="0" sz="2600">
                <a:latin typeface="Calibri"/>
                <a:cs typeface="Calibri"/>
              </a:rPr>
              <a:t>in </a:t>
            </a:r>
            <a:r>
              <a:rPr dirty="0" sz="2600" spc="-15">
                <a:latin typeface="Calibri"/>
                <a:cs typeface="Calibri"/>
              </a:rPr>
              <a:t>to</a:t>
            </a:r>
            <a:r>
              <a:rPr dirty="0" sz="2600" spc="-114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the  </a:t>
            </a:r>
            <a:r>
              <a:rPr dirty="0" sz="2600" spc="-10">
                <a:latin typeface="Calibri"/>
                <a:cs typeface="Calibri"/>
              </a:rPr>
              <a:t>family </a:t>
            </a:r>
            <a:r>
              <a:rPr dirty="0" sz="2600" spc="-5">
                <a:latin typeface="Calibri"/>
                <a:cs typeface="Calibri"/>
              </a:rPr>
              <a:t>of </a:t>
            </a:r>
            <a:r>
              <a:rPr dirty="0" sz="2600">
                <a:latin typeface="Calibri"/>
                <a:cs typeface="Calibri"/>
              </a:rPr>
              <a:t>a </a:t>
            </a:r>
            <a:r>
              <a:rPr dirty="0" sz="2600" spc="-5">
                <a:latin typeface="Calibri"/>
                <a:cs typeface="Calibri"/>
              </a:rPr>
              <a:t>poor </a:t>
            </a:r>
            <a:r>
              <a:rPr dirty="0" sz="2600" spc="-10">
                <a:latin typeface="Calibri"/>
                <a:cs typeface="Calibri"/>
              </a:rPr>
              <a:t>peasant </a:t>
            </a:r>
            <a:r>
              <a:rPr dirty="0" sz="2600">
                <a:latin typeface="Calibri"/>
                <a:cs typeface="Calibri"/>
              </a:rPr>
              <a:t>in </a:t>
            </a:r>
            <a:r>
              <a:rPr dirty="0" sz="2600" spc="-15">
                <a:latin typeface="Calibri"/>
                <a:cs typeface="Calibri"/>
              </a:rPr>
              <a:t>Moravia,  </a:t>
            </a:r>
            <a:r>
              <a:rPr dirty="0" sz="2600" spc="-5">
                <a:latin typeface="Calibri"/>
                <a:cs typeface="Calibri"/>
              </a:rPr>
              <a:t>Austria.</a:t>
            </a:r>
            <a:endParaRPr sz="2600">
              <a:latin typeface="Calibri"/>
              <a:cs typeface="Calibri"/>
            </a:endParaRPr>
          </a:p>
          <a:p>
            <a:pPr marL="355600" marR="247650" indent="-3429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429895" algn="l"/>
                <a:tab pos="430530" algn="l"/>
                <a:tab pos="4942205" algn="l"/>
              </a:tabLst>
            </a:pPr>
            <a:r>
              <a:rPr dirty="0"/>
              <a:t>	</a:t>
            </a:r>
            <a:r>
              <a:rPr dirty="0" sz="2600" spc="-5">
                <a:latin typeface="Calibri"/>
                <a:cs typeface="Calibri"/>
              </a:rPr>
              <a:t>He suspend his</a:t>
            </a:r>
            <a:r>
              <a:rPr dirty="0" sz="2600" spc="-15">
                <a:latin typeface="Calibri"/>
                <a:cs typeface="Calibri"/>
              </a:rPr>
              <a:t> </a:t>
            </a:r>
            <a:r>
              <a:rPr dirty="0" sz="2600" spc="-5">
                <a:latin typeface="Calibri"/>
                <a:cs typeface="Calibri"/>
              </a:rPr>
              <a:t>school</a:t>
            </a:r>
            <a:r>
              <a:rPr dirty="0" sz="2600" spc="-10">
                <a:latin typeface="Calibri"/>
                <a:cs typeface="Calibri"/>
              </a:rPr>
              <a:t> </a:t>
            </a:r>
            <a:r>
              <a:rPr dirty="0" sz="2600" spc="-5">
                <a:latin typeface="Calibri"/>
                <a:cs typeface="Calibri"/>
              </a:rPr>
              <a:t>education	due</a:t>
            </a:r>
            <a:r>
              <a:rPr dirty="0" sz="2600" spc="-100">
                <a:latin typeface="Calibri"/>
                <a:cs typeface="Calibri"/>
              </a:rPr>
              <a:t> </a:t>
            </a:r>
            <a:r>
              <a:rPr dirty="0" sz="2600" spc="-15">
                <a:latin typeface="Calibri"/>
                <a:cs typeface="Calibri"/>
              </a:rPr>
              <a:t>to  </a:t>
            </a:r>
            <a:r>
              <a:rPr dirty="0" sz="2600" spc="-10">
                <a:latin typeface="Calibri"/>
                <a:cs typeface="Calibri"/>
              </a:rPr>
              <a:t>poverty </a:t>
            </a:r>
            <a:r>
              <a:rPr dirty="0" sz="2600">
                <a:latin typeface="Calibri"/>
                <a:cs typeface="Calibri"/>
              </a:rPr>
              <a:t>in the</a:t>
            </a:r>
            <a:r>
              <a:rPr dirty="0" sz="2600" spc="-25">
                <a:latin typeface="Calibri"/>
                <a:cs typeface="Calibri"/>
              </a:rPr>
              <a:t> </a:t>
            </a:r>
            <a:r>
              <a:rPr dirty="0" sz="2600" spc="-35">
                <a:latin typeface="Calibri"/>
                <a:cs typeface="Calibri"/>
              </a:rPr>
              <a:t>family.</a:t>
            </a:r>
            <a:endParaRPr sz="2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600">
                <a:latin typeface="Calibri"/>
                <a:cs typeface="Calibri"/>
              </a:rPr>
              <a:t>In </a:t>
            </a:r>
            <a:r>
              <a:rPr dirty="0" sz="2600" spc="-5">
                <a:latin typeface="Calibri"/>
                <a:cs typeface="Calibri"/>
              </a:rPr>
              <a:t>1843 he joined </a:t>
            </a:r>
            <a:r>
              <a:rPr dirty="0" sz="2600">
                <a:latin typeface="Calibri"/>
                <a:cs typeface="Calibri"/>
              </a:rPr>
              <a:t>a </a:t>
            </a:r>
            <a:r>
              <a:rPr dirty="0" sz="2600" spc="-5">
                <a:latin typeface="Calibri"/>
                <a:cs typeface="Calibri"/>
              </a:rPr>
              <a:t>church </a:t>
            </a:r>
            <a:r>
              <a:rPr dirty="0" sz="2600">
                <a:latin typeface="Calibri"/>
                <a:cs typeface="Calibri"/>
              </a:rPr>
              <a:t>as a</a:t>
            </a:r>
            <a:r>
              <a:rPr dirty="0" sz="2600" spc="-90">
                <a:latin typeface="Calibri"/>
                <a:cs typeface="Calibri"/>
              </a:rPr>
              <a:t> </a:t>
            </a:r>
            <a:r>
              <a:rPr dirty="0" sz="2600" spc="-5">
                <a:latin typeface="Calibri"/>
                <a:cs typeface="Calibri"/>
              </a:rPr>
              <a:t>monk.</a:t>
            </a:r>
            <a:endParaRPr sz="2600">
              <a:latin typeface="Calibri"/>
              <a:cs typeface="Calibri"/>
            </a:endParaRPr>
          </a:p>
          <a:p>
            <a:pPr marL="355600" marR="311150" indent="-342900">
              <a:lnSpc>
                <a:spcPct val="100000"/>
              </a:lnSpc>
              <a:spcBef>
                <a:spcPts val="620"/>
              </a:spcBef>
              <a:buFont typeface="Arial"/>
              <a:buChar char="•"/>
              <a:tabLst>
                <a:tab pos="429895" algn="l"/>
                <a:tab pos="430530" algn="l"/>
              </a:tabLst>
            </a:pPr>
            <a:r>
              <a:rPr dirty="0"/>
              <a:t>	</a:t>
            </a:r>
            <a:r>
              <a:rPr dirty="0" sz="2600">
                <a:latin typeface="Calibri"/>
                <a:cs typeface="Calibri"/>
              </a:rPr>
              <a:t>In 1847 he </a:t>
            </a:r>
            <a:r>
              <a:rPr dirty="0" sz="2600" spc="-5">
                <a:latin typeface="Calibri"/>
                <a:cs typeface="Calibri"/>
              </a:rPr>
              <a:t>became </a:t>
            </a:r>
            <a:r>
              <a:rPr dirty="0" sz="2600">
                <a:latin typeface="Calibri"/>
                <a:cs typeface="Calibri"/>
              </a:rPr>
              <a:t>the </a:t>
            </a:r>
            <a:r>
              <a:rPr dirty="0" sz="2600" spc="-5">
                <a:latin typeface="Calibri"/>
                <a:cs typeface="Calibri"/>
              </a:rPr>
              <a:t>head </a:t>
            </a:r>
            <a:r>
              <a:rPr dirty="0" sz="2600">
                <a:latin typeface="Calibri"/>
                <a:cs typeface="Calibri"/>
              </a:rPr>
              <a:t>of the  </a:t>
            </a:r>
            <a:r>
              <a:rPr dirty="0" sz="2600" spc="-5">
                <a:latin typeface="Calibri"/>
                <a:cs typeface="Calibri"/>
              </a:rPr>
              <a:t>monastery </a:t>
            </a:r>
            <a:r>
              <a:rPr dirty="0" sz="2600" spc="-15">
                <a:latin typeface="Calibri"/>
                <a:cs typeface="Calibri"/>
              </a:rPr>
              <a:t>at </a:t>
            </a:r>
            <a:r>
              <a:rPr dirty="0" sz="2600">
                <a:latin typeface="Calibri"/>
                <a:cs typeface="Calibri"/>
              </a:rPr>
              <a:t>Brunn, </a:t>
            </a:r>
            <a:r>
              <a:rPr dirty="0" sz="2600" spc="-5">
                <a:latin typeface="Calibri"/>
                <a:cs typeface="Calibri"/>
              </a:rPr>
              <a:t>Austria (now</a:t>
            </a:r>
            <a:r>
              <a:rPr dirty="0" sz="2600" spc="-80">
                <a:latin typeface="Calibri"/>
                <a:cs typeface="Calibri"/>
              </a:rPr>
              <a:t> </a:t>
            </a:r>
            <a:r>
              <a:rPr dirty="0" sz="2600" spc="-5">
                <a:latin typeface="Calibri"/>
                <a:cs typeface="Calibri"/>
              </a:rPr>
              <a:t>called  </a:t>
            </a:r>
            <a:r>
              <a:rPr dirty="0" sz="2600">
                <a:latin typeface="Calibri"/>
                <a:cs typeface="Calibri"/>
              </a:rPr>
              <a:t>Bruno in</a:t>
            </a:r>
            <a:r>
              <a:rPr dirty="0" sz="2600" spc="-25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Czechoslavakia).</a:t>
            </a:r>
            <a:endParaRPr sz="26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6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600">
                <a:latin typeface="Calibri"/>
                <a:cs typeface="Calibri"/>
              </a:rPr>
              <a:t>In </a:t>
            </a:r>
            <a:r>
              <a:rPr dirty="0" sz="2600" spc="-5">
                <a:latin typeface="Calibri"/>
                <a:cs typeface="Calibri"/>
              </a:rPr>
              <a:t>1851 he </a:t>
            </a:r>
            <a:r>
              <a:rPr dirty="0" sz="2600" spc="-15">
                <a:latin typeface="Calibri"/>
                <a:cs typeface="Calibri"/>
              </a:rPr>
              <a:t>went to </a:t>
            </a:r>
            <a:r>
              <a:rPr dirty="0" sz="2600" spc="-10">
                <a:latin typeface="Calibri"/>
                <a:cs typeface="Calibri"/>
              </a:rPr>
              <a:t>University </a:t>
            </a:r>
            <a:r>
              <a:rPr dirty="0" sz="2600" spc="-5">
                <a:latin typeface="Calibri"/>
                <a:cs typeface="Calibri"/>
              </a:rPr>
              <a:t>of Vienna </a:t>
            </a:r>
            <a:r>
              <a:rPr dirty="0" sz="2600" spc="-15">
                <a:latin typeface="Calibri"/>
                <a:cs typeface="Calibri"/>
              </a:rPr>
              <a:t>to  </a:t>
            </a:r>
            <a:r>
              <a:rPr dirty="0" sz="2600" spc="-5">
                <a:latin typeface="Calibri"/>
                <a:cs typeface="Calibri"/>
              </a:rPr>
              <a:t>study </a:t>
            </a:r>
            <a:r>
              <a:rPr dirty="0" sz="2600" spc="-10">
                <a:latin typeface="Calibri"/>
                <a:cs typeface="Calibri"/>
              </a:rPr>
              <a:t>natural history </a:t>
            </a:r>
            <a:r>
              <a:rPr dirty="0" sz="2600">
                <a:latin typeface="Calibri"/>
                <a:cs typeface="Calibri"/>
              </a:rPr>
              <a:t>and </a:t>
            </a:r>
            <a:r>
              <a:rPr dirty="0" sz="2600" spc="-5">
                <a:latin typeface="Calibri"/>
                <a:cs typeface="Calibri"/>
              </a:rPr>
              <a:t>mathematics,</a:t>
            </a:r>
            <a:r>
              <a:rPr dirty="0" sz="2600" spc="-95">
                <a:latin typeface="Calibri"/>
                <a:cs typeface="Calibri"/>
              </a:rPr>
              <a:t> </a:t>
            </a:r>
            <a:r>
              <a:rPr dirty="0" sz="2600" spc="-25">
                <a:latin typeface="Calibri"/>
                <a:cs typeface="Calibri"/>
              </a:rPr>
              <a:t>for  </a:t>
            </a:r>
            <a:r>
              <a:rPr dirty="0" sz="2600" spc="-10">
                <a:latin typeface="Calibri"/>
                <a:cs typeface="Calibri"/>
              </a:rPr>
              <a:t>two </a:t>
            </a:r>
            <a:r>
              <a:rPr dirty="0" sz="2600" spc="-15">
                <a:latin typeface="Calibri"/>
                <a:cs typeface="Calibri"/>
              </a:rPr>
              <a:t>years. </a:t>
            </a:r>
            <a:r>
              <a:rPr dirty="0" sz="2600" spc="-5">
                <a:latin typeface="Calibri"/>
                <a:cs typeface="Calibri"/>
              </a:rPr>
              <a:t>After his </a:t>
            </a:r>
            <a:r>
              <a:rPr dirty="0" sz="2600" spc="-10">
                <a:latin typeface="Calibri"/>
                <a:cs typeface="Calibri"/>
              </a:rPr>
              <a:t>return </a:t>
            </a:r>
            <a:r>
              <a:rPr dirty="0" sz="2600" spc="-5">
                <a:latin typeface="Calibri"/>
                <a:cs typeface="Calibri"/>
              </a:rPr>
              <a:t>he </a:t>
            </a:r>
            <a:r>
              <a:rPr dirty="0" sz="2600" spc="-20">
                <a:latin typeface="Calibri"/>
                <a:cs typeface="Calibri"/>
              </a:rPr>
              <a:t>worked </a:t>
            </a:r>
            <a:r>
              <a:rPr dirty="0" sz="2600">
                <a:latin typeface="Calibri"/>
                <a:cs typeface="Calibri"/>
              </a:rPr>
              <a:t>as a  </a:t>
            </a:r>
            <a:r>
              <a:rPr dirty="0" sz="2600" spc="-5">
                <a:latin typeface="Calibri"/>
                <a:cs typeface="Calibri"/>
              </a:rPr>
              <a:t>teacher </a:t>
            </a:r>
            <a:r>
              <a:rPr dirty="0" sz="2600">
                <a:latin typeface="Calibri"/>
                <a:cs typeface="Calibri"/>
              </a:rPr>
              <a:t>in </a:t>
            </a:r>
            <a:r>
              <a:rPr dirty="0" sz="2600" spc="-10">
                <a:latin typeface="Calibri"/>
                <a:cs typeface="Calibri"/>
              </a:rPr>
              <a:t>natural history </a:t>
            </a:r>
            <a:r>
              <a:rPr dirty="0" sz="2600">
                <a:latin typeface="Calibri"/>
                <a:cs typeface="Calibri"/>
              </a:rPr>
              <a:t>and  </a:t>
            </a:r>
            <a:r>
              <a:rPr dirty="0" sz="2600" spc="-5">
                <a:latin typeface="Calibri"/>
                <a:cs typeface="Calibri"/>
              </a:rPr>
              <a:t>mathematics between </a:t>
            </a:r>
            <a:r>
              <a:rPr dirty="0" sz="2600">
                <a:latin typeface="Calibri"/>
                <a:cs typeface="Calibri"/>
              </a:rPr>
              <a:t>1856 and</a:t>
            </a:r>
            <a:r>
              <a:rPr dirty="0" sz="2600" spc="-11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1865.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948171" y="1524000"/>
            <a:ext cx="3124200" cy="28712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696213"/>
            <a:ext cx="4472940" cy="48907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786765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  <a:tab pos="3201035" algn="l"/>
              </a:tabLst>
            </a:pPr>
            <a:r>
              <a:rPr dirty="0" sz="2800" spc="-10">
                <a:latin typeface="Calibri"/>
                <a:cs typeface="Calibri"/>
              </a:rPr>
              <a:t>During</a:t>
            </a:r>
            <a:r>
              <a:rPr dirty="0" sz="2800" spc="3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this</a:t>
            </a:r>
            <a:r>
              <a:rPr dirty="0" sz="2800" spc="3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period,	he  designed </a:t>
            </a:r>
            <a:r>
              <a:rPr dirty="0" sz="2800" spc="-15">
                <a:latin typeface="Calibri"/>
                <a:cs typeface="Calibri"/>
              </a:rPr>
              <a:t>breeding  experiments </a:t>
            </a:r>
            <a:r>
              <a:rPr dirty="0" sz="2800" spc="-5">
                <a:latin typeface="Calibri"/>
                <a:cs typeface="Calibri"/>
              </a:rPr>
              <a:t>in the </a:t>
            </a:r>
            <a:r>
              <a:rPr dirty="0" sz="2800" spc="-10">
                <a:latin typeface="Calibri"/>
                <a:cs typeface="Calibri"/>
              </a:rPr>
              <a:t>pea  plants.</a:t>
            </a:r>
            <a:endParaRPr sz="28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latin typeface="Calibri"/>
                <a:cs typeface="Calibri"/>
              </a:rPr>
              <a:t>He </a:t>
            </a:r>
            <a:r>
              <a:rPr dirty="0" sz="2800" spc="-15">
                <a:latin typeface="Calibri"/>
                <a:cs typeface="Calibri"/>
              </a:rPr>
              <a:t>carefully </a:t>
            </a:r>
            <a:r>
              <a:rPr dirty="0" sz="2800" spc="-10">
                <a:latin typeface="Calibri"/>
                <a:cs typeface="Calibri"/>
              </a:rPr>
              <a:t>analysed </a:t>
            </a:r>
            <a:r>
              <a:rPr dirty="0" sz="2800" spc="-5">
                <a:latin typeface="Calibri"/>
                <a:cs typeface="Calibri"/>
              </a:rPr>
              <a:t>the  </a:t>
            </a:r>
            <a:r>
              <a:rPr dirty="0" sz="2800" spc="-10">
                <a:latin typeface="Calibri"/>
                <a:cs typeface="Calibri"/>
              </a:rPr>
              <a:t>results, </a:t>
            </a:r>
            <a:r>
              <a:rPr dirty="0" sz="2800" spc="-35">
                <a:latin typeface="Calibri"/>
                <a:cs typeface="Calibri"/>
              </a:rPr>
              <a:t>gave </a:t>
            </a:r>
            <a:r>
              <a:rPr dirty="0" sz="2800" spc="-5">
                <a:latin typeface="Calibri"/>
                <a:cs typeface="Calibri"/>
              </a:rPr>
              <a:t>a </a:t>
            </a:r>
            <a:r>
              <a:rPr dirty="0" sz="2800" spc="-10">
                <a:latin typeface="Calibri"/>
                <a:cs typeface="Calibri"/>
              </a:rPr>
              <a:t>mathematical  </a:t>
            </a:r>
            <a:r>
              <a:rPr dirty="0" sz="2800" spc="-20">
                <a:latin typeface="Calibri"/>
                <a:cs typeface="Calibri"/>
              </a:rPr>
              <a:t>interpretation.</a:t>
            </a:r>
            <a:endParaRPr sz="2800">
              <a:latin typeface="Calibri"/>
              <a:cs typeface="Calibri"/>
            </a:endParaRPr>
          </a:p>
          <a:p>
            <a:pPr marL="355600" marR="231775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latin typeface="Calibri"/>
                <a:cs typeface="Calibri"/>
              </a:rPr>
              <a:t>In 1865 he </a:t>
            </a:r>
            <a:r>
              <a:rPr dirty="0" sz="2800" spc="-10">
                <a:latin typeface="Calibri"/>
                <a:cs typeface="Calibri"/>
              </a:rPr>
              <a:t>Published his  results </a:t>
            </a:r>
            <a:r>
              <a:rPr dirty="0" sz="2800" spc="-15">
                <a:latin typeface="Calibri"/>
                <a:cs typeface="Calibri"/>
              </a:rPr>
              <a:t>“Translation </a:t>
            </a:r>
            <a:r>
              <a:rPr dirty="0" sz="2800" spc="-5">
                <a:latin typeface="Calibri"/>
                <a:cs typeface="Calibri"/>
              </a:rPr>
              <a:t>of the  </a:t>
            </a:r>
            <a:r>
              <a:rPr dirty="0" sz="2800" spc="-15">
                <a:latin typeface="Calibri"/>
                <a:cs typeface="Calibri"/>
              </a:rPr>
              <a:t>characters” </a:t>
            </a:r>
            <a:r>
              <a:rPr dirty="0" sz="2800" spc="-5">
                <a:latin typeface="Calibri"/>
                <a:cs typeface="Calibri"/>
              </a:rPr>
              <a:t>in the </a:t>
            </a:r>
            <a:r>
              <a:rPr dirty="0" sz="2800" spc="-20">
                <a:latin typeface="Calibri"/>
                <a:cs typeface="Calibri"/>
              </a:rPr>
              <a:t>natural  </a:t>
            </a:r>
            <a:r>
              <a:rPr dirty="0" sz="2800" spc="-15">
                <a:latin typeface="Calibri"/>
                <a:cs typeface="Calibri"/>
              </a:rPr>
              <a:t>history </a:t>
            </a:r>
            <a:r>
              <a:rPr dirty="0" sz="2800" spc="-5">
                <a:latin typeface="Calibri"/>
                <a:cs typeface="Calibri"/>
              </a:rPr>
              <a:t>of </a:t>
            </a:r>
            <a:r>
              <a:rPr dirty="0" sz="2800" spc="-10">
                <a:latin typeface="Calibri"/>
                <a:cs typeface="Calibri"/>
              </a:rPr>
              <a:t>society </a:t>
            </a:r>
            <a:r>
              <a:rPr dirty="0" sz="2800" spc="-5">
                <a:latin typeface="Calibri"/>
                <a:cs typeface="Calibri"/>
              </a:rPr>
              <a:t>of</a:t>
            </a:r>
            <a:r>
              <a:rPr dirty="0" sz="2800" spc="3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brunn.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410200" y="533400"/>
            <a:ext cx="3200400" cy="518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3420872"/>
            <a:ext cx="8294370" cy="29273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latin typeface="Calibri"/>
                <a:cs typeface="Calibri"/>
              </a:rPr>
              <a:t>In 1900, </a:t>
            </a:r>
            <a:r>
              <a:rPr dirty="0" sz="2800" spc="-10">
                <a:latin typeface="Calibri"/>
                <a:cs typeface="Calibri"/>
              </a:rPr>
              <a:t>that </a:t>
            </a:r>
            <a:r>
              <a:rPr dirty="0" sz="2800" spc="-5">
                <a:latin typeface="Calibri"/>
                <a:cs typeface="Calibri"/>
              </a:rPr>
              <a:t>Mendel's </a:t>
            </a:r>
            <a:r>
              <a:rPr dirty="0" sz="2800" spc="-10">
                <a:latin typeface="Calibri"/>
                <a:cs typeface="Calibri"/>
              </a:rPr>
              <a:t>work </a:t>
            </a:r>
            <a:r>
              <a:rPr dirty="0" sz="2800" spc="-15">
                <a:latin typeface="Calibri"/>
                <a:cs typeface="Calibri"/>
              </a:rPr>
              <a:t>was rediscovered by three  </a:t>
            </a:r>
            <a:r>
              <a:rPr dirty="0" sz="2800" spc="-10">
                <a:latin typeface="Calibri"/>
                <a:cs typeface="Calibri"/>
              </a:rPr>
              <a:t>scientist</a:t>
            </a:r>
            <a:r>
              <a:rPr dirty="0" sz="2800" spc="3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independently.</a:t>
            </a:r>
            <a:endParaRPr sz="28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dirty="0" sz="2800" spc="-15">
                <a:latin typeface="Calibri"/>
                <a:cs typeface="Calibri"/>
              </a:rPr>
              <a:t>Hugo </a:t>
            </a:r>
            <a:r>
              <a:rPr dirty="0" sz="2800" spc="-5">
                <a:latin typeface="Calibri"/>
                <a:cs typeface="Calibri"/>
              </a:rPr>
              <a:t>de </a:t>
            </a:r>
            <a:r>
              <a:rPr dirty="0" sz="2800" spc="-20">
                <a:latin typeface="Calibri"/>
                <a:cs typeface="Calibri"/>
              </a:rPr>
              <a:t>Vries </a:t>
            </a:r>
            <a:r>
              <a:rPr dirty="0" sz="2800" spc="-5">
                <a:latin typeface="Calibri"/>
                <a:cs typeface="Calibri"/>
              </a:rPr>
              <a:t>in</a:t>
            </a:r>
            <a:r>
              <a:rPr dirty="0" sz="2800" spc="8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Holland,</a:t>
            </a:r>
            <a:endParaRPr sz="28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dirty="0" sz="2800" spc="-20">
                <a:latin typeface="Calibri"/>
                <a:cs typeface="Calibri"/>
              </a:rPr>
              <a:t>Franz </a:t>
            </a:r>
            <a:r>
              <a:rPr dirty="0" sz="2800" spc="-15">
                <a:latin typeface="Calibri"/>
                <a:cs typeface="Calibri"/>
              </a:rPr>
              <a:t>Correns </a:t>
            </a:r>
            <a:r>
              <a:rPr dirty="0" sz="2800" spc="-5">
                <a:latin typeface="Calibri"/>
                <a:cs typeface="Calibri"/>
              </a:rPr>
              <a:t>in</a:t>
            </a:r>
            <a:r>
              <a:rPr dirty="0" sz="2800" spc="60">
                <a:latin typeface="Calibri"/>
                <a:cs typeface="Calibri"/>
              </a:rPr>
              <a:t> </a:t>
            </a:r>
            <a:r>
              <a:rPr dirty="0" sz="2800" spc="-40">
                <a:latin typeface="Calibri"/>
                <a:cs typeface="Calibri"/>
              </a:rPr>
              <a:t>Germany,</a:t>
            </a:r>
            <a:endParaRPr sz="28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dirty="0" sz="2800" spc="-10">
                <a:latin typeface="Calibri"/>
                <a:cs typeface="Calibri"/>
              </a:rPr>
              <a:t>Erich </a:t>
            </a:r>
            <a:r>
              <a:rPr dirty="0" sz="2800" spc="-30">
                <a:latin typeface="Calibri"/>
                <a:cs typeface="Calibri"/>
              </a:rPr>
              <a:t>Tschermak </a:t>
            </a:r>
            <a:r>
              <a:rPr dirty="0" sz="2800" spc="-5">
                <a:latin typeface="Calibri"/>
                <a:cs typeface="Calibri"/>
              </a:rPr>
              <a:t>in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Austria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sz="2800" spc="-5">
                <a:latin typeface="Calibri"/>
                <a:cs typeface="Calibri"/>
              </a:rPr>
              <a:t>Mendel is </a:t>
            </a:r>
            <a:r>
              <a:rPr dirty="0" sz="2800" spc="-20">
                <a:latin typeface="Calibri"/>
                <a:cs typeface="Calibri"/>
              </a:rPr>
              <a:t>regarded </a:t>
            </a:r>
            <a:r>
              <a:rPr dirty="0" sz="2800" spc="-5">
                <a:latin typeface="Calibri"/>
                <a:cs typeface="Calibri"/>
              </a:rPr>
              <a:t>as </a:t>
            </a:r>
            <a:r>
              <a:rPr dirty="0" sz="2800" spc="-15">
                <a:latin typeface="Calibri"/>
                <a:cs typeface="Calibri"/>
              </a:rPr>
              <a:t>father </a:t>
            </a:r>
            <a:r>
              <a:rPr dirty="0" sz="2800" spc="-5">
                <a:latin typeface="Calibri"/>
                <a:cs typeface="Calibri"/>
              </a:rPr>
              <a:t>of classical</a:t>
            </a:r>
            <a:r>
              <a:rPr dirty="0" sz="2800" spc="5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genetics.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8200" y="455676"/>
            <a:ext cx="2133600" cy="2820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0" y="464819"/>
            <a:ext cx="2438400" cy="2811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763511" y="464819"/>
            <a:ext cx="1981200" cy="28117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3463" y="4038600"/>
            <a:ext cx="8529828" cy="2057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654040" y="533400"/>
            <a:ext cx="3051048" cy="2557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83463" y="533400"/>
            <a:ext cx="4864608" cy="25572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64032" y="3278251"/>
            <a:ext cx="625665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57195" algn="l"/>
              </a:tabLst>
            </a:pPr>
            <a:r>
              <a:rPr dirty="0" sz="2800" spc="-5">
                <a:latin typeface="Calibri"/>
                <a:cs typeface="Calibri"/>
              </a:rPr>
              <a:t>St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Thomas's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40">
                <a:latin typeface="Calibri"/>
                <a:cs typeface="Calibri"/>
              </a:rPr>
              <a:t>Abbey,	</a:t>
            </a:r>
            <a:r>
              <a:rPr dirty="0" sz="2800" spc="-5">
                <a:latin typeface="Calibri"/>
                <a:cs typeface="Calibri"/>
              </a:rPr>
              <a:t>mendel museum</a:t>
            </a:r>
            <a:r>
              <a:rPr dirty="0" sz="2800" spc="-3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brno.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11957" y="6267094"/>
            <a:ext cx="3935729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latin typeface="Calibri"/>
                <a:cs typeface="Calibri"/>
              </a:rPr>
              <a:t>Mendel </a:t>
            </a:r>
            <a:r>
              <a:rPr dirty="0" sz="3200" spc="-10">
                <a:latin typeface="Calibri"/>
                <a:cs typeface="Calibri"/>
              </a:rPr>
              <a:t>University</a:t>
            </a:r>
            <a:r>
              <a:rPr dirty="0" sz="3200" spc="-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Brno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10" i="1"/>
              <a:t>Seven </a:t>
            </a:r>
            <a:r>
              <a:rPr dirty="0" i="1"/>
              <a:t>pair </a:t>
            </a:r>
            <a:r>
              <a:rPr dirty="0" spc="-5" i="1"/>
              <a:t>of </a:t>
            </a:r>
            <a:r>
              <a:rPr dirty="0" spc="-15" i="1"/>
              <a:t>contrasting </a:t>
            </a:r>
            <a:r>
              <a:rPr dirty="0" spc="-10" i="1"/>
              <a:t>characters  </a:t>
            </a:r>
            <a:r>
              <a:rPr dirty="0" spc="-10"/>
              <a:t>selected </a:t>
            </a:r>
            <a:r>
              <a:rPr dirty="0" spc="-15"/>
              <a:t>by </a:t>
            </a:r>
            <a:r>
              <a:rPr dirty="0" spc="-5"/>
              <a:t>mendel </a:t>
            </a:r>
            <a:r>
              <a:rPr dirty="0" spc="-10"/>
              <a:t>for </a:t>
            </a:r>
            <a:r>
              <a:rPr dirty="0" spc="-5"/>
              <a:t>his</a:t>
            </a:r>
            <a:r>
              <a:rPr dirty="0" spc="-15"/>
              <a:t> </a:t>
            </a:r>
            <a:r>
              <a:rPr dirty="0" spc="-20"/>
              <a:t>experiment.</a:t>
            </a:r>
          </a:p>
        </p:txBody>
      </p:sp>
      <p:sp>
        <p:nvSpPr>
          <p:cNvPr id="3" name="object 3"/>
          <p:cNvSpPr/>
          <p:nvPr/>
        </p:nvSpPr>
        <p:spPr>
          <a:xfrm>
            <a:off x="228600" y="1600200"/>
            <a:ext cx="8686800" cy="502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" y="0"/>
            <a:ext cx="9034977" cy="67958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97510"/>
            <a:ext cx="553212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30" i="1"/>
              <a:t>Terminologies </a:t>
            </a:r>
            <a:r>
              <a:rPr dirty="0" sz="4000" spc="-5" i="1"/>
              <a:t>in</a:t>
            </a:r>
            <a:r>
              <a:rPr dirty="0" sz="4000" spc="25" i="1"/>
              <a:t> </a:t>
            </a:r>
            <a:r>
              <a:rPr dirty="0" sz="4000" spc="-10" i="1"/>
              <a:t>Genetics: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78739" y="997965"/>
            <a:ext cx="6050280" cy="50990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  <a:tab pos="3124835" algn="l"/>
              </a:tabLst>
            </a:pPr>
            <a:r>
              <a:rPr dirty="0" sz="3200" spc="-15" b="1" i="1">
                <a:latin typeface="Calibri"/>
                <a:cs typeface="Calibri"/>
              </a:rPr>
              <a:t>Factor</a:t>
            </a:r>
            <a:r>
              <a:rPr dirty="0" sz="3200" spc="-20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or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Gene:	</a:t>
            </a:r>
            <a:r>
              <a:rPr dirty="0" sz="3200" spc="-5">
                <a:latin typeface="Calibri"/>
                <a:cs typeface="Calibri"/>
              </a:rPr>
              <a:t>Functional unit of  </a:t>
            </a:r>
            <a:r>
              <a:rPr dirty="0" sz="3200" spc="-10">
                <a:latin typeface="Calibri"/>
                <a:cs typeface="Calibri"/>
              </a:rPr>
              <a:t>heredity responsible </a:t>
            </a:r>
            <a:r>
              <a:rPr dirty="0" sz="3200" spc="-25">
                <a:latin typeface="Calibri"/>
                <a:cs typeface="Calibri"/>
              </a:rPr>
              <a:t>for </a:t>
            </a:r>
            <a:r>
              <a:rPr dirty="0" sz="3200">
                <a:latin typeface="Calibri"/>
                <a:cs typeface="Calibri"/>
              </a:rPr>
              <a:t>the  </a:t>
            </a:r>
            <a:r>
              <a:rPr dirty="0" sz="3200" spc="-15">
                <a:latin typeface="Calibri"/>
                <a:cs typeface="Calibri"/>
              </a:rPr>
              <a:t>expression </a:t>
            </a:r>
            <a:r>
              <a:rPr dirty="0" sz="3200" spc="-5">
                <a:latin typeface="Calibri"/>
                <a:cs typeface="Calibri"/>
              </a:rPr>
              <a:t>of </a:t>
            </a:r>
            <a:r>
              <a:rPr dirty="0" sz="3200" spc="-10">
                <a:latin typeface="Calibri"/>
                <a:cs typeface="Calibri"/>
              </a:rPr>
              <a:t>character </a:t>
            </a:r>
            <a:r>
              <a:rPr dirty="0" sz="3200">
                <a:latin typeface="Calibri"/>
                <a:cs typeface="Calibri"/>
              </a:rPr>
              <a:t>in the  </a:t>
            </a:r>
            <a:r>
              <a:rPr dirty="0" sz="3200" spc="-45">
                <a:latin typeface="Calibri"/>
                <a:cs typeface="Calibri"/>
              </a:rPr>
              <a:t>progeny.</a:t>
            </a:r>
            <a:endParaRPr sz="3200">
              <a:latin typeface="Calibri"/>
              <a:cs typeface="Calibri"/>
            </a:endParaRPr>
          </a:p>
          <a:p>
            <a:pPr marL="355600" marR="1524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b="1" i="1">
                <a:latin typeface="Calibri"/>
                <a:cs typeface="Calibri"/>
              </a:rPr>
              <a:t>Locus: </a:t>
            </a:r>
            <a:r>
              <a:rPr dirty="0" sz="3200" spc="-5">
                <a:latin typeface="Calibri"/>
                <a:cs typeface="Calibri"/>
              </a:rPr>
              <a:t>The position </a:t>
            </a:r>
            <a:r>
              <a:rPr dirty="0" sz="3200">
                <a:latin typeface="Calibri"/>
                <a:cs typeface="Calibri"/>
              </a:rPr>
              <a:t>of </a:t>
            </a:r>
            <a:r>
              <a:rPr dirty="0" sz="3200" spc="-10">
                <a:latin typeface="Calibri"/>
                <a:cs typeface="Calibri"/>
              </a:rPr>
              <a:t>the </a:t>
            </a:r>
            <a:r>
              <a:rPr dirty="0" sz="3200" spc="-5">
                <a:latin typeface="Calibri"/>
                <a:cs typeface="Calibri"/>
              </a:rPr>
              <a:t>gene on  </a:t>
            </a:r>
            <a:r>
              <a:rPr dirty="0" sz="3200">
                <a:latin typeface="Calibri"/>
                <a:cs typeface="Calibri"/>
              </a:rPr>
              <a:t>the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chromosomes.</a:t>
            </a:r>
            <a:endParaRPr sz="3200">
              <a:latin typeface="Calibri"/>
              <a:cs typeface="Calibri"/>
            </a:endParaRPr>
          </a:p>
          <a:p>
            <a:pPr marL="355600" marR="43370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b="1">
                <a:latin typeface="Calibri"/>
                <a:cs typeface="Calibri"/>
              </a:rPr>
              <a:t>Allele: </a:t>
            </a:r>
            <a:r>
              <a:rPr dirty="0" sz="3200" spc="-5">
                <a:latin typeface="Calibri"/>
                <a:cs typeface="Calibri"/>
              </a:rPr>
              <a:t>The </a:t>
            </a:r>
            <a:r>
              <a:rPr dirty="0" sz="3200" spc="-10">
                <a:latin typeface="Calibri"/>
                <a:cs typeface="Calibri"/>
              </a:rPr>
              <a:t>alternative </a:t>
            </a:r>
            <a:r>
              <a:rPr dirty="0" sz="3200" spc="-25">
                <a:latin typeface="Calibri"/>
                <a:cs typeface="Calibri"/>
              </a:rPr>
              <a:t>form </a:t>
            </a:r>
            <a:r>
              <a:rPr dirty="0" sz="3200" spc="-5">
                <a:latin typeface="Calibri"/>
                <a:cs typeface="Calibri"/>
              </a:rPr>
              <a:t>of </a:t>
            </a:r>
            <a:r>
              <a:rPr dirty="0" sz="3200">
                <a:latin typeface="Calibri"/>
                <a:cs typeface="Calibri"/>
              </a:rPr>
              <a:t>a  </a:t>
            </a:r>
            <a:r>
              <a:rPr dirty="0" sz="3200" spc="-5">
                <a:latin typeface="Calibri"/>
                <a:cs typeface="Calibri"/>
              </a:rPr>
              <a:t>gene </a:t>
            </a:r>
            <a:r>
              <a:rPr dirty="0" sz="3200" spc="-30">
                <a:latin typeface="Calibri"/>
                <a:cs typeface="Calibri"/>
              </a:rPr>
              <a:t>for </a:t>
            </a:r>
            <a:r>
              <a:rPr dirty="0" sz="3200">
                <a:latin typeface="Calibri"/>
                <a:cs typeface="Calibri"/>
              </a:rPr>
              <a:t>a </a:t>
            </a:r>
            <a:r>
              <a:rPr dirty="0" sz="3200" spc="-20">
                <a:latin typeface="Calibri"/>
                <a:cs typeface="Calibri"/>
              </a:rPr>
              <a:t>contrasting </a:t>
            </a:r>
            <a:r>
              <a:rPr dirty="0" sz="3200" spc="-10">
                <a:latin typeface="Calibri"/>
                <a:cs typeface="Calibri"/>
              </a:rPr>
              <a:t>character  present </a:t>
            </a:r>
            <a:r>
              <a:rPr dirty="0" sz="3200" spc="-5">
                <a:latin typeface="Calibri"/>
                <a:cs typeface="Calibri"/>
              </a:rPr>
              <a:t>on </a:t>
            </a:r>
            <a:r>
              <a:rPr dirty="0" sz="3200" spc="-10">
                <a:latin typeface="Calibri"/>
                <a:cs typeface="Calibri"/>
              </a:rPr>
              <a:t>identical </a:t>
            </a:r>
            <a:r>
              <a:rPr dirty="0" sz="3200">
                <a:latin typeface="Calibri"/>
                <a:cs typeface="Calibri"/>
              </a:rPr>
              <a:t>locus </a:t>
            </a:r>
            <a:r>
              <a:rPr dirty="0" sz="3200" spc="-5">
                <a:latin typeface="Calibri"/>
                <a:cs typeface="Calibri"/>
              </a:rPr>
              <a:t>of  homologous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chromosomes.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248400" y="609600"/>
            <a:ext cx="2895600" cy="556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8288"/>
            <a:ext cx="9144000" cy="52395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8739" y="5494731"/>
            <a:ext cx="8655050" cy="10013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200" spc="-5" b="1" i="1">
                <a:latin typeface="Calibri"/>
                <a:cs typeface="Calibri"/>
              </a:rPr>
              <a:t>The </a:t>
            </a:r>
            <a:r>
              <a:rPr dirty="0" sz="3200" b="1" i="1">
                <a:latin typeface="Calibri"/>
                <a:cs typeface="Calibri"/>
              </a:rPr>
              <a:t>14 </a:t>
            </a:r>
            <a:r>
              <a:rPr dirty="0" sz="3200" spc="-5" b="1" i="1">
                <a:latin typeface="Calibri"/>
                <a:cs typeface="Calibri"/>
              </a:rPr>
              <a:t>chromosomes </a:t>
            </a:r>
            <a:r>
              <a:rPr dirty="0" sz="3200" b="1" i="1">
                <a:latin typeface="Calibri"/>
                <a:cs typeface="Calibri"/>
              </a:rPr>
              <a:t>in a </a:t>
            </a:r>
            <a:r>
              <a:rPr dirty="0" sz="3200" spc="-5" b="1" i="1">
                <a:latin typeface="Calibri"/>
                <a:cs typeface="Calibri"/>
              </a:rPr>
              <a:t>root </a:t>
            </a:r>
            <a:r>
              <a:rPr dirty="0" sz="3200" spc="-10" b="1" i="1">
                <a:latin typeface="Calibri"/>
                <a:cs typeface="Calibri"/>
              </a:rPr>
              <a:t>cell </a:t>
            </a:r>
            <a:r>
              <a:rPr dirty="0" sz="3200" spc="-5" b="1" i="1">
                <a:latin typeface="Calibri"/>
                <a:cs typeface="Calibri"/>
              </a:rPr>
              <a:t>of </a:t>
            </a:r>
            <a:r>
              <a:rPr dirty="0" sz="3200" b="1" i="1">
                <a:latin typeface="Calibri"/>
                <a:cs typeface="Calibri"/>
              </a:rPr>
              <a:t>a </a:t>
            </a:r>
            <a:r>
              <a:rPr dirty="0" sz="3200" spc="-5" b="1" i="1">
                <a:latin typeface="Calibri"/>
                <a:cs typeface="Calibri"/>
              </a:rPr>
              <a:t>pea plant </a:t>
            </a:r>
            <a:r>
              <a:rPr dirty="0" sz="3200" b="1" i="1">
                <a:latin typeface="Calibri"/>
                <a:cs typeface="Calibri"/>
              </a:rPr>
              <a:t>as  </a:t>
            </a:r>
            <a:r>
              <a:rPr dirty="0" sz="3200" spc="-5" b="1" i="1">
                <a:latin typeface="Calibri"/>
                <a:cs typeface="Calibri"/>
              </a:rPr>
              <a:t>seen </a:t>
            </a:r>
            <a:r>
              <a:rPr dirty="0" sz="3200" b="1" i="1">
                <a:latin typeface="Calibri"/>
                <a:cs typeface="Calibri"/>
              </a:rPr>
              <a:t>with </a:t>
            </a:r>
            <a:r>
              <a:rPr dirty="0" sz="3200" spc="-15" b="1" i="1">
                <a:latin typeface="Calibri"/>
                <a:cs typeface="Calibri"/>
              </a:rPr>
              <a:t>confocal </a:t>
            </a:r>
            <a:r>
              <a:rPr dirty="0" sz="3200" spc="-5" b="1" i="1">
                <a:latin typeface="Calibri"/>
                <a:cs typeface="Calibri"/>
              </a:rPr>
              <a:t>scanning </a:t>
            </a:r>
            <a:r>
              <a:rPr dirty="0" sz="3200" b="1" i="1">
                <a:latin typeface="Calibri"/>
                <a:cs typeface="Calibri"/>
              </a:rPr>
              <a:t>laser</a:t>
            </a:r>
            <a:r>
              <a:rPr dirty="0" sz="3200" spc="-40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microscopy.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15011"/>
            <a:ext cx="7656195" cy="6290945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355600" marR="600710" indent="-342900">
              <a:lnSpc>
                <a:spcPct val="90000"/>
              </a:lnSpc>
              <a:spcBef>
                <a:spcPts val="45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5" b="1" i="1">
                <a:latin typeface="Calibri"/>
                <a:cs typeface="Calibri"/>
              </a:rPr>
              <a:t>Phenotype</a:t>
            </a:r>
            <a:r>
              <a:rPr dirty="0" sz="3000" spc="-5">
                <a:latin typeface="Calibri"/>
                <a:cs typeface="Calibri"/>
              </a:rPr>
              <a:t>: The </a:t>
            </a:r>
            <a:r>
              <a:rPr dirty="0" sz="3000" spc="-15">
                <a:latin typeface="Calibri"/>
                <a:cs typeface="Calibri"/>
              </a:rPr>
              <a:t>external </a:t>
            </a:r>
            <a:r>
              <a:rPr dirty="0" sz="3000" spc="-10">
                <a:latin typeface="Calibri"/>
                <a:cs typeface="Calibri"/>
              </a:rPr>
              <a:t>appearance </a:t>
            </a:r>
            <a:r>
              <a:rPr dirty="0" sz="3000" spc="-5">
                <a:latin typeface="Calibri"/>
                <a:cs typeface="Calibri"/>
              </a:rPr>
              <a:t>of </a:t>
            </a:r>
            <a:r>
              <a:rPr dirty="0" sz="3000">
                <a:latin typeface="Calibri"/>
                <a:cs typeface="Calibri"/>
              </a:rPr>
              <a:t>an  </a:t>
            </a:r>
            <a:r>
              <a:rPr dirty="0" sz="3000" spc="-15">
                <a:latin typeface="Calibri"/>
                <a:cs typeface="Calibri"/>
              </a:rPr>
              <a:t>organism </a:t>
            </a:r>
            <a:r>
              <a:rPr dirty="0" sz="3000" spc="-5">
                <a:latin typeface="Calibri"/>
                <a:cs typeface="Calibri"/>
              </a:rPr>
              <a:t>due </a:t>
            </a:r>
            <a:r>
              <a:rPr dirty="0" sz="3000" spc="-10">
                <a:latin typeface="Calibri"/>
                <a:cs typeface="Calibri"/>
              </a:rPr>
              <a:t>to </a:t>
            </a:r>
            <a:r>
              <a:rPr dirty="0" sz="3000">
                <a:latin typeface="Calibri"/>
                <a:cs typeface="Calibri"/>
              </a:rPr>
              <a:t>the </a:t>
            </a:r>
            <a:r>
              <a:rPr dirty="0" sz="3000" spc="-10">
                <a:latin typeface="Calibri"/>
                <a:cs typeface="Calibri"/>
              </a:rPr>
              <a:t>influence </a:t>
            </a:r>
            <a:r>
              <a:rPr dirty="0" sz="3000" spc="-5">
                <a:latin typeface="Calibri"/>
                <a:cs typeface="Calibri"/>
              </a:rPr>
              <a:t>of genes </a:t>
            </a:r>
            <a:r>
              <a:rPr dirty="0" sz="3000">
                <a:latin typeface="Calibri"/>
                <a:cs typeface="Calibri"/>
              </a:rPr>
              <a:t>and  </a:t>
            </a:r>
            <a:r>
              <a:rPr dirty="0" sz="3000" spc="-15">
                <a:latin typeface="Calibri"/>
                <a:cs typeface="Calibri"/>
              </a:rPr>
              <a:t>environmental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factors.</a:t>
            </a:r>
            <a:endParaRPr sz="3000">
              <a:latin typeface="Calibri"/>
              <a:cs typeface="Calibri"/>
            </a:endParaRPr>
          </a:p>
          <a:p>
            <a:pPr marL="355600" marR="837565" indent="-342900">
              <a:lnSpc>
                <a:spcPts val="324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5" b="1" i="1">
                <a:latin typeface="Calibri"/>
                <a:cs typeface="Calibri"/>
              </a:rPr>
              <a:t>Genotype: </a:t>
            </a:r>
            <a:r>
              <a:rPr dirty="0" sz="3000" spc="-5">
                <a:latin typeface="Calibri"/>
                <a:cs typeface="Calibri"/>
              </a:rPr>
              <a:t>The </a:t>
            </a:r>
            <a:r>
              <a:rPr dirty="0" sz="3000" spc="-10">
                <a:latin typeface="Calibri"/>
                <a:cs typeface="Calibri"/>
              </a:rPr>
              <a:t>genetic constitution </a:t>
            </a:r>
            <a:r>
              <a:rPr dirty="0" sz="3000" spc="-5">
                <a:latin typeface="Calibri"/>
                <a:cs typeface="Calibri"/>
              </a:rPr>
              <a:t>of </a:t>
            </a:r>
            <a:r>
              <a:rPr dirty="0" sz="3000">
                <a:latin typeface="Calibri"/>
                <a:cs typeface="Calibri"/>
              </a:rPr>
              <a:t>an  </a:t>
            </a:r>
            <a:r>
              <a:rPr dirty="0" sz="3000" spc="-5">
                <a:latin typeface="Calibri"/>
                <a:cs typeface="Calibri"/>
              </a:rPr>
              <a:t>individual responsible </a:t>
            </a:r>
            <a:r>
              <a:rPr dirty="0" sz="3000" spc="-25">
                <a:latin typeface="Calibri"/>
                <a:cs typeface="Calibri"/>
              </a:rPr>
              <a:t>for </a:t>
            </a:r>
            <a:r>
              <a:rPr dirty="0" sz="3000">
                <a:latin typeface="Calibri"/>
                <a:cs typeface="Calibri"/>
              </a:rPr>
              <a:t>the </a:t>
            </a:r>
            <a:r>
              <a:rPr dirty="0" sz="3000" spc="-5">
                <a:latin typeface="Calibri"/>
                <a:cs typeface="Calibri"/>
              </a:rPr>
              <a:t>phenotype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.</a:t>
            </a:r>
            <a:endParaRPr sz="3000">
              <a:latin typeface="Calibri"/>
              <a:cs typeface="Calibri"/>
            </a:endParaRPr>
          </a:p>
          <a:p>
            <a:pPr marL="355600" marR="572770" indent="-342900">
              <a:lnSpc>
                <a:spcPts val="324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b="1" i="1">
                <a:latin typeface="Calibri"/>
                <a:cs typeface="Calibri"/>
              </a:rPr>
              <a:t>Phenotypic ratio: </a:t>
            </a:r>
            <a:r>
              <a:rPr dirty="0" sz="3000" spc="-5">
                <a:latin typeface="Calibri"/>
                <a:cs typeface="Calibri"/>
              </a:rPr>
              <a:t>The </a:t>
            </a:r>
            <a:r>
              <a:rPr dirty="0" sz="3000" spc="-15">
                <a:latin typeface="Calibri"/>
                <a:cs typeface="Calibri"/>
              </a:rPr>
              <a:t>correct </a:t>
            </a:r>
            <a:r>
              <a:rPr dirty="0" sz="3000" spc="-10">
                <a:latin typeface="Calibri"/>
                <a:cs typeface="Calibri"/>
              </a:rPr>
              <a:t>proportion </a:t>
            </a:r>
            <a:r>
              <a:rPr dirty="0" sz="3000" spc="-5">
                <a:latin typeface="Calibri"/>
                <a:cs typeface="Calibri"/>
              </a:rPr>
              <a:t>of  phenotype </a:t>
            </a:r>
            <a:r>
              <a:rPr dirty="0" sz="3000">
                <a:latin typeface="Calibri"/>
                <a:cs typeface="Calibri"/>
              </a:rPr>
              <a:t>in</a:t>
            </a:r>
            <a:r>
              <a:rPr dirty="0" sz="3000" spc="-5">
                <a:latin typeface="Calibri"/>
                <a:cs typeface="Calibri"/>
              </a:rPr>
              <a:t> population.</a:t>
            </a:r>
            <a:endParaRPr sz="3000">
              <a:latin typeface="Calibri"/>
              <a:cs typeface="Calibri"/>
            </a:endParaRPr>
          </a:p>
          <a:p>
            <a:pPr marL="355600" marR="732790" indent="-342900">
              <a:lnSpc>
                <a:spcPts val="324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b="1" i="1">
                <a:latin typeface="Calibri"/>
                <a:cs typeface="Calibri"/>
              </a:rPr>
              <a:t>Genotypic </a:t>
            </a:r>
            <a:r>
              <a:rPr dirty="0" sz="3000" spc="-5" b="1" i="1">
                <a:latin typeface="Calibri"/>
                <a:cs typeface="Calibri"/>
              </a:rPr>
              <a:t>ratio: </a:t>
            </a:r>
            <a:r>
              <a:rPr dirty="0" sz="3000" spc="-5">
                <a:latin typeface="Calibri"/>
                <a:cs typeface="Calibri"/>
              </a:rPr>
              <a:t>The </a:t>
            </a:r>
            <a:r>
              <a:rPr dirty="0" sz="3000" spc="-10">
                <a:latin typeface="Calibri"/>
                <a:cs typeface="Calibri"/>
              </a:rPr>
              <a:t>correct proportion </a:t>
            </a:r>
            <a:r>
              <a:rPr dirty="0" sz="3000" spc="-5">
                <a:latin typeface="Calibri"/>
                <a:cs typeface="Calibri"/>
              </a:rPr>
              <a:t>of  geenotype </a:t>
            </a:r>
            <a:r>
              <a:rPr dirty="0" sz="3000">
                <a:latin typeface="Calibri"/>
                <a:cs typeface="Calibri"/>
              </a:rPr>
              <a:t>in</a:t>
            </a:r>
            <a:r>
              <a:rPr dirty="0" sz="3000" spc="-5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population.</a:t>
            </a:r>
            <a:endParaRPr sz="3000">
              <a:latin typeface="Calibri"/>
              <a:cs typeface="Calibri"/>
            </a:endParaRPr>
          </a:p>
          <a:p>
            <a:pPr marL="355600" marR="5080" indent="-342900">
              <a:lnSpc>
                <a:spcPts val="3240"/>
              </a:lnSpc>
              <a:spcBef>
                <a:spcPts val="7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5" b="1" i="1">
                <a:latin typeface="Calibri"/>
                <a:cs typeface="Calibri"/>
              </a:rPr>
              <a:t>Homozygous: </a:t>
            </a:r>
            <a:r>
              <a:rPr dirty="0" sz="3000" spc="-5">
                <a:latin typeface="Calibri"/>
                <a:cs typeface="Calibri"/>
              </a:rPr>
              <a:t>The individual </a:t>
            </a:r>
            <a:r>
              <a:rPr dirty="0" sz="3000" spc="-15">
                <a:latin typeface="Calibri"/>
                <a:cs typeface="Calibri"/>
              </a:rPr>
              <a:t>heaving </a:t>
            </a:r>
            <a:r>
              <a:rPr dirty="0" sz="3000" spc="-10">
                <a:latin typeface="Calibri"/>
                <a:cs typeface="Calibri"/>
              </a:rPr>
              <a:t>identical  </a:t>
            </a:r>
            <a:r>
              <a:rPr dirty="0" sz="3000" spc="-5">
                <a:latin typeface="Calibri"/>
                <a:cs typeface="Calibri"/>
              </a:rPr>
              <a:t>genes </a:t>
            </a:r>
            <a:r>
              <a:rPr dirty="0" sz="3000" spc="-10">
                <a:latin typeface="Calibri"/>
                <a:cs typeface="Calibri"/>
              </a:rPr>
              <a:t>in </a:t>
            </a:r>
            <a:r>
              <a:rPr dirty="0" sz="3000">
                <a:latin typeface="Calibri"/>
                <a:cs typeface="Calibri"/>
              </a:rPr>
              <a:t>an </a:t>
            </a:r>
            <a:r>
              <a:rPr dirty="0" sz="3000" spc="-5">
                <a:latin typeface="Calibri"/>
                <a:cs typeface="Calibri"/>
              </a:rPr>
              <a:t>allelic pair </a:t>
            </a:r>
            <a:r>
              <a:rPr dirty="0" sz="3000" spc="-25">
                <a:latin typeface="Calibri"/>
                <a:cs typeface="Calibri"/>
              </a:rPr>
              <a:t>for </a:t>
            </a:r>
            <a:r>
              <a:rPr dirty="0" sz="3000">
                <a:latin typeface="Calibri"/>
                <a:cs typeface="Calibri"/>
              </a:rPr>
              <a:t>a </a:t>
            </a:r>
            <a:r>
              <a:rPr dirty="0" sz="3000" spc="-40">
                <a:latin typeface="Calibri"/>
                <a:cs typeface="Calibri"/>
              </a:rPr>
              <a:t>character. </a:t>
            </a:r>
            <a:r>
              <a:rPr dirty="0" sz="3000" spc="-5">
                <a:latin typeface="Calibri"/>
                <a:cs typeface="Calibri"/>
              </a:rPr>
              <a:t>Ex: </a:t>
            </a:r>
            <a:r>
              <a:rPr dirty="0" sz="3000" spc="-95">
                <a:latin typeface="Calibri"/>
                <a:cs typeface="Calibri"/>
              </a:rPr>
              <a:t>TT,</a:t>
            </a:r>
            <a:r>
              <a:rPr dirty="0" sz="3000" spc="-2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tt.</a:t>
            </a:r>
            <a:endParaRPr sz="3000">
              <a:latin typeface="Calibri"/>
              <a:cs typeface="Calibri"/>
            </a:endParaRPr>
          </a:p>
          <a:p>
            <a:pPr marL="355600" marR="85725" indent="-342900">
              <a:lnSpc>
                <a:spcPts val="324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10" b="1" i="1">
                <a:latin typeface="Calibri"/>
                <a:cs typeface="Calibri"/>
              </a:rPr>
              <a:t>Heterozygous: </a:t>
            </a:r>
            <a:r>
              <a:rPr dirty="0" sz="3000" spc="-5">
                <a:latin typeface="Calibri"/>
                <a:cs typeface="Calibri"/>
              </a:rPr>
              <a:t>The individual </a:t>
            </a:r>
            <a:r>
              <a:rPr dirty="0" sz="3000" spc="-15">
                <a:latin typeface="Calibri"/>
                <a:cs typeface="Calibri"/>
              </a:rPr>
              <a:t>heaving </a:t>
            </a:r>
            <a:r>
              <a:rPr dirty="0" sz="3000">
                <a:latin typeface="Calibri"/>
                <a:cs typeface="Calibri"/>
              </a:rPr>
              <a:t>un-  </a:t>
            </a:r>
            <a:r>
              <a:rPr dirty="0" sz="3000" spc="-10">
                <a:latin typeface="Calibri"/>
                <a:cs typeface="Calibri"/>
              </a:rPr>
              <a:t>identical </a:t>
            </a:r>
            <a:r>
              <a:rPr dirty="0" sz="3000" spc="-5">
                <a:latin typeface="Calibri"/>
                <a:cs typeface="Calibri"/>
              </a:rPr>
              <a:t>genes </a:t>
            </a:r>
            <a:r>
              <a:rPr dirty="0" sz="3000" spc="-10">
                <a:latin typeface="Calibri"/>
                <a:cs typeface="Calibri"/>
              </a:rPr>
              <a:t>in </a:t>
            </a:r>
            <a:r>
              <a:rPr dirty="0" sz="3000">
                <a:latin typeface="Calibri"/>
                <a:cs typeface="Calibri"/>
              </a:rPr>
              <a:t>an </a:t>
            </a:r>
            <a:r>
              <a:rPr dirty="0" sz="3000" spc="-5">
                <a:latin typeface="Calibri"/>
                <a:cs typeface="Calibri"/>
              </a:rPr>
              <a:t>allelic pair </a:t>
            </a:r>
            <a:r>
              <a:rPr dirty="0" sz="3000" spc="-25">
                <a:latin typeface="Calibri"/>
                <a:cs typeface="Calibri"/>
              </a:rPr>
              <a:t>for </a:t>
            </a:r>
            <a:r>
              <a:rPr dirty="0" sz="3000">
                <a:latin typeface="Calibri"/>
                <a:cs typeface="Calibri"/>
              </a:rPr>
              <a:t>a </a:t>
            </a:r>
            <a:r>
              <a:rPr dirty="0" sz="3000" spc="-40">
                <a:latin typeface="Calibri"/>
                <a:cs typeface="Calibri"/>
              </a:rPr>
              <a:t>character.  </a:t>
            </a:r>
            <a:r>
              <a:rPr dirty="0" sz="3000" spc="-5">
                <a:latin typeface="Calibri"/>
                <a:cs typeface="Calibri"/>
              </a:rPr>
              <a:t>Ex: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Tt.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33883"/>
            <a:ext cx="8205470" cy="6141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137795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400" spc="-15" b="1" i="1">
                <a:latin typeface="Calibri"/>
                <a:cs typeface="Calibri"/>
              </a:rPr>
              <a:t>Dominant </a:t>
            </a:r>
            <a:r>
              <a:rPr dirty="0" sz="3400" spc="-5" b="1" i="1">
                <a:latin typeface="Calibri"/>
                <a:cs typeface="Calibri"/>
              </a:rPr>
              <a:t>gene: </a:t>
            </a:r>
            <a:r>
              <a:rPr dirty="0" sz="3400" spc="-5">
                <a:latin typeface="Calibri"/>
                <a:cs typeface="Calibri"/>
              </a:rPr>
              <a:t>The </a:t>
            </a:r>
            <a:r>
              <a:rPr dirty="0" sz="3400" spc="-15">
                <a:latin typeface="Calibri"/>
                <a:cs typeface="Calibri"/>
              </a:rPr>
              <a:t>gene </a:t>
            </a:r>
            <a:r>
              <a:rPr dirty="0" sz="3400" spc="-10">
                <a:latin typeface="Calibri"/>
                <a:cs typeface="Calibri"/>
              </a:rPr>
              <a:t>that </a:t>
            </a:r>
            <a:r>
              <a:rPr dirty="0" sz="3400" spc="-15">
                <a:latin typeface="Calibri"/>
                <a:cs typeface="Calibri"/>
              </a:rPr>
              <a:t>expresses </a:t>
            </a:r>
            <a:r>
              <a:rPr dirty="0" sz="3400" spc="-5">
                <a:latin typeface="Calibri"/>
                <a:cs typeface="Calibri"/>
              </a:rPr>
              <a:t>its  </a:t>
            </a:r>
            <a:r>
              <a:rPr dirty="0" sz="3400" spc="-15">
                <a:latin typeface="Calibri"/>
                <a:cs typeface="Calibri"/>
              </a:rPr>
              <a:t>character </a:t>
            </a:r>
            <a:r>
              <a:rPr dirty="0" sz="3400" spc="-5">
                <a:latin typeface="Calibri"/>
                <a:cs typeface="Calibri"/>
              </a:rPr>
              <a:t>in </a:t>
            </a:r>
            <a:r>
              <a:rPr dirty="0" sz="3400" spc="-25">
                <a:latin typeface="Calibri"/>
                <a:cs typeface="Calibri"/>
              </a:rPr>
              <a:t>heterozygous</a:t>
            </a:r>
            <a:r>
              <a:rPr dirty="0" sz="3400" spc="-35">
                <a:latin typeface="Calibri"/>
                <a:cs typeface="Calibri"/>
              </a:rPr>
              <a:t> </a:t>
            </a:r>
            <a:r>
              <a:rPr dirty="0" sz="3400" spc="-5">
                <a:latin typeface="Calibri"/>
                <a:cs typeface="Calibri"/>
              </a:rPr>
              <a:t>condition.</a:t>
            </a:r>
            <a:endParaRPr sz="3400">
              <a:latin typeface="Calibri"/>
              <a:cs typeface="Calibri"/>
            </a:endParaRPr>
          </a:p>
          <a:p>
            <a:pPr marL="355600" marR="325755" indent="-342900">
              <a:lnSpc>
                <a:spcPct val="100000"/>
              </a:lnSpc>
              <a:spcBef>
                <a:spcPts val="81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400" spc="-15" b="1" i="1">
                <a:latin typeface="Calibri"/>
                <a:cs typeface="Calibri"/>
              </a:rPr>
              <a:t>Recessive: </a:t>
            </a:r>
            <a:r>
              <a:rPr dirty="0" sz="3400" spc="-10">
                <a:latin typeface="Calibri"/>
                <a:cs typeface="Calibri"/>
              </a:rPr>
              <a:t>The gene that </a:t>
            </a:r>
            <a:r>
              <a:rPr dirty="0" sz="3400" spc="-20">
                <a:latin typeface="Calibri"/>
                <a:cs typeface="Calibri"/>
              </a:rPr>
              <a:t>fails to express </a:t>
            </a:r>
            <a:r>
              <a:rPr dirty="0" sz="3400" spc="-5">
                <a:latin typeface="Calibri"/>
                <a:cs typeface="Calibri"/>
              </a:rPr>
              <a:t>its  </a:t>
            </a:r>
            <a:r>
              <a:rPr dirty="0" sz="3400" spc="-15">
                <a:latin typeface="Calibri"/>
                <a:cs typeface="Calibri"/>
              </a:rPr>
              <a:t>character </a:t>
            </a:r>
            <a:r>
              <a:rPr dirty="0" sz="3400" spc="-5">
                <a:latin typeface="Calibri"/>
                <a:cs typeface="Calibri"/>
              </a:rPr>
              <a:t>in </a:t>
            </a:r>
            <a:r>
              <a:rPr dirty="0" sz="3400" spc="-25">
                <a:latin typeface="Calibri"/>
                <a:cs typeface="Calibri"/>
              </a:rPr>
              <a:t>heterozygous</a:t>
            </a:r>
            <a:r>
              <a:rPr dirty="0" sz="3400" spc="-35">
                <a:latin typeface="Calibri"/>
                <a:cs typeface="Calibri"/>
              </a:rPr>
              <a:t> </a:t>
            </a:r>
            <a:r>
              <a:rPr dirty="0" sz="3400" spc="-5">
                <a:latin typeface="Calibri"/>
                <a:cs typeface="Calibri"/>
              </a:rPr>
              <a:t>condition.</a:t>
            </a:r>
            <a:endParaRPr sz="3400">
              <a:latin typeface="Calibri"/>
              <a:cs typeface="Calibri"/>
            </a:endParaRPr>
          </a:p>
          <a:p>
            <a:pPr marL="355600" marR="565785" indent="-342900">
              <a:lnSpc>
                <a:spcPct val="100000"/>
              </a:lnSpc>
              <a:spcBef>
                <a:spcPts val="81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400" spc="-5" b="1" i="1">
                <a:latin typeface="Calibri"/>
                <a:cs typeface="Calibri"/>
              </a:rPr>
              <a:t>Hybrid: </a:t>
            </a:r>
            <a:r>
              <a:rPr dirty="0" sz="3400" spc="-10">
                <a:latin typeface="Calibri"/>
                <a:cs typeface="Calibri"/>
              </a:rPr>
              <a:t>The </a:t>
            </a:r>
            <a:r>
              <a:rPr dirty="0" sz="3400" spc="-25">
                <a:latin typeface="Calibri"/>
                <a:cs typeface="Calibri"/>
              </a:rPr>
              <a:t>progeny </a:t>
            </a:r>
            <a:r>
              <a:rPr dirty="0" sz="3400" spc="-10">
                <a:latin typeface="Calibri"/>
                <a:cs typeface="Calibri"/>
              </a:rPr>
              <a:t>obtained </a:t>
            </a:r>
            <a:r>
              <a:rPr dirty="0" sz="3400" spc="-5">
                <a:latin typeface="Calibri"/>
                <a:cs typeface="Calibri"/>
              </a:rPr>
              <a:t>by </a:t>
            </a:r>
            <a:r>
              <a:rPr dirty="0" sz="3400" spc="-15">
                <a:latin typeface="Calibri"/>
                <a:cs typeface="Calibri"/>
              </a:rPr>
              <a:t>crossing  two parents </a:t>
            </a:r>
            <a:r>
              <a:rPr dirty="0" sz="3400" spc="-10">
                <a:latin typeface="Calibri"/>
                <a:cs typeface="Calibri"/>
              </a:rPr>
              <a:t>that </a:t>
            </a:r>
            <a:r>
              <a:rPr dirty="0" sz="3400" spc="-30">
                <a:latin typeface="Calibri"/>
                <a:cs typeface="Calibri"/>
              </a:rPr>
              <a:t>differ </a:t>
            </a:r>
            <a:r>
              <a:rPr dirty="0" sz="3400" spc="-5">
                <a:latin typeface="Calibri"/>
                <a:cs typeface="Calibri"/>
              </a:rPr>
              <a:t>in</a:t>
            </a:r>
            <a:r>
              <a:rPr dirty="0" sz="3400" spc="25">
                <a:latin typeface="Calibri"/>
                <a:cs typeface="Calibri"/>
              </a:rPr>
              <a:t> </a:t>
            </a:r>
            <a:r>
              <a:rPr dirty="0" sz="3400" spc="-15">
                <a:latin typeface="Calibri"/>
                <a:cs typeface="Calibri"/>
              </a:rPr>
              <a:t>characters.</a:t>
            </a:r>
            <a:endParaRPr sz="34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8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400" spc="-5" b="1" i="1">
                <a:latin typeface="Calibri"/>
                <a:cs typeface="Calibri"/>
              </a:rPr>
              <a:t>Back cross: </a:t>
            </a:r>
            <a:r>
              <a:rPr dirty="0" sz="3400" spc="-5">
                <a:latin typeface="Calibri"/>
                <a:cs typeface="Calibri"/>
              </a:rPr>
              <a:t>The </a:t>
            </a:r>
            <a:r>
              <a:rPr dirty="0" sz="3400" spc="-15">
                <a:latin typeface="Calibri"/>
                <a:cs typeface="Calibri"/>
              </a:rPr>
              <a:t>cross </a:t>
            </a:r>
            <a:r>
              <a:rPr dirty="0" sz="3400" spc="-10">
                <a:latin typeface="Calibri"/>
                <a:cs typeface="Calibri"/>
              </a:rPr>
              <a:t>between </a:t>
            </a:r>
            <a:r>
              <a:rPr dirty="0" sz="3400" spc="-5">
                <a:latin typeface="Calibri"/>
                <a:cs typeface="Calibri"/>
              </a:rPr>
              <a:t>F1 </a:t>
            </a:r>
            <a:r>
              <a:rPr dirty="0" sz="3400" spc="-10">
                <a:latin typeface="Calibri"/>
                <a:cs typeface="Calibri"/>
              </a:rPr>
              <a:t>hybrid </a:t>
            </a:r>
            <a:r>
              <a:rPr dirty="0" sz="3400" spc="-5">
                <a:latin typeface="Calibri"/>
                <a:cs typeface="Calibri"/>
              </a:rPr>
              <a:t>and  </a:t>
            </a:r>
            <a:r>
              <a:rPr dirty="0" sz="3400" spc="-10">
                <a:latin typeface="Calibri"/>
                <a:cs typeface="Calibri"/>
              </a:rPr>
              <a:t>one </a:t>
            </a:r>
            <a:r>
              <a:rPr dirty="0" sz="3400" spc="-5">
                <a:latin typeface="Calibri"/>
                <a:cs typeface="Calibri"/>
              </a:rPr>
              <a:t>of its</a:t>
            </a:r>
            <a:r>
              <a:rPr dirty="0" sz="3400" spc="-20">
                <a:latin typeface="Calibri"/>
                <a:cs typeface="Calibri"/>
              </a:rPr>
              <a:t> </a:t>
            </a:r>
            <a:r>
              <a:rPr dirty="0" sz="3400" spc="-10">
                <a:latin typeface="Calibri"/>
                <a:cs typeface="Calibri"/>
              </a:rPr>
              <a:t>parents.</a:t>
            </a:r>
            <a:endParaRPr sz="3400">
              <a:latin typeface="Calibri"/>
              <a:cs typeface="Calibri"/>
            </a:endParaRPr>
          </a:p>
          <a:p>
            <a:pPr marL="355600" marR="160020" indent="-342900">
              <a:lnSpc>
                <a:spcPct val="100000"/>
              </a:lnSpc>
              <a:spcBef>
                <a:spcPts val="8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400" spc="-75" b="1" i="1">
                <a:latin typeface="Calibri"/>
                <a:cs typeface="Calibri"/>
              </a:rPr>
              <a:t>Test </a:t>
            </a:r>
            <a:r>
              <a:rPr dirty="0" sz="3400" b="1" i="1">
                <a:latin typeface="Calibri"/>
                <a:cs typeface="Calibri"/>
              </a:rPr>
              <a:t>cross: </a:t>
            </a:r>
            <a:r>
              <a:rPr dirty="0" sz="3400" spc="-5">
                <a:latin typeface="Calibri"/>
                <a:cs typeface="Calibri"/>
              </a:rPr>
              <a:t>The </a:t>
            </a:r>
            <a:r>
              <a:rPr dirty="0" sz="3400" spc="-20">
                <a:latin typeface="Calibri"/>
                <a:cs typeface="Calibri"/>
              </a:rPr>
              <a:t>cross </a:t>
            </a:r>
            <a:r>
              <a:rPr dirty="0" sz="3400" spc="-15">
                <a:latin typeface="Calibri"/>
                <a:cs typeface="Calibri"/>
              </a:rPr>
              <a:t>between hybrid </a:t>
            </a:r>
            <a:r>
              <a:rPr dirty="0" sz="3400" spc="-5">
                <a:latin typeface="Calibri"/>
                <a:cs typeface="Calibri"/>
              </a:rPr>
              <a:t>and its  </a:t>
            </a:r>
            <a:r>
              <a:rPr dirty="0" sz="3400" spc="-20">
                <a:latin typeface="Calibri"/>
                <a:cs typeface="Calibri"/>
              </a:rPr>
              <a:t>homozygous </a:t>
            </a:r>
            <a:r>
              <a:rPr dirty="0" sz="3400" spc="-10">
                <a:latin typeface="Calibri"/>
                <a:cs typeface="Calibri"/>
              </a:rPr>
              <a:t>recessive </a:t>
            </a:r>
            <a:r>
              <a:rPr dirty="0" sz="3400" spc="-15">
                <a:latin typeface="Calibri"/>
                <a:cs typeface="Calibri"/>
              </a:rPr>
              <a:t>parent. </a:t>
            </a:r>
            <a:r>
              <a:rPr dirty="0" sz="3400" spc="-5">
                <a:latin typeface="Calibri"/>
                <a:cs typeface="Calibri"/>
              </a:rPr>
              <a:t>It is used </a:t>
            </a:r>
            <a:r>
              <a:rPr dirty="0" sz="3400" spc="-20">
                <a:latin typeface="Calibri"/>
                <a:cs typeface="Calibri"/>
              </a:rPr>
              <a:t>to  </a:t>
            </a:r>
            <a:r>
              <a:rPr dirty="0" sz="3400" spc="-5">
                <a:latin typeface="Calibri"/>
                <a:cs typeface="Calibri"/>
              </a:rPr>
              <a:t>identify </a:t>
            </a:r>
            <a:r>
              <a:rPr dirty="0" sz="3400">
                <a:latin typeface="Calibri"/>
                <a:cs typeface="Calibri"/>
              </a:rPr>
              <a:t>the </a:t>
            </a:r>
            <a:r>
              <a:rPr dirty="0" sz="3400" spc="-10">
                <a:latin typeface="Calibri"/>
                <a:cs typeface="Calibri"/>
              </a:rPr>
              <a:t>genotype </a:t>
            </a:r>
            <a:r>
              <a:rPr dirty="0" sz="3400" spc="-5">
                <a:latin typeface="Calibri"/>
                <a:cs typeface="Calibri"/>
              </a:rPr>
              <a:t>of the</a:t>
            </a:r>
            <a:r>
              <a:rPr dirty="0" sz="3400" spc="-10">
                <a:latin typeface="Calibri"/>
                <a:cs typeface="Calibri"/>
              </a:rPr>
              <a:t> hybrid.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62015"/>
            <a:ext cx="8487410" cy="5196840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 b="1">
                <a:latin typeface="Calibri"/>
                <a:cs typeface="Calibri"/>
              </a:rPr>
              <a:t>Mendel selected pea plant</a:t>
            </a:r>
            <a:r>
              <a:rPr dirty="0" sz="3200" spc="-55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bcoz,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0">
                <a:latin typeface="Calibri"/>
                <a:cs typeface="Calibri"/>
              </a:rPr>
              <a:t>Pure variety </a:t>
            </a:r>
            <a:r>
              <a:rPr dirty="0" sz="3200" spc="-15">
                <a:latin typeface="Calibri"/>
                <a:cs typeface="Calibri"/>
              </a:rPr>
              <a:t>are </a:t>
            </a:r>
            <a:r>
              <a:rPr dirty="0" sz="3200" spc="-10">
                <a:latin typeface="Calibri"/>
                <a:cs typeface="Calibri"/>
              </a:rPr>
              <a:t>available.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20">
                <a:latin typeface="Calibri"/>
                <a:cs typeface="Calibri"/>
              </a:rPr>
              <a:t>Pea </a:t>
            </a:r>
            <a:r>
              <a:rPr dirty="0" sz="3200" spc="-10">
                <a:latin typeface="Calibri"/>
                <a:cs typeface="Calibri"/>
              </a:rPr>
              <a:t>plants </a:t>
            </a:r>
            <a:r>
              <a:rPr dirty="0" sz="3200" spc="-15">
                <a:latin typeface="Calibri"/>
                <a:cs typeface="Calibri"/>
              </a:rPr>
              <a:t>are easy </a:t>
            </a:r>
            <a:r>
              <a:rPr dirty="0" sz="3200" spc="-25">
                <a:latin typeface="Calibri"/>
                <a:cs typeface="Calibri"/>
              </a:rPr>
              <a:t>to</a:t>
            </a:r>
            <a:r>
              <a:rPr dirty="0" sz="3200" spc="5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cultivate.</a:t>
            </a:r>
            <a:endParaRPr sz="3200">
              <a:latin typeface="Calibri"/>
              <a:cs typeface="Calibri"/>
            </a:endParaRPr>
          </a:p>
          <a:p>
            <a:pPr marL="355600" marR="17526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7131684" algn="l"/>
              </a:tabLst>
            </a:pPr>
            <a:r>
              <a:rPr dirty="0" sz="3200" spc="-30">
                <a:latin typeface="Calibri"/>
                <a:cs typeface="Calibri"/>
              </a:rPr>
              <a:t>Life </a:t>
            </a:r>
            <a:r>
              <a:rPr dirty="0" sz="3200" spc="-5">
                <a:latin typeface="Calibri"/>
                <a:cs typeface="Calibri"/>
              </a:rPr>
              <a:t>cycle of </a:t>
            </a:r>
            <a:r>
              <a:rPr dirty="0" sz="3200" spc="-10">
                <a:latin typeface="Calibri"/>
                <a:cs typeface="Calibri"/>
              </a:rPr>
              <a:t>plants </a:t>
            </a:r>
            <a:r>
              <a:rPr dirty="0" sz="3200" spc="-15">
                <a:latin typeface="Calibri"/>
                <a:cs typeface="Calibri"/>
              </a:rPr>
              <a:t>are </a:t>
            </a:r>
            <a:r>
              <a:rPr dirty="0" sz="3200" spc="-5">
                <a:latin typeface="Calibri"/>
                <a:cs typeface="Calibri"/>
              </a:rPr>
              <a:t>only</a:t>
            </a:r>
            <a:r>
              <a:rPr dirty="0" sz="3200" spc="95">
                <a:latin typeface="Calibri"/>
                <a:cs typeface="Calibri"/>
              </a:rPr>
              <a:t> </a:t>
            </a:r>
            <a:r>
              <a:rPr dirty="0" sz="3200" spc="-35">
                <a:latin typeface="Calibri"/>
                <a:cs typeface="Calibri"/>
              </a:rPr>
              <a:t>few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months.	</a:t>
            </a:r>
            <a:r>
              <a:rPr dirty="0" sz="3200">
                <a:latin typeface="Calibri"/>
                <a:cs typeface="Calibri"/>
              </a:rPr>
              <a:t>So</a:t>
            </a:r>
            <a:r>
              <a:rPr dirty="0" sz="3200" spc="-8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that  result </a:t>
            </a:r>
            <a:r>
              <a:rPr dirty="0" sz="3200" spc="-5">
                <a:latin typeface="Calibri"/>
                <a:cs typeface="Calibri"/>
              </a:rPr>
              <a:t>can be </a:t>
            </a:r>
            <a:r>
              <a:rPr dirty="0" sz="3200" spc="-10">
                <a:latin typeface="Calibri"/>
                <a:cs typeface="Calibri"/>
              </a:rPr>
              <a:t>got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40">
                <a:latin typeface="Calibri"/>
                <a:cs typeface="Calibri"/>
              </a:rPr>
              <a:t>early.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5">
                <a:latin typeface="Calibri"/>
                <a:cs typeface="Calibri"/>
              </a:rPr>
              <a:t>Contrasting trait are</a:t>
            </a:r>
            <a:r>
              <a:rPr dirty="0" sz="3200" spc="3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observed.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5">
                <a:latin typeface="Calibri"/>
                <a:cs typeface="Calibri"/>
              </a:rPr>
              <a:t>Flowers are bisexual </a:t>
            </a:r>
            <a:r>
              <a:rPr dirty="0" sz="3200">
                <a:latin typeface="Calibri"/>
                <a:cs typeface="Calibri"/>
              </a:rPr>
              <a:t>and </a:t>
            </a:r>
            <a:r>
              <a:rPr dirty="0" sz="3200" spc="-5">
                <a:latin typeface="Calibri"/>
                <a:cs typeface="Calibri"/>
              </a:rPr>
              <a:t>normally self </a:t>
            </a:r>
            <a:r>
              <a:rPr dirty="0" sz="3200" spc="-10">
                <a:latin typeface="Calibri"/>
                <a:cs typeface="Calibri"/>
              </a:rPr>
              <a:t>pollinated.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5">
                <a:latin typeface="Calibri"/>
                <a:cs typeface="Calibri"/>
              </a:rPr>
              <a:t>Flowers </a:t>
            </a:r>
            <a:r>
              <a:rPr dirty="0" sz="3200" spc="-10">
                <a:latin typeface="Calibri"/>
                <a:cs typeface="Calibri"/>
              </a:rPr>
              <a:t>can </a:t>
            </a:r>
            <a:r>
              <a:rPr dirty="0" sz="3200" spc="-5">
                <a:latin typeface="Calibri"/>
                <a:cs typeface="Calibri"/>
              </a:rPr>
              <a:t>be </a:t>
            </a:r>
            <a:r>
              <a:rPr dirty="0" sz="3200" spc="-15">
                <a:latin typeface="Calibri"/>
                <a:cs typeface="Calibri"/>
              </a:rPr>
              <a:t>cross </a:t>
            </a:r>
            <a:r>
              <a:rPr dirty="0" sz="3200" spc="-10">
                <a:latin typeface="Calibri"/>
                <a:cs typeface="Calibri"/>
              </a:rPr>
              <a:t>pollinated </a:t>
            </a:r>
            <a:r>
              <a:rPr dirty="0" sz="3200" spc="-5">
                <a:latin typeface="Calibri"/>
                <a:cs typeface="Calibri"/>
              </a:rPr>
              <a:t>only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manually.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Hybrids </a:t>
            </a:r>
            <a:r>
              <a:rPr dirty="0" sz="3200" spc="-15">
                <a:latin typeface="Calibri"/>
                <a:cs typeface="Calibri"/>
              </a:rPr>
              <a:t>are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fertile.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10" i="1"/>
              <a:t>Seven </a:t>
            </a:r>
            <a:r>
              <a:rPr dirty="0" i="1"/>
              <a:t>pair </a:t>
            </a:r>
            <a:r>
              <a:rPr dirty="0" spc="-5" i="1"/>
              <a:t>of </a:t>
            </a:r>
            <a:r>
              <a:rPr dirty="0" spc="-15" i="1"/>
              <a:t>contrasting </a:t>
            </a:r>
            <a:r>
              <a:rPr dirty="0" spc="-10" i="1"/>
              <a:t>characters  </a:t>
            </a:r>
            <a:r>
              <a:rPr dirty="0" spc="-10"/>
              <a:t>selected </a:t>
            </a:r>
            <a:r>
              <a:rPr dirty="0" spc="-15"/>
              <a:t>by </a:t>
            </a:r>
            <a:r>
              <a:rPr dirty="0" spc="-5"/>
              <a:t>mendel </a:t>
            </a:r>
            <a:r>
              <a:rPr dirty="0" spc="-10"/>
              <a:t>for </a:t>
            </a:r>
            <a:r>
              <a:rPr dirty="0" spc="-5"/>
              <a:t>his</a:t>
            </a:r>
            <a:r>
              <a:rPr dirty="0" spc="-15"/>
              <a:t> </a:t>
            </a:r>
            <a:r>
              <a:rPr dirty="0" spc="-20"/>
              <a:t>experiment.</a:t>
            </a:r>
          </a:p>
        </p:txBody>
      </p:sp>
      <p:sp>
        <p:nvSpPr>
          <p:cNvPr id="3" name="object 3"/>
          <p:cNvSpPr/>
          <p:nvPr/>
        </p:nvSpPr>
        <p:spPr>
          <a:xfrm>
            <a:off x="228600" y="1600200"/>
            <a:ext cx="8686800" cy="502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6261" y="324357"/>
            <a:ext cx="6492240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5" i="1"/>
              <a:t>Mendelian </a:t>
            </a:r>
            <a:r>
              <a:rPr dirty="0" sz="4400" i="1"/>
              <a:t>laws </a:t>
            </a:r>
            <a:r>
              <a:rPr dirty="0" sz="4400" spc="-5" i="1"/>
              <a:t>of</a:t>
            </a:r>
            <a:r>
              <a:rPr dirty="0" sz="4400" spc="-35" i="1"/>
              <a:t> </a:t>
            </a:r>
            <a:r>
              <a:rPr dirty="0" sz="4400" spc="-30" i="1"/>
              <a:t>heredity.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069594"/>
            <a:ext cx="8010525" cy="533019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algn="just" marL="355600" marR="136525" indent="-342900">
              <a:lnSpc>
                <a:spcPts val="2880"/>
              </a:lnSpc>
              <a:spcBef>
                <a:spcPts val="7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000" spc="-10">
                <a:latin typeface="Calibri"/>
                <a:cs typeface="Calibri"/>
              </a:rPr>
              <a:t>Law </a:t>
            </a:r>
            <a:r>
              <a:rPr dirty="0" sz="3000" spc="-5">
                <a:latin typeface="Calibri"/>
                <a:cs typeface="Calibri"/>
              </a:rPr>
              <a:t>of </a:t>
            </a:r>
            <a:r>
              <a:rPr dirty="0" sz="3000" spc="-15">
                <a:latin typeface="Calibri"/>
                <a:cs typeface="Calibri"/>
              </a:rPr>
              <a:t>paired </a:t>
            </a:r>
            <a:r>
              <a:rPr dirty="0" sz="3000" spc="-20">
                <a:latin typeface="Calibri"/>
                <a:cs typeface="Calibri"/>
              </a:rPr>
              <a:t>factors: </a:t>
            </a:r>
            <a:r>
              <a:rPr dirty="0" sz="3000" spc="-25">
                <a:latin typeface="Calibri"/>
                <a:cs typeface="Calibri"/>
              </a:rPr>
              <a:t>Factors </a:t>
            </a:r>
            <a:r>
              <a:rPr dirty="0" sz="3000" spc="-15">
                <a:latin typeface="Calibri"/>
                <a:cs typeface="Calibri"/>
              </a:rPr>
              <a:t>are </a:t>
            </a:r>
            <a:r>
              <a:rPr dirty="0" sz="3000" spc="-5">
                <a:latin typeface="Calibri"/>
                <a:cs typeface="Calibri"/>
              </a:rPr>
              <a:t>responsible </a:t>
            </a:r>
            <a:r>
              <a:rPr dirty="0" sz="3000" spc="-25">
                <a:latin typeface="Calibri"/>
                <a:cs typeface="Calibri"/>
              </a:rPr>
              <a:t>for  </a:t>
            </a:r>
            <a:r>
              <a:rPr dirty="0" sz="3000" spc="-5">
                <a:latin typeface="Calibri"/>
                <a:cs typeface="Calibri"/>
              </a:rPr>
              <a:t>transmission </a:t>
            </a:r>
            <a:r>
              <a:rPr dirty="0" sz="3000">
                <a:latin typeface="Calibri"/>
                <a:cs typeface="Calibri"/>
              </a:rPr>
              <a:t>of </a:t>
            </a:r>
            <a:r>
              <a:rPr dirty="0" sz="3000" spc="-15">
                <a:latin typeface="Calibri"/>
                <a:cs typeface="Calibri"/>
              </a:rPr>
              <a:t>characters. </a:t>
            </a:r>
            <a:r>
              <a:rPr dirty="0" sz="3000" spc="-5">
                <a:latin typeface="Calibri"/>
                <a:cs typeface="Calibri"/>
              </a:rPr>
              <a:t>These </a:t>
            </a:r>
            <a:r>
              <a:rPr dirty="0" sz="3000" spc="-15">
                <a:latin typeface="Calibri"/>
                <a:cs typeface="Calibri"/>
              </a:rPr>
              <a:t>are present </a:t>
            </a:r>
            <a:r>
              <a:rPr dirty="0" sz="3000" spc="-5">
                <a:latin typeface="Calibri"/>
                <a:cs typeface="Calibri"/>
              </a:rPr>
              <a:t>in  </a:t>
            </a:r>
            <a:r>
              <a:rPr dirty="0" sz="3000" spc="-15">
                <a:latin typeface="Calibri"/>
                <a:cs typeface="Calibri"/>
              </a:rPr>
              <a:t>pairs.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3750">
              <a:latin typeface="Times New Roman"/>
              <a:cs typeface="Times New Roman"/>
            </a:endParaRPr>
          </a:p>
          <a:p>
            <a:pPr algn="just" marL="355600" marR="5080" indent="-342900">
              <a:lnSpc>
                <a:spcPct val="8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3000" spc="-10">
                <a:latin typeface="Calibri"/>
                <a:cs typeface="Calibri"/>
              </a:rPr>
              <a:t>Law </a:t>
            </a:r>
            <a:r>
              <a:rPr dirty="0" sz="3000" spc="-5">
                <a:latin typeface="Calibri"/>
                <a:cs typeface="Calibri"/>
              </a:rPr>
              <a:t>of dominance: </a:t>
            </a:r>
            <a:r>
              <a:rPr dirty="0" sz="3000">
                <a:latin typeface="Calibri"/>
                <a:cs typeface="Calibri"/>
              </a:rPr>
              <a:t>In </a:t>
            </a:r>
            <a:r>
              <a:rPr dirty="0" sz="3000" spc="-15">
                <a:latin typeface="Calibri"/>
                <a:cs typeface="Calibri"/>
              </a:rPr>
              <a:t>hybrid </a:t>
            </a:r>
            <a:r>
              <a:rPr dirty="0" sz="3000" spc="-5">
                <a:latin typeface="Calibri"/>
                <a:cs typeface="Calibri"/>
              </a:rPr>
              <a:t>dominant </a:t>
            </a:r>
            <a:r>
              <a:rPr dirty="0" sz="3000" spc="-10">
                <a:latin typeface="Calibri"/>
                <a:cs typeface="Calibri"/>
              </a:rPr>
              <a:t>character  suppresses </a:t>
            </a:r>
            <a:r>
              <a:rPr dirty="0" sz="3000">
                <a:latin typeface="Calibri"/>
                <a:cs typeface="Calibri"/>
              </a:rPr>
              <a:t>the </a:t>
            </a:r>
            <a:r>
              <a:rPr dirty="0" sz="3000" spc="-10">
                <a:latin typeface="Calibri"/>
                <a:cs typeface="Calibri"/>
              </a:rPr>
              <a:t>expression </a:t>
            </a:r>
            <a:r>
              <a:rPr dirty="0" sz="3000" spc="-5">
                <a:latin typeface="Calibri"/>
                <a:cs typeface="Calibri"/>
              </a:rPr>
              <a:t>of </a:t>
            </a:r>
            <a:r>
              <a:rPr dirty="0" sz="3000" spc="-10">
                <a:latin typeface="Calibri"/>
                <a:cs typeface="Calibri"/>
              </a:rPr>
              <a:t>recessive </a:t>
            </a:r>
            <a:r>
              <a:rPr dirty="0" sz="3000" spc="-40">
                <a:latin typeface="Calibri"/>
                <a:cs typeface="Calibri"/>
              </a:rPr>
              <a:t>character.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3700">
              <a:latin typeface="Times New Roman"/>
              <a:cs typeface="Times New Roman"/>
            </a:endParaRPr>
          </a:p>
          <a:p>
            <a:pPr marL="355600" marR="117475" indent="-342900">
              <a:lnSpc>
                <a:spcPts val="288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25">
                <a:latin typeface="Calibri"/>
                <a:cs typeface="Calibri"/>
              </a:rPr>
              <a:t>Mendel’s </a:t>
            </a:r>
            <a:r>
              <a:rPr dirty="0" sz="3000" spc="-10">
                <a:latin typeface="Calibri"/>
                <a:cs typeface="Calibri"/>
              </a:rPr>
              <a:t>1st law </a:t>
            </a:r>
            <a:r>
              <a:rPr dirty="0" sz="3000" spc="-5">
                <a:latin typeface="Calibri"/>
                <a:cs typeface="Calibri"/>
              </a:rPr>
              <a:t>or </a:t>
            </a:r>
            <a:r>
              <a:rPr dirty="0" sz="3000" spc="-10">
                <a:latin typeface="Calibri"/>
                <a:cs typeface="Calibri"/>
              </a:rPr>
              <a:t>Law </a:t>
            </a:r>
            <a:r>
              <a:rPr dirty="0" sz="3000" spc="-5">
                <a:latin typeface="Calibri"/>
                <a:cs typeface="Calibri"/>
              </a:rPr>
              <a:t>of </a:t>
            </a:r>
            <a:r>
              <a:rPr dirty="0" sz="3000" spc="-10">
                <a:latin typeface="Calibri"/>
                <a:cs typeface="Calibri"/>
              </a:rPr>
              <a:t>segregation </a:t>
            </a:r>
            <a:r>
              <a:rPr dirty="0" sz="3000" spc="-5">
                <a:latin typeface="Calibri"/>
                <a:cs typeface="Calibri"/>
              </a:rPr>
              <a:t>or </a:t>
            </a:r>
            <a:r>
              <a:rPr dirty="0" sz="3000" spc="-10">
                <a:latin typeface="Calibri"/>
                <a:cs typeface="Calibri"/>
              </a:rPr>
              <a:t>Law </a:t>
            </a:r>
            <a:r>
              <a:rPr dirty="0" sz="3000" spc="-5">
                <a:latin typeface="Calibri"/>
                <a:cs typeface="Calibri"/>
              </a:rPr>
              <a:t>of  purity of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gametes:</a:t>
            </a:r>
            <a:endParaRPr sz="3000">
              <a:latin typeface="Calibri"/>
              <a:cs typeface="Calibri"/>
            </a:endParaRPr>
          </a:p>
          <a:p>
            <a:pPr marL="469900" marR="661670" indent="85090">
              <a:lnSpc>
                <a:spcPct val="80000"/>
              </a:lnSpc>
              <a:spcBef>
                <a:spcPts val="740"/>
              </a:spcBef>
            </a:pPr>
            <a:r>
              <a:rPr dirty="0" sz="3000">
                <a:latin typeface="Calibri"/>
                <a:cs typeface="Calibri"/>
              </a:rPr>
              <a:t>It </a:t>
            </a:r>
            <a:r>
              <a:rPr dirty="0" sz="3000" spc="-25">
                <a:latin typeface="Calibri"/>
                <a:cs typeface="Calibri"/>
              </a:rPr>
              <a:t>states </a:t>
            </a:r>
            <a:r>
              <a:rPr dirty="0" sz="3000" spc="-5">
                <a:latin typeface="Calibri"/>
                <a:cs typeface="Calibri"/>
              </a:rPr>
              <a:t>that, ‘when </a:t>
            </a:r>
            <a:r>
              <a:rPr dirty="0" sz="3000">
                <a:latin typeface="Calibri"/>
                <a:cs typeface="Calibri"/>
              </a:rPr>
              <a:t>a </a:t>
            </a:r>
            <a:r>
              <a:rPr dirty="0" sz="3000" spc="-10">
                <a:latin typeface="Calibri"/>
                <a:cs typeface="Calibri"/>
              </a:rPr>
              <a:t>pair </a:t>
            </a:r>
            <a:r>
              <a:rPr dirty="0" sz="3000" spc="-5">
                <a:latin typeface="Calibri"/>
                <a:cs typeface="Calibri"/>
              </a:rPr>
              <a:t>of </a:t>
            </a:r>
            <a:r>
              <a:rPr dirty="0" sz="3000" spc="-25">
                <a:latin typeface="Calibri"/>
                <a:cs typeface="Calibri"/>
              </a:rPr>
              <a:t>factors for </a:t>
            </a:r>
            <a:r>
              <a:rPr dirty="0" sz="3000">
                <a:latin typeface="Calibri"/>
                <a:cs typeface="Calibri"/>
              </a:rPr>
              <a:t>a  </a:t>
            </a:r>
            <a:r>
              <a:rPr dirty="0" sz="3000" spc="-10">
                <a:latin typeface="Calibri"/>
                <a:cs typeface="Calibri"/>
              </a:rPr>
              <a:t>character </a:t>
            </a:r>
            <a:r>
              <a:rPr dirty="0" sz="3000" spc="-15">
                <a:latin typeface="Calibri"/>
                <a:cs typeface="Calibri"/>
              </a:rPr>
              <a:t>brought </a:t>
            </a:r>
            <a:r>
              <a:rPr dirty="0" sz="3000" spc="-10">
                <a:latin typeface="Calibri"/>
                <a:cs typeface="Calibri"/>
              </a:rPr>
              <a:t>together </a:t>
            </a:r>
            <a:r>
              <a:rPr dirty="0" sz="3000">
                <a:latin typeface="Calibri"/>
                <a:cs typeface="Calibri"/>
              </a:rPr>
              <a:t>in a </a:t>
            </a:r>
            <a:r>
              <a:rPr dirty="0" sz="3000" spc="-15">
                <a:latin typeface="Calibri"/>
                <a:cs typeface="Calibri"/>
              </a:rPr>
              <a:t>hybrid, </a:t>
            </a:r>
            <a:r>
              <a:rPr dirty="0" sz="3000" spc="-10">
                <a:latin typeface="Calibri"/>
                <a:cs typeface="Calibri"/>
              </a:rPr>
              <a:t>they  </a:t>
            </a:r>
            <a:r>
              <a:rPr dirty="0" sz="3000" spc="-20">
                <a:latin typeface="Calibri"/>
                <a:cs typeface="Calibri"/>
              </a:rPr>
              <a:t>segregate </a:t>
            </a:r>
            <a:r>
              <a:rPr dirty="0" sz="3000" spc="-15">
                <a:latin typeface="Calibri"/>
                <a:cs typeface="Calibri"/>
              </a:rPr>
              <a:t>(separate) </a:t>
            </a:r>
            <a:r>
              <a:rPr dirty="0" sz="3000" spc="-10">
                <a:latin typeface="Calibri"/>
                <a:cs typeface="Calibri"/>
              </a:rPr>
              <a:t>during </a:t>
            </a:r>
            <a:r>
              <a:rPr dirty="0" sz="3000">
                <a:latin typeface="Calibri"/>
                <a:cs typeface="Calibri"/>
              </a:rPr>
              <a:t>the </a:t>
            </a:r>
            <a:r>
              <a:rPr dirty="0" sz="3000" spc="-15">
                <a:latin typeface="Calibri"/>
                <a:cs typeface="Calibri"/>
              </a:rPr>
              <a:t>formation </a:t>
            </a:r>
            <a:r>
              <a:rPr dirty="0" sz="3000" spc="-5">
                <a:latin typeface="Calibri"/>
                <a:cs typeface="Calibri"/>
              </a:rPr>
              <a:t>of  </a:t>
            </a:r>
            <a:r>
              <a:rPr dirty="0" sz="3000" spc="-15">
                <a:latin typeface="Calibri"/>
                <a:cs typeface="Calibri"/>
              </a:rPr>
              <a:t>gametes.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62457"/>
            <a:ext cx="5656580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10" i="1"/>
              <a:t>Inheritance </a:t>
            </a:r>
            <a:r>
              <a:rPr dirty="0" sz="4400" spc="-5" i="1"/>
              <a:t>of one</a:t>
            </a:r>
            <a:r>
              <a:rPr dirty="0" sz="4400" spc="-50" i="1"/>
              <a:t> </a:t>
            </a:r>
            <a:r>
              <a:rPr dirty="0" sz="4400" i="1"/>
              <a:t>gene.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665173"/>
            <a:ext cx="7803515" cy="18180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111252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10" i="1">
                <a:latin typeface="Calibri"/>
                <a:cs typeface="Calibri"/>
              </a:rPr>
              <a:t>Inheritance </a:t>
            </a:r>
            <a:r>
              <a:rPr dirty="0" sz="2800" spc="-5" i="1">
                <a:latin typeface="Calibri"/>
                <a:cs typeface="Calibri"/>
              </a:rPr>
              <a:t>of one gene </a:t>
            </a:r>
            <a:r>
              <a:rPr dirty="0" sz="2800" spc="-10">
                <a:latin typeface="Calibri"/>
                <a:cs typeface="Calibri"/>
              </a:rPr>
              <a:t>can </a:t>
            </a:r>
            <a:r>
              <a:rPr dirty="0" sz="2800" spc="-5">
                <a:latin typeface="Calibri"/>
                <a:cs typeface="Calibri"/>
              </a:rPr>
              <a:t>be </a:t>
            </a:r>
            <a:r>
              <a:rPr dirty="0" sz="2800" spc="-15">
                <a:latin typeface="Calibri"/>
                <a:cs typeface="Calibri"/>
              </a:rPr>
              <a:t>explained by  </a:t>
            </a:r>
            <a:r>
              <a:rPr dirty="0" sz="2800" spc="-10">
                <a:latin typeface="Calibri"/>
                <a:cs typeface="Calibri"/>
              </a:rPr>
              <a:t>monohybrid</a:t>
            </a:r>
            <a:r>
              <a:rPr dirty="0" sz="2800" spc="3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cross.</a:t>
            </a:r>
            <a:endParaRPr sz="28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latin typeface="Calibri"/>
                <a:cs typeface="Calibri"/>
              </a:rPr>
              <a:t>The </a:t>
            </a:r>
            <a:r>
              <a:rPr dirty="0" sz="2800" spc="-15">
                <a:latin typeface="Calibri"/>
                <a:cs typeface="Calibri"/>
              </a:rPr>
              <a:t>cross </a:t>
            </a:r>
            <a:r>
              <a:rPr dirty="0" sz="2800" spc="-10">
                <a:latin typeface="Calibri"/>
                <a:cs typeface="Calibri"/>
              </a:rPr>
              <a:t>between two </a:t>
            </a:r>
            <a:r>
              <a:rPr dirty="0" sz="2800" spc="-15">
                <a:latin typeface="Calibri"/>
                <a:cs typeface="Calibri"/>
              </a:rPr>
              <a:t>parents </a:t>
            </a:r>
            <a:r>
              <a:rPr dirty="0" sz="2800" spc="-20">
                <a:latin typeface="Calibri"/>
                <a:cs typeface="Calibri"/>
              </a:rPr>
              <a:t>differing </a:t>
            </a:r>
            <a:r>
              <a:rPr dirty="0" sz="2800" spc="-5">
                <a:latin typeface="Calibri"/>
                <a:cs typeface="Calibri"/>
              </a:rPr>
              <a:t>in </a:t>
            </a:r>
            <a:r>
              <a:rPr dirty="0" sz="2800" spc="-10">
                <a:latin typeface="Calibri"/>
                <a:cs typeface="Calibri"/>
              </a:rPr>
              <a:t>one pair  </a:t>
            </a:r>
            <a:r>
              <a:rPr dirty="0" sz="2800" spc="-5">
                <a:latin typeface="Calibri"/>
                <a:cs typeface="Calibri"/>
              </a:rPr>
              <a:t>of </a:t>
            </a:r>
            <a:r>
              <a:rPr dirty="0" sz="2800" spc="-15">
                <a:latin typeface="Calibri"/>
                <a:cs typeface="Calibri"/>
              </a:rPr>
              <a:t>contrasting character </a:t>
            </a:r>
            <a:r>
              <a:rPr dirty="0" sz="2800" spc="-5">
                <a:latin typeface="Calibri"/>
                <a:cs typeface="Calibri"/>
              </a:rPr>
              <a:t>is called </a:t>
            </a:r>
            <a:r>
              <a:rPr dirty="0" sz="2800" spc="-10">
                <a:latin typeface="Calibri"/>
                <a:cs typeface="Calibri"/>
              </a:rPr>
              <a:t>monohybrid</a:t>
            </a:r>
            <a:r>
              <a:rPr dirty="0" sz="2800" spc="12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cross.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577595"/>
            <a:ext cx="8403389" cy="59895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36901" y="0"/>
            <a:ext cx="387286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0" b="0" i="0">
                <a:latin typeface="Calibri"/>
                <a:cs typeface="Calibri"/>
              </a:rPr>
              <a:t>Monohybrid</a:t>
            </a:r>
            <a:r>
              <a:rPr dirty="0" sz="4000" spc="-55" b="0" i="0">
                <a:latin typeface="Calibri"/>
                <a:cs typeface="Calibri"/>
              </a:rPr>
              <a:t> </a:t>
            </a:r>
            <a:r>
              <a:rPr dirty="0" sz="4000" spc="-15" b="0" i="0">
                <a:latin typeface="Calibri"/>
                <a:cs typeface="Calibri"/>
              </a:rPr>
              <a:t>cross.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7190" y="1074165"/>
            <a:ext cx="24257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latin typeface="Calibri"/>
                <a:cs typeface="Calibri"/>
              </a:rPr>
              <a:t>P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56175" y="997965"/>
            <a:ext cx="20193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Calibri"/>
                <a:cs typeface="Calibri"/>
              </a:rPr>
              <a:t>x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1944" y="2348611"/>
            <a:ext cx="421005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5" b="1">
                <a:latin typeface="Calibri"/>
                <a:cs typeface="Calibri"/>
              </a:rPr>
              <a:t>F1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39183" y="2700908"/>
            <a:ext cx="95440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Calibri"/>
                <a:cs typeface="Calibri"/>
              </a:rPr>
              <a:t>All</a:t>
            </a:r>
            <a:r>
              <a:rPr dirty="0" sz="2800" spc="-60">
                <a:latin typeface="Calibri"/>
                <a:cs typeface="Calibri"/>
              </a:rPr>
              <a:t> Tall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6814" y="189433"/>
            <a:ext cx="617029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10" i="0">
                <a:latin typeface="Calibri"/>
                <a:cs typeface="Calibri"/>
              </a:rPr>
              <a:t>Monohybrid cross </a:t>
            </a:r>
            <a:r>
              <a:rPr dirty="0" sz="3200" i="0">
                <a:latin typeface="Calibri"/>
                <a:cs typeface="Calibri"/>
              </a:rPr>
              <a:t>: </a:t>
            </a:r>
            <a:r>
              <a:rPr dirty="0" sz="3200" spc="-25" i="0">
                <a:latin typeface="Calibri"/>
                <a:cs typeface="Calibri"/>
              </a:rPr>
              <a:t>mendel’s </a:t>
            </a:r>
            <a:r>
              <a:rPr dirty="0" sz="3200" spc="-15" i="0">
                <a:latin typeface="Calibri"/>
                <a:cs typeface="Calibri"/>
              </a:rPr>
              <a:t>1st</a:t>
            </a:r>
            <a:r>
              <a:rPr dirty="0" sz="3200" spc="-35" i="0">
                <a:latin typeface="Calibri"/>
                <a:cs typeface="Calibri"/>
              </a:rPr>
              <a:t> </a:t>
            </a:r>
            <a:r>
              <a:rPr dirty="0" sz="3200" spc="-5" i="0">
                <a:latin typeface="Calibri"/>
                <a:cs typeface="Calibri"/>
              </a:rPr>
              <a:t>law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1114" y="3950030"/>
            <a:ext cx="420370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latin typeface="Calibri"/>
                <a:cs typeface="Calibri"/>
              </a:rPr>
              <a:t>F2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80428" y="2576525"/>
            <a:ext cx="2461260" cy="758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60" b="1">
                <a:solidFill>
                  <a:srgbClr val="FF0000"/>
                </a:solidFill>
                <a:latin typeface="Times New Roman"/>
                <a:cs typeface="Times New Roman"/>
              </a:rPr>
              <a:t>Tall </a:t>
            </a:r>
            <a:r>
              <a:rPr dirty="0" sz="2400" b="1">
                <a:solidFill>
                  <a:srgbClr val="FF0000"/>
                </a:solidFill>
                <a:latin typeface="Times New Roman"/>
                <a:cs typeface="Times New Roman"/>
              </a:rPr>
              <a:t>is </a:t>
            </a:r>
            <a:r>
              <a:rPr dirty="0" sz="2400" spc="-5" b="1">
                <a:solidFill>
                  <a:srgbClr val="FF0000"/>
                </a:solidFill>
                <a:latin typeface="Times New Roman"/>
                <a:cs typeface="Times New Roman"/>
              </a:rPr>
              <a:t>dominant</a:t>
            </a:r>
            <a:r>
              <a:rPr dirty="0" sz="2400" spc="-2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imes New Roman"/>
                <a:cs typeface="Times New Roman"/>
              </a:rPr>
              <a:t>to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 spc="-10" b="1">
                <a:solidFill>
                  <a:srgbClr val="FF0000"/>
                </a:solidFill>
                <a:latin typeface="Times New Roman"/>
                <a:cs typeface="Times New Roman"/>
              </a:rPr>
              <a:t>Dwarf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98723" y="903757"/>
            <a:ext cx="504825" cy="1072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7630" marR="5080" indent="-75565">
              <a:lnSpc>
                <a:spcPct val="122600"/>
              </a:lnSpc>
              <a:spcBef>
                <a:spcPts val="100"/>
              </a:spcBef>
            </a:pPr>
            <a:r>
              <a:rPr dirty="0" sz="2800" spc="-220">
                <a:latin typeface="Calibri"/>
                <a:cs typeface="Calibri"/>
              </a:rPr>
              <a:t>T</a:t>
            </a:r>
            <a:r>
              <a:rPr dirty="0" sz="2800" spc="-5">
                <a:latin typeface="Calibri"/>
                <a:cs typeface="Calibri"/>
              </a:rPr>
              <a:t>all  </a:t>
            </a:r>
            <a:r>
              <a:rPr dirty="0" sz="2800" spc="15">
                <a:latin typeface="Calibri"/>
                <a:cs typeface="Calibri"/>
              </a:rPr>
              <a:t>TT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7290" y="912622"/>
            <a:ext cx="136906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8895" marR="5080" indent="-36830">
              <a:lnSpc>
                <a:spcPct val="125000"/>
              </a:lnSpc>
              <a:spcBef>
                <a:spcPts val="100"/>
              </a:spcBef>
            </a:pPr>
            <a:r>
              <a:rPr dirty="0" sz="2400">
                <a:latin typeface="Calibri"/>
                <a:cs typeface="Calibri"/>
              </a:rPr>
              <a:t>Phenotype  Genotype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33980" y="1842965"/>
            <a:ext cx="3183890" cy="960119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dirty="0" sz="2400" spc="-10" b="1">
                <a:solidFill>
                  <a:srgbClr val="FF0000"/>
                </a:solidFill>
                <a:latin typeface="Calibri"/>
                <a:cs typeface="Calibri"/>
              </a:rPr>
              <a:t>Homozygous</a:t>
            </a:r>
            <a:r>
              <a:rPr dirty="0" sz="2400" spc="4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FF0000"/>
                </a:solidFill>
                <a:latin typeface="Calibri"/>
                <a:cs typeface="Calibri"/>
              </a:rPr>
              <a:t>Dominant</a:t>
            </a:r>
            <a:endParaRPr sz="24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600"/>
              </a:spcBef>
            </a:pPr>
            <a:r>
              <a:rPr dirty="0" sz="2800">
                <a:latin typeface="Calibri"/>
                <a:cs typeface="Calibri"/>
              </a:rPr>
              <a:t>Tt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66840" y="887119"/>
            <a:ext cx="2924810" cy="1405890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marL="678180">
              <a:lnSpc>
                <a:spcPct val="100000"/>
              </a:lnSpc>
              <a:spcBef>
                <a:spcPts val="615"/>
              </a:spcBef>
            </a:pPr>
            <a:r>
              <a:rPr dirty="0" sz="2800" spc="-10">
                <a:latin typeface="Calibri"/>
                <a:cs typeface="Calibri"/>
              </a:rPr>
              <a:t>Dwarf</a:t>
            </a:r>
            <a:endParaRPr sz="2800">
              <a:latin typeface="Calibri"/>
              <a:cs typeface="Calibri"/>
            </a:endParaRPr>
          </a:p>
          <a:p>
            <a:pPr marL="892175">
              <a:lnSpc>
                <a:spcPts val="3675"/>
              </a:lnSpc>
              <a:spcBef>
                <a:spcPts val="600"/>
              </a:spcBef>
            </a:pPr>
            <a:r>
              <a:rPr dirty="0" sz="3200" spc="-55">
                <a:latin typeface="Calibri"/>
                <a:cs typeface="Calibri"/>
              </a:rPr>
              <a:t>tt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ts val="2715"/>
              </a:lnSpc>
            </a:pPr>
            <a:r>
              <a:rPr dirty="0" sz="2400" spc="-10" b="1">
                <a:solidFill>
                  <a:srgbClr val="FF0000"/>
                </a:solidFill>
                <a:latin typeface="Calibri"/>
                <a:cs typeface="Calibri"/>
              </a:rPr>
              <a:t>Homozygous</a:t>
            </a:r>
            <a:r>
              <a:rPr dirty="0" sz="2400" spc="-8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0000"/>
                </a:solidFill>
                <a:latin typeface="Calibri"/>
                <a:cs typeface="Calibri"/>
              </a:rPr>
              <a:t>Recessive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30217" y="3008122"/>
            <a:ext cx="202374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25" b="1">
                <a:solidFill>
                  <a:srgbClr val="FF0000"/>
                </a:solidFill>
                <a:latin typeface="Calibri"/>
                <a:cs typeface="Calibri"/>
              </a:rPr>
              <a:t>Heterozygous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2917" y="3101467"/>
            <a:ext cx="2082164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latin typeface="Calibri"/>
                <a:cs typeface="Calibri"/>
              </a:rPr>
              <a:t>Self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pollinated</a:t>
            </a:r>
            <a:endParaRPr sz="2800">
              <a:latin typeface="Calibri"/>
              <a:cs typeface="Calibri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2048510" y="3559809"/>
          <a:ext cx="6117590" cy="25425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3105"/>
                <a:gridCol w="2057399"/>
                <a:gridCol w="2057400"/>
              </a:tblGrid>
              <a:tr h="64007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36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Gamets</a:t>
                      </a:r>
                      <a:endParaRPr sz="3600">
                        <a:latin typeface="Calibri"/>
                        <a:cs typeface="Calibri"/>
                      </a:endParaRPr>
                    </a:p>
                  </a:txBody>
                  <a:tcPr marL="0" marR="0" marB="0" marT="177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BBA58"/>
                    </a:solidFill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>
                          <a:latin typeface="Calibri"/>
                          <a:cs typeface="Calibri"/>
                        </a:rPr>
                        <a:t>T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spc="35">
                          <a:latin typeface="Calibri"/>
                          <a:cs typeface="Calibri"/>
                        </a:rPr>
                        <a:t>TT</a:t>
                      </a:r>
                      <a:endParaRPr sz="2800">
                        <a:latin typeface="Calibri"/>
                        <a:cs typeface="Calibri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2800" spc="-15">
                          <a:latin typeface="Calibri"/>
                          <a:cs typeface="Calibri"/>
                        </a:rPr>
                        <a:t>tall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06450" marR="795655" indent="-190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>
                          <a:latin typeface="Calibri"/>
                          <a:cs typeface="Calibri"/>
                        </a:rPr>
                        <a:t>Tt  </a:t>
                      </a:r>
                      <a:r>
                        <a:rPr dirty="0" sz="2800" spc="-40">
                          <a:latin typeface="Calibri"/>
                          <a:cs typeface="Calibri"/>
                        </a:rPr>
                        <a:t>t</a:t>
                      </a:r>
                      <a:r>
                        <a:rPr dirty="0" sz="2800">
                          <a:latin typeface="Calibri"/>
                          <a:cs typeface="Calibri"/>
                        </a:rPr>
                        <a:t>all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2800">
                          <a:latin typeface="Calibri"/>
                          <a:cs typeface="Calibri"/>
                        </a:rPr>
                        <a:t>t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34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89305" marR="781050" indent="-63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2800">
                          <a:latin typeface="Calibri"/>
                          <a:cs typeface="Calibri"/>
                        </a:rPr>
                        <a:t>Tt  </a:t>
                      </a:r>
                      <a:r>
                        <a:rPr dirty="0" sz="2800" spc="-215">
                          <a:latin typeface="Calibri"/>
                          <a:cs typeface="Calibri"/>
                        </a:rPr>
                        <a:t>T</a:t>
                      </a:r>
                      <a:r>
                        <a:rPr dirty="0" sz="2800">
                          <a:latin typeface="Calibri"/>
                          <a:cs typeface="Calibri"/>
                        </a:rPr>
                        <a:t>all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34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609600" marR="601980" indent="30289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2800" spc="-45">
                          <a:latin typeface="Calibri"/>
                          <a:cs typeface="Calibri"/>
                        </a:rPr>
                        <a:t>tt  </a:t>
                      </a:r>
                      <a:r>
                        <a:rPr dirty="0" sz="2800" spc="-5">
                          <a:latin typeface="Calibri"/>
                          <a:cs typeface="Calibri"/>
                        </a:rPr>
                        <a:t>d</a:t>
                      </a:r>
                      <a:r>
                        <a:rPr dirty="0" sz="2800" spc="-40">
                          <a:latin typeface="Calibri"/>
                          <a:cs typeface="Calibri"/>
                        </a:rPr>
                        <a:t>w</a:t>
                      </a:r>
                      <a:r>
                        <a:rPr dirty="0" sz="2800">
                          <a:latin typeface="Calibri"/>
                          <a:cs typeface="Calibri"/>
                        </a:rPr>
                        <a:t>arf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34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331114" y="6183579"/>
            <a:ext cx="293560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latin typeface="Calibri"/>
                <a:cs typeface="Calibri"/>
              </a:rPr>
              <a:t>Phenotypic </a:t>
            </a:r>
            <a:r>
              <a:rPr dirty="0" sz="2800" spc="-20">
                <a:latin typeface="Calibri"/>
                <a:cs typeface="Calibri"/>
              </a:rPr>
              <a:t>ratio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3:1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98846" y="6126276"/>
            <a:ext cx="315404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latin typeface="Calibri"/>
                <a:cs typeface="Calibri"/>
              </a:rPr>
              <a:t>Genotypic </a:t>
            </a:r>
            <a:r>
              <a:rPr dirty="0" sz="2800" spc="-20">
                <a:latin typeface="Calibri"/>
                <a:cs typeface="Calibri"/>
              </a:rPr>
              <a:t>ratio: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1:2:1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384"/>
            <a:ext cx="8529955" cy="1489075"/>
          </a:xfrm>
          <a:prstGeom prst="rect"/>
        </p:spPr>
        <p:txBody>
          <a:bodyPr wrap="square" lIns="0" tIns="139700" rIns="0" bIns="0" rtlCol="0" vert="horz">
            <a:spAutoFit/>
          </a:bodyPr>
          <a:lstStyle/>
          <a:p>
            <a:pPr algn="ctr" marL="457834">
              <a:lnSpc>
                <a:spcPct val="100000"/>
              </a:lnSpc>
              <a:spcBef>
                <a:spcPts val="1100"/>
              </a:spcBef>
            </a:pPr>
            <a:r>
              <a:rPr dirty="0" sz="4400" spc="-25" i="1"/>
              <a:t>test</a:t>
            </a:r>
            <a:r>
              <a:rPr dirty="0" sz="4400" spc="-5" i="1"/>
              <a:t> </a:t>
            </a:r>
            <a:r>
              <a:rPr dirty="0" sz="4400" i="1"/>
              <a:t>cross</a:t>
            </a:r>
            <a:endParaRPr sz="4400"/>
          </a:p>
          <a:p>
            <a:pPr marL="12700" marR="5080">
              <a:lnSpc>
                <a:spcPct val="80000"/>
              </a:lnSpc>
              <a:spcBef>
                <a:spcPts val="1019"/>
              </a:spcBef>
            </a:pPr>
            <a:r>
              <a:rPr dirty="0" sz="2200" spc="-55" i="1"/>
              <a:t>Test </a:t>
            </a:r>
            <a:r>
              <a:rPr dirty="0" sz="2200" spc="-5" i="1"/>
              <a:t>cross: </a:t>
            </a:r>
            <a:r>
              <a:rPr dirty="0" sz="2200" spc="-10" b="0" i="0">
                <a:latin typeface="Calibri"/>
                <a:cs typeface="Calibri"/>
              </a:rPr>
              <a:t>The </a:t>
            </a:r>
            <a:r>
              <a:rPr dirty="0" sz="2200" spc="-15" b="0" i="0">
                <a:latin typeface="Calibri"/>
                <a:cs typeface="Calibri"/>
              </a:rPr>
              <a:t>cross between </a:t>
            </a:r>
            <a:r>
              <a:rPr dirty="0" sz="2200" spc="-10" b="0" i="0">
                <a:latin typeface="Calibri"/>
                <a:cs typeface="Calibri"/>
              </a:rPr>
              <a:t>hybrid </a:t>
            </a:r>
            <a:r>
              <a:rPr dirty="0" sz="2200" spc="-5" b="0" i="0">
                <a:latin typeface="Calibri"/>
                <a:cs typeface="Calibri"/>
              </a:rPr>
              <a:t>and its </a:t>
            </a:r>
            <a:r>
              <a:rPr dirty="0" sz="2200" spc="-15" b="0" i="0">
                <a:latin typeface="Calibri"/>
                <a:cs typeface="Calibri"/>
              </a:rPr>
              <a:t>homozygous </a:t>
            </a:r>
            <a:r>
              <a:rPr dirty="0" sz="2200" spc="-10" b="0" i="0">
                <a:latin typeface="Calibri"/>
                <a:cs typeface="Calibri"/>
              </a:rPr>
              <a:t>recessive </a:t>
            </a:r>
            <a:r>
              <a:rPr dirty="0" sz="2200" spc="-15" b="0" i="0">
                <a:latin typeface="Calibri"/>
                <a:cs typeface="Calibri"/>
              </a:rPr>
              <a:t>parent </a:t>
            </a:r>
            <a:r>
              <a:rPr dirty="0" sz="2200" spc="-5" b="0" i="0">
                <a:latin typeface="Calibri"/>
                <a:cs typeface="Calibri"/>
              </a:rPr>
              <a:t>I  </a:t>
            </a:r>
            <a:r>
              <a:rPr dirty="0" sz="2200" spc="-10" b="0" i="0">
                <a:latin typeface="Calibri"/>
                <a:cs typeface="Calibri"/>
              </a:rPr>
              <a:t>called </a:t>
            </a:r>
            <a:r>
              <a:rPr dirty="0" sz="2200" spc="-15" b="0" i="0">
                <a:latin typeface="Calibri"/>
                <a:cs typeface="Calibri"/>
              </a:rPr>
              <a:t>test </a:t>
            </a:r>
            <a:r>
              <a:rPr dirty="0" sz="2200" spc="-10" b="0" i="0">
                <a:latin typeface="Calibri"/>
                <a:cs typeface="Calibri"/>
              </a:rPr>
              <a:t>cross. </a:t>
            </a:r>
            <a:r>
              <a:rPr dirty="0" sz="2200" spc="-5" b="0" i="0">
                <a:latin typeface="Calibri"/>
                <a:cs typeface="Calibri"/>
              </a:rPr>
              <a:t>It is </a:t>
            </a:r>
            <a:r>
              <a:rPr dirty="0" sz="2200" spc="-10" b="0" i="0">
                <a:latin typeface="Calibri"/>
                <a:cs typeface="Calibri"/>
              </a:rPr>
              <a:t>used </a:t>
            </a:r>
            <a:r>
              <a:rPr dirty="0" sz="2200" spc="-20" b="0" i="0">
                <a:latin typeface="Calibri"/>
                <a:cs typeface="Calibri"/>
              </a:rPr>
              <a:t>to </a:t>
            </a:r>
            <a:r>
              <a:rPr dirty="0" sz="2200" spc="-5" b="0" i="0">
                <a:latin typeface="Calibri"/>
                <a:cs typeface="Calibri"/>
              </a:rPr>
              <a:t>identify the </a:t>
            </a:r>
            <a:r>
              <a:rPr dirty="0" sz="2200" spc="-10" b="0" i="0">
                <a:latin typeface="Calibri"/>
                <a:cs typeface="Calibri"/>
              </a:rPr>
              <a:t>genotype </a:t>
            </a:r>
            <a:r>
              <a:rPr dirty="0" sz="2200" spc="-5" b="0" i="0">
                <a:latin typeface="Calibri"/>
                <a:cs typeface="Calibri"/>
              </a:rPr>
              <a:t>of the</a:t>
            </a:r>
            <a:r>
              <a:rPr dirty="0" sz="2200" spc="170" b="0" i="0">
                <a:latin typeface="Calibri"/>
                <a:cs typeface="Calibri"/>
              </a:rPr>
              <a:t> </a:t>
            </a:r>
            <a:r>
              <a:rPr dirty="0" sz="2200" spc="-10" b="0" i="0">
                <a:latin typeface="Calibri"/>
                <a:cs typeface="Calibri"/>
              </a:rPr>
              <a:t>hybrid.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72893" y="2144394"/>
            <a:ext cx="17018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5">
                <a:latin typeface="Calibri"/>
                <a:cs typeface="Calibri"/>
              </a:rPr>
              <a:t>X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2479674"/>
            <a:ext cx="109220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10">
                <a:latin typeface="Calibri"/>
                <a:cs typeface="Calibri"/>
              </a:rPr>
              <a:t>genotype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02994" y="2144394"/>
            <a:ext cx="1218565" cy="695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10">
                <a:latin typeface="Calibri"/>
                <a:cs typeface="Calibri"/>
              </a:rPr>
              <a:t>Hybrid</a:t>
            </a:r>
            <a:r>
              <a:rPr dirty="0" sz="2200" spc="-50">
                <a:latin typeface="Calibri"/>
                <a:cs typeface="Calibri"/>
              </a:rPr>
              <a:t> Tall</a:t>
            </a:r>
            <a:endParaRPr sz="2200">
              <a:latin typeface="Calibri"/>
              <a:cs typeface="Calibri"/>
            </a:endParaRPr>
          </a:p>
          <a:p>
            <a:pPr marL="634365">
              <a:lnSpc>
                <a:spcPct val="100000"/>
              </a:lnSpc>
            </a:pPr>
            <a:r>
              <a:rPr dirty="0" sz="2200" spc="-10">
                <a:latin typeface="Calibri"/>
                <a:cs typeface="Calibri"/>
              </a:rPr>
              <a:t>Tt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04782" y="2144394"/>
            <a:ext cx="1862455" cy="695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2200" spc="-15">
                <a:latin typeface="Calibri"/>
                <a:cs typeface="Calibri"/>
              </a:rPr>
              <a:t>Recessive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Dwarf</a:t>
            </a:r>
            <a:endParaRPr sz="2200">
              <a:latin typeface="Calibri"/>
              <a:cs typeface="Calibri"/>
            </a:endParaRPr>
          </a:p>
          <a:p>
            <a:pPr algn="ctr" marR="381000">
              <a:lnSpc>
                <a:spcPct val="100000"/>
              </a:lnSpc>
            </a:pPr>
            <a:r>
              <a:rPr dirty="0" sz="2200" spc="-45">
                <a:latin typeface="Calibri"/>
                <a:cs typeface="Calibri"/>
              </a:rPr>
              <a:t>tt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9" y="3083179"/>
            <a:ext cx="103251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5">
                <a:latin typeface="Calibri"/>
                <a:cs typeface="Calibri"/>
              </a:rPr>
              <a:t>Gam</a:t>
            </a:r>
            <a:r>
              <a:rPr dirty="0" sz="2200" spc="-25">
                <a:latin typeface="Calibri"/>
                <a:cs typeface="Calibri"/>
              </a:rPr>
              <a:t>e</a:t>
            </a:r>
            <a:r>
              <a:rPr dirty="0" sz="2200" spc="-35">
                <a:latin typeface="Calibri"/>
                <a:cs typeface="Calibri"/>
              </a:rPr>
              <a:t>t</a:t>
            </a:r>
            <a:r>
              <a:rPr dirty="0" sz="2200" spc="-5">
                <a:latin typeface="Calibri"/>
                <a:cs typeface="Calibri"/>
              </a:rPr>
              <a:t>es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88794" y="3083179"/>
            <a:ext cx="161925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5">
                <a:latin typeface="Calibri"/>
                <a:cs typeface="Calibri"/>
              </a:rPr>
              <a:t>T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30066" y="3083179"/>
            <a:ext cx="11938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5">
                <a:latin typeface="Calibri"/>
                <a:cs typeface="Calibri"/>
              </a:rPr>
              <a:t>t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04128" y="3083179"/>
            <a:ext cx="11938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5">
                <a:latin typeface="Calibri"/>
                <a:cs typeface="Calibri"/>
              </a:rPr>
              <a:t>t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38501" y="4759833"/>
            <a:ext cx="401955" cy="695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00965">
              <a:lnSpc>
                <a:spcPct val="100000"/>
              </a:lnSpc>
              <a:spcBef>
                <a:spcPts val="95"/>
              </a:spcBef>
            </a:pPr>
            <a:r>
              <a:rPr dirty="0" sz="2200" spc="-10">
                <a:latin typeface="Calibri"/>
                <a:cs typeface="Calibri"/>
              </a:rPr>
              <a:t>Tt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200" spc="-180">
                <a:latin typeface="Calibri"/>
                <a:cs typeface="Calibri"/>
              </a:rPr>
              <a:t>T</a:t>
            </a:r>
            <a:r>
              <a:rPr dirty="0" sz="2200" spc="-5">
                <a:latin typeface="Calibri"/>
                <a:cs typeface="Calibri"/>
              </a:rPr>
              <a:t>all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37576" y="4759833"/>
            <a:ext cx="709930" cy="695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42545">
              <a:lnSpc>
                <a:spcPct val="100000"/>
              </a:lnSpc>
              <a:spcBef>
                <a:spcPts val="95"/>
              </a:spcBef>
            </a:pPr>
            <a:r>
              <a:rPr dirty="0" sz="2200" spc="-45">
                <a:latin typeface="Calibri"/>
                <a:cs typeface="Calibri"/>
              </a:rPr>
              <a:t>tt</a:t>
            </a:r>
            <a:endParaRPr sz="2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2200" spc="-10">
                <a:latin typeface="Calibri"/>
                <a:cs typeface="Calibri"/>
              </a:rPr>
              <a:t>D</a:t>
            </a:r>
            <a:r>
              <a:rPr dirty="0" sz="2200" spc="-30">
                <a:latin typeface="Calibri"/>
                <a:cs typeface="Calibri"/>
              </a:rPr>
              <a:t>w</a:t>
            </a:r>
            <a:r>
              <a:rPr dirty="0" sz="2200" spc="-5">
                <a:latin typeface="Calibri"/>
                <a:cs typeface="Calibri"/>
              </a:rPr>
              <a:t>arf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739" y="5766003"/>
            <a:ext cx="2573655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5">
                <a:latin typeface="Calibri"/>
                <a:cs typeface="Calibri"/>
              </a:rPr>
              <a:t>Phenotypic </a:t>
            </a:r>
            <a:r>
              <a:rPr dirty="0" sz="2200" spc="-15">
                <a:latin typeface="Calibri"/>
                <a:cs typeface="Calibri"/>
              </a:rPr>
              <a:t>ratio: </a:t>
            </a:r>
            <a:r>
              <a:rPr dirty="0" sz="2200" spc="-5">
                <a:latin typeface="Calibri"/>
                <a:cs typeface="Calibri"/>
              </a:rPr>
              <a:t>1 :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1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38882" y="5766003"/>
            <a:ext cx="2350135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10">
                <a:latin typeface="Calibri"/>
                <a:cs typeface="Calibri"/>
              </a:rPr>
              <a:t>genotypic </a:t>
            </a:r>
            <a:r>
              <a:rPr dirty="0" sz="2200" spc="-15">
                <a:latin typeface="Calibri"/>
                <a:cs typeface="Calibri"/>
              </a:rPr>
              <a:t>ratio: </a:t>
            </a:r>
            <a:r>
              <a:rPr dirty="0" sz="2200" spc="-5">
                <a:latin typeface="Calibri"/>
                <a:cs typeface="Calibri"/>
              </a:rPr>
              <a:t>1 :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1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417064" y="3459479"/>
            <a:ext cx="0" cy="942975"/>
          </a:xfrm>
          <a:custGeom>
            <a:avLst/>
            <a:gdLst/>
            <a:ahLst/>
            <a:cxnLst/>
            <a:rect l="l" t="t" r="r" b="b"/>
            <a:pathLst>
              <a:path w="0" h="942975">
                <a:moveTo>
                  <a:pt x="0" y="0"/>
                </a:moveTo>
                <a:lnTo>
                  <a:pt x="0" y="942721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417064" y="3459479"/>
            <a:ext cx="3169285" cy="922019"/>
          </a:xfrm>
          <a:custGeom>
            <a:avLst/>
            <a:gdLst/>
            <a:ahLst/>
            <a:cxnLst/>
            <a:rect l="l" t="t" r="r" b="b"/>
            <a:pathLst>
              <a:path w="3169285" h="922020">
                <a:moveTo>
                  <a:pt x="0" y="921512"/>
                </a:moveTo>
                <a:lnTo>
                  <a:pt x="3168904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642359" y="3464052"/>
            <a:ext cx="1918335" cy="1049020"/>
          </a:xfrm>
          <a:custGeom>
            <a:avLst/>
            <a:gdLst/>
            <a:ahLst/>
            <a:cxnLst/>
            <a:rect l="l" t="t" r="r" b="b"/>
            <a:pathLst>
              <a:path w="1918335" h="1049020">
                <a:moveTo>
                  <a:pt x="0" y="0"/>
                </a:moveTo>
                <a:lnTo>
                  <a:pt x="1918335" y="104902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585459" y="3459479"/>
            <a:ext cx="116839" cy="922019"/>
          </a:xfrm>
          <a:custGeom>
            <a:avLst/>
            <a:gdLst/>
            <a:ahLst/>
            <a:cxnLst/>
            <a:rect l="l" t="t" r="r" b="b"/>
            <a:pathLst>
              <a:path w="116839" h="922020">
                <a:moveTo>
                  <a:pt x="116839" y="0"/>
                </a:moveTo>
                <a:lnTo>
                  <a:pt x="0" y="921512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0"/>
            <a:ext cx="7011034" cy="1196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1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0" b="1">
                <a:latin typeface="Calibri"/>
                <a:cs typeface="Calibri"/>
              </a:rPr>
              <a:t>Incomplete </a:t>
            </a:r>
            <a:r>
              <a:rPr dirty="0" sz="3200" b="1">
                <a:latin typeface="Calibri"/>
                <a:cs typeface="Calibri"/>
              </a:rPr>
              <a:t>dominance: Ex </a:t>
            </a:r>
            <a:r>
              <a:rPr dirty="0" sz="3200" spc="-15" b="1">
                <a:latin typeface="Calibri"/>
                <a:cs typeface="Calibri"/>
              </a:rPr>
              <a:t>snapdragon.  </a:t>
            </a:r>
            <a:r>
              <a:rPr dirty="0" sz="3200" b="1">
                <a:latin typeface="Calibri"/>
                <a:cs typeface="Calibri"/>
              </a:rPr>
              <a:t>( </a:t>
            </a:r>
            <a:r>
              <a:rPr dirty="0" sz="3200" spc="-5" b="1">
                <a:latin typeface="Calibri"/>
                <a:cs typeface="Calibri"/>
              </a:rPr>
              <a:t>Dog </a:t>
            </a:r>
            <a:r>
              <a:rPr dirty="0" sz="3200" spc="-10" b="1">
                <a:latin typeface="Calibri"/>
                <a:cs typeface="Calibri"/>
              </a:rPr>
              <a:t>flower</a:t>
            </a:r>
            <a:r>
              <a:rPr dirty="0" sz="3200" spc="-15" b="1">
                <a:latin typeface="Calibri"/>
                <a:cs typeface="Calibri"/>
              </a:rPr>
              <a:t> </a:t>
            </a:r>
            <a:r>
              <a:rPr dirty="0" sz="3200" spc="-5" b="1">
                <a:latin typeface="Calibri"/>
                <a:cs typeface="Calibri"/>
              </a:rPr>
              <a:t>plant)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00" y="2106167"/>
            <a:ext cx="2619756" cy="24841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472428" y="1828800"/>
            <a:ext cx="2260092" cy="3124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465576" y="3962400"/>
            <a:ext cx="2657855" cy="26578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0"/>
            <a:ext cx="7696200" cy="1196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1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0" b="1">
                <a:latin typeface="Calibri"/>
                <a:cs typeface="Calibri"/>
              </a:rPr>
              <a:t>Incomplete </a:t>
            </a:r>
            <a:r>
              <a:rPr dirty="0" sz="3200" b="1">
                <a:latin typeface="Calibri"/>
                <a:cs typeface="Calibri"/>
              </a:rPr>
              <a:t>dominance: Ex </a:t>
            </a:r>
            <a:r>
              <a:rPr dirty="0" sz="3200" spc="-10" b="1">
                <a:latin typeface="Calibri"/>
                <a:cs typeface="Calibri"/>
              </a:rPr>
              <a:t>mirabilas </a:t>
            </a:r>
            <a:r>
              <a:rPr dirty="0" sz="3200" spc="-5" b="1">
                <a:latin typeface="Calibri"/>
                <a:cs typeface="Calibri"/>
              </a:rPr>
              <a:t>jalapa.  </a:t>
            </a:r>
            <a:r>
              <a:rPr dirty="0" sz="3200" b="1">
                <a:latin typeface="Calibri"/>
                <a:cs typeface="Calibri"/>
              </a:rPr>
              <a:t>( 4 o </a:t>
            </a:r>
            <a:r>
              <a:rPr dirty="0" sz="3200" spc="-5" b="1">
                <a:latin typeface="Calibri"/>
                <a:cs typeface="Calibri"/>
              </a:rPr>
              <a:t>clock</a:t>
            </a:r>
            <a:r>
              <a:rPr dirty="0" sz="3200" spc="-15" b="1">
                <a:latin typeface="Calibri"/>
                <a:cs typeface="Calibri"/>
              </a:rPr>
              <a:t> </a:t>
            </a:r>
            <a:r>
              <a:rPr dirty="0" sz="3200" spc="-5" b="1">
                <a:latin typeface="Calibri"/>
                <a:cs typeface="Calibri"/>
              </a:rPr>
              <a:t>plant)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72200" y="1912620"/>
            <a:ext cx="2971800" cy="25740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051" y="2209800"/>
            <a:ext cx="2685288" cy="25603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895600" y="4482083"/>
            <a:ext cx="3048000" cy="23759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6276" y="183591"/>
            <a:ext cx="470979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0" i="1"/>
              <a:t>Incomlpet</a:t>
            </a:r>
            <a:r>
              <a:rPr dirty="0" sz="4000" spc="-70" i="1"/>
              <a:t> </a:t>
            </a:r>
            <a:r>
              <a:rPr dirty="0" sz="4000" spc="-5" i="1"/>
              <a:t>dominance: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071117"/>
            <a:ext cx="7635240" cy="4635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152273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600" spc="-10">
                <a:latin typeface="Calibri"/>
                <a:cs typeface="Calibri"/>
              </a:rPr>
              <a:t>Correns </a:t>
            </a:r>
            <a:r>
              <a:rPr dirty="0" sz="3600" spc="-15">
                <a:latin typeface="Calibri"/>
                <a:cs typeface="Calibri"/>
              </a:rPr>
              <a:t>discovered Incomplete  </a:t>
            </a:r>
            <a:r>
              <a:rPr dirty="0" sz="3600">
                <a:latin typeface="Calibri"/>
                <a:cs typeface="Calibri"/>
              </a:rPr>
              <a:t>dominance in </a:t>
            </a:r>
            <a:r>
              <a:rPr dirty="0" sz="3600" spc="-10">
                <a:latin typeface="Calibri"/>
                <a:cs typeface="Calibri"/>
              </a:rPr>
              <a:t>merabilis</a:t>
            </a:r>
            <a:r>
              <a:rPr dirty="0" sz="3600" spc="-13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jalapa.</a:t>
            </a:r>
            <a:endParaRPr sz="36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600">
                <a:latin typeface="Calibri"/>
                <a:cs typeface="Calibri"/>
              </a:rPr>
              <a:t>It is also </a:t>
            </a:r>
            <a:r>
              <a:rPr dirty="0" sz="3600" spc="-5">
                <a:latin typeface="Calibri"/>
                <a:cs typeface="Calibri"/>
              </a:rPr>
              <a:t>called </a:t>
            </a:r>
            <a:r>
              <a:rPr dirty="0" sz="3600">
                <a:latin typeface="Calibri"/>
                <a:cs typeface="Calibri"/>
              </a:rPr>
              <a:t>partial dominance,</a:t>
            </a:r>
            <a:r>
              <a:rPr dirty="0" sz="3600" spc="-150">
                <a:latin typeface="Calibri"/>
                <a:cs typeface="Calibri"/>
              </a:rPr>
              <a:t> </a:t>
            </a:r>
            <a:r>
              <a:rPr dirty="0" sz="3600" spc="-5">
                <a:latin typeface="Calibri"/>
                <a:cs typeface="Calibri"/>
              </a:rPr>
              <a:t>semi  </a:t>
            </a:r>
            <a:r>
              <a:rPr dirty="0" sz="3600">
                <a:latin typeface="Calibri"/>
                <a:cs typeface="Calibri"/>
              </a:rPr>
              <a:t>dominance.</a:t>
            </a:r>
            <a:endParaRPr sz="3600">
              <a:latin typeface="Calibri"/>
              <a:cs typeface="Calibri"/>
            </a:endParaRPr>
          </a:p>
          <a:p>
            <a:pPr algn="just" marL="355600" marR="64516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600" spc="-5">
                <a:latin typeface="Calibri"/>
                <a:cs typeface="Calibri"/>
              </a:rPr>
              <a:t>The inheritance </a:t>
            </a:r>
            <a:r>
              <a:rPr dirty="0" sz="3600">
                <a:latin typeface="Calibri"/>
                <a:cs typeface="Calibri"/>
              </a:rPr>
              <a:t>in which allele </a:t>
            </a:r>
            <a:r>
              <a:rPr dirty="0" sz="3600" spc="-25">
                <a:latin typeface="Calibri"/>
                <a:cs typeface="Calibri"/>
              </a:rPr>
              <a:t>for </a:t>
            </a:r>
            <a:r>
              <a:rPr dirty="0" sz="3600">
                <a:latin typeface="Calibri"/>
                <a:cs typeface="Calibri"/>
              </a:rPr>
              <a:t>a  </a:t>
            </a:r>
            <a:r>
              <a:rPr dirty="0" sz="3600" spc="-5">
                <a:latin typeface="Calibri"/>
                <a:cs typeface="Calibri"/>
              </a:rPr>
              <a:t>specific </a:t>
            </a:r>
            <a:r>
              <a:rPr dirty="0" sz="3600" spc="-10">
                <a:latin typeface="Calibri"/>
                <a:cs typeface="Calibri"/>
              </a:rPr>
              <a:t>character </a:t>
            </a:r>
            <a:r>
              <a:rPr dirty="0" sz="3600">
                <a:latin typeface="Calibri"/>
                <a:cs typeface="Calibri"/>
              </a:rPr>
              <a:t>is not </a:t>
            </a:r>
            <a:r>
              <a:rPr dirty="0" sz="3600" spc="-10">
                <a:latin typeface="Calibri"/>
                <a:cs typeface="Calibri"/>
              </a:rPr>
              <a:t>completely  </a:t>
            </a:r>
            <a:r>
              <a:rPr dirty="0" sz="3600" spc="-5">
                <a:latin typeface="Calibri"/>
                <a:cs typeface="Calibri"/>
              </a:rPr>
              <a:t>dominant </a:t>
            </a:r>
            <a:r>
              <a:rPr dirty="0" sz="3600" spc="-15">
                <a:latin typeface="Calibri"/>
                <a:cs typeface="Calibri"/>
              </a:rPr>
              <a:t>over </a:t>
            </a:r>
            <a:r>
              <a:rPr dirty="0" sz="3600" spc="-10">
                <a:latin typeface="Calibri"/>
                <a:cs typeface="Calibri"/>
              </a:rPr>
              <a:t>other </a:t>
            </a:r>
            <a:r>
              <a:rPr dirty="0" sz="3600">
                <a:latin typeface="Calibri"/>
                <a:cs typeface="Calibri"/>
              </a:rPr>
              <a:t>allele is</a:t>
            </a:r>
            <a:r>
              <a:rPr dirty="0" sz="3600" spc="-65">
                <a:latin typeface="Calibri"/>
                <a:cs typeface="Calibri"/>
              </a:rPr>
              <a:t> </a:t>
            </a:r>
            <a:r>
              <a:rPr dirty="0" sz="3600" spc="-5">
                <a:latin typeface="Calibri"/>
                <a:cs typeface="Calibri"/>
              </a:rPr>
              <a:t>called  </a:t>
            </a:r>
            <a:r>
              <a:rPr dirty="0" sz="3600" spc="-10">
                <a:latin typeface="Calibri"/>
                <a:cs typeface="Calibri"/>
              </a:rPr>
              <a:t>Incomplete</a:t>
            </a:r>
            <a:r>
              <a:rPr dirty="0" sz="3600" spc="-3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dominance.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31126" y="157683"/>
            <a:ext cx="243204" cy="528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300">
                <a:latin typeface="Calibri"/>
                <a:cs typeface="Calibri"/>
              </a:rPr>
              <a:t>X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30377" y="56832"/>
            <a:ext cx="748665" cy="1837055"/>
          </a:xfrm>
          <a:prstGeom prst="rect">
            <a:avLst/>
          </a:prstGeom>
        </p:spPr>
        <p:txBody>
          <a:bodyPr wrap="square" lIns="0" tIns="11366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dirty="0" sz="3300" spc="-20">
                <a:latin typeface="Calibri"/>
                <a:cs typeface="Calibri"/>
              </a:rPr>
              <a:t>Red</a:t>
            </a:r>
            <a:endParaRPr sz="3300">
              <a:latin typeface="Calibri"/>
              <a:cs typeface="Calibri"/>
            </a:endParaRPr>
          </a:p>
          <a:p>
            <a:pPr marL="428625" marR="5080" indent="-148590">
              <a:lnSpc>
                <a:spcPct val="120000"/>
              </a:lnSpc>
            </a:pPr>
            <a:r>
              <a:rPr dirty="0" sz="3300">
                <a:latin typeface="Calibri"/>
                <a:cs typeface="Calibri"/>
              </a:rPr>
              <a:t>RR  R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279970" y="56832"/>
            <a:ext cx="1060450" cy="183705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58419" marR="5080" indent="-46355">
              <a:lnSpc>
                <a:spcPct val="120000"/>
              </a:lnSpc>
              <a:spcBef>
                <a:spcPts val="105"/>
              </a:spcBef>
            </a:pPr>
            <a:r>
              <a:rPr dirty="0" sz="3300" b="0" i="0">
                <a:latin typeface="Calibri"/>
                <a:cs typeface="Calibri"/>
              </a:rPr>
              <a:t>Whi</a:t>
            </a:r>
            <a:r>
              <a:rPr dirty="0" sz="3300" spc="-40" b="0" i="0">
                <a:latin typeface="Calibri"/>
                <a:cs typeface="Calibri"/>
              </a:rPr>
              <a:t>t</a:t>
            </a:r>
            <a:r>
              <a:rPr dirty="0" sz="3300" b="0" i="0">
                <a:latin typeface="Calibri"/>
                <a:cs typeface="Calibri"/>
              </a:rPr>
              <a:t>e  </a:t>
            </a:r>
            <a:r>
              <a:rPr dirty="0" sz="3300" b="0" i="0">
                <a:latin typeface="Calibri"/>
                <a:cs typeface="Calibri"/>
              </a:rPr>
              <a:t>WW  W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56832"/>
            <a:ext cx="2710180" cy="2440940"/>
          </a:xfrm>
          <a:prstGeom prst="rect">
            <a:avLst/>
          </a:prstGeom>
        </p:spPr>
        <p:txBody>
          <a:bodyPr wrap="square" lIns="0" tIns="113664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9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300" spc="-25">
                <a:latin typeface="Calibri"/>
                <a:cs typeface="Calibri"/>
              </a:rPr>
              <a:t>Parent:</a:t>
            </a:r>
            <a:endParaRPr sz="33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300" spc="-5">
                <a:latin typeface="Calibri"/>
                <a:cs typeface="Calibri"/>
              </a:rPr>
              <a:t>Genotype.</a:t>
            </a:r>
            <a:endParaRPr sz="33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300" spc="-10">
                <a:latin typeface="Calibri"/>
                <a:cs typeface="Calibri"/>
              </a:rPr>
              <a:t>Gametes</a:t>
            </a:r>
            <a:endParaRPr sz="33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300" spc="-5">
                <a:latin typeface="Calibri"/>
                <a:cs typeface="Calibri"/>
              </a:rPr>
              <a:t>F1</a:t>
            </a:r>
            <a:r>
              <a:rPr dirty="0" sz="3300" spc="-80">
                <a:latin typeface="Calibri"/>
                <a:cs typeface="Calibri"/>
              </a:rPr>
              <a:t> </a:t>
            </a:r>
            <a:r>
              <a:rPr dirty="0" sz="3300" spc="-15">
                <a:latin typeface="Calibri"/>
                <a:cs typeface="Calibri"/>
              </a:rPr>
              <a:t>generation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56687" y="1969134"/>
            <a:ext cx="748665" cy="528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300">
                <a:latin typeface="Calibri"/>
                <a:cs typeface="Calibri"/>
              </a:rPr>
              <a:t>Pi</a:t>
            </a:r>
            <a:r>
              <a:rPr dirty="0" sz="3300" spc="-10">
                <a:latin typeface="Calibri"/>
                <a:cs typeface="Calibri"/>
              </a:rPr>
              <a:t>n</a:t>
            </a:r>
            <a:r>
              <a:rPr dirty="0" sz="3300">
                <a:latin typeface="Calibri"/>
                <a:cs typeface="Calibri"/>
              </a:rPr>
              <a:t>k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65917" y="1969134"/>
            <a:ext cx="1412240" cy="528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300" spc="-5">
                <a:latin typeface="Calibri"/>
                <a:cs typeface="Calibri"/>
              </a:rPr>
              <a:t>(Hy</a:t>
            </a:r>
            <a:r>
              <a:rPr dirty="0" sz="3300" spc="-15">
                <a:latin typeface="Calibri"/>
                <a:cs typeface="Calibri"/>
              </a:rPr>
              <a:t>b</a:t>
            </a:r>
            <a:r>
              <a:rPr dirty="0" sz="3300">
                <a:latin typeface="Calibri"/>
                <a:cs typeface="Calibri"/>
              </a:rPr>
              <a:t>rid)</a:t>
            </a:r>
            <a:endParaRPr sz="330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3727450" y="3498850"/>
          <a:ext cx="5124450" cy="2725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01800"/>
                <a:gridCol w="1701800"/>
                <a:gridCol w="1701800"/>
              </a:tblGrid>
              <a:tr h="579119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 spc="-1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Gametes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R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RR</a:t>
                      </a:r>
                      <a:endParaRPr sz="3200">
                        <a:latin typeface="Calibri"/>
                        <a:cs typeface="Calibri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3200" spc="-20">
                          <a:latin typeface="Calibri"/>
                          <a:cs typeface="Calibri"/>
                        </a:rPr>
                        <a:t>Red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56070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 spc="-25">
                          <a:latin typeface="Calibri"/>
                          <a:cs typeface="Calibri"/>
                        </a:rPr>
                        <a:t>RW</a:t>
                      </a:r>
                      <a:endParaRPr sz="3200">
                        <a:latin typeface="Calibri"/>
                        <a:cs typeface="Calibri"/>
                      </a:endParaRPr>
                    </a:p>
                    <a:p>
                      <a:pPr marL="501015">
                        <a:lnSpc>
                          <a:spcPct val="100000"/>
                        </a:lnSpc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Pink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W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15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56007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3200" spc="-25">
                          <a:latin typeface="Calibri"/>
                          <a:cs typeface="Calibri"/>
                        </a:rPr>
                        <a:t>RW</a:t>
                      </a:r>
                      <a:endParaRPr sz="3200">
                        <a:latin typeface="Calibri"/>
                        <a:cs typeface="Calibri"/>
                      </a:endParaRPr>
                    </a:p>
                    <a:p>
                      <a:pPr marL="501015">
                        <a:lnSpc>
                          <a:spcPct val="100000"/>
                        </a:lnSpc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Pink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15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48895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3200" spc="5">
                          <a:latin typeface="Calibri"/>
                          <a:cs typeface="Calibri"/>
                        </a:rPr>
                        <a:t>WW</a:t>
                      </a:r>
                      <a:endParaRPr sz="3200">
                        <a:latin typeface="Calibri"/>
                        <a:cs typeface="Calibri"/>
                      </a:endParaRPr>
                    </a:p>
                    <a:p>
                      <a:pPr marL="385445">
                        <a:lnSpc>
                          <a:spcPct val="100000"/>
                        </a:lnSpc>
                      </a:pPr>
                      <a:r>
                        <a:rPr dirty="0" sz="3200" spc="-10">
                          <a:latin typeface="Calibri"/>
                          <a:cs typeface="Calibri"/>
                        </a:rPr>
                        <a:t>white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15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1303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890"/>
              </a:spcBef>
            </a:pPr>
            <a:r>
              <a:rPr dirty="0" spc="-30"/>
              <a:t>R</a:t>
            </a:r>
            <a:r>
              <a:rPr dirty="0"/>
              <a:t>W</a:t>
            </a:r>
          </a:p>
          <a:p>
            <a:pPr marL="508000" indent="-342900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507365" algn="l"/>
                <a:tab pos="508000" algn="l"/>
              </a:tabLst>
            </a:pPr>
            <a:r>
              <a:rPr dirty="0" spc="-10"/>
              <a:t>selfpollination</a:t>
            </a:r>
          </a:p>
          <a:p>
            <a:pPr marL="508000" indent="-34290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507365" algn="l"/>
                <a:tab pos="508000" algn="l"/>
              </a:tabLst>
            </a:pPr>
            <a:r>
              <a:rPr dirty="0" spc="-5"/>
              <a:t>F2</a:t>
            </a:r>
            <a:r>
              <a:rPr dirty="0" spc="-10"/>
              <a:t> </a:t>
            </a:r>
            <a:r>
              <a:rPr dirty="0" spc="-15"/>
              <a:t>generation</a:t>
            </a:r>
          </a:p>
          <a:p>
            <a:pPr marL="12700" marR="1903730">
              <a:lnSpc>
                <a:spcPct val="100000"/>
              </a:lnSpc>
              <a:spcBef>
                <a:spcPts val="3135"/>
              </a:spcBef>
            </a:pPr>
            <a:r>
              <a:rPr dirty="0" sz="3200" spc="-5"/>
              <a:t>The phenotypic </a:t>
            </a:r>
            <a:r>
              <a:rPr dirty="0" sz="3200" spc="-20"/>
              <a:t>ratio  </a:t>
            </a:r>
            <a:r>
              <a:rPr dirty="0" sz="3200"/>
              <a:t>is</a:t>
            </a:r>
            <a:r>
              <a:rPr dirty="0" sz="3200" spc="-15"/>
              <a:t> </a:t>
            </a:r>
            <a:r>
              <a:rPr dirty="0" sz="3200" spc="-5"/>
              <a:t>1:2:1.</a:t>
            </a:r>
            <a:endParaRPr sz="3200"/>
          </a:p>
          <a:p>
            <a:pPr marL="12700" marR="1795145">
              <a:lnSpc>
                <a:spcPct val="100000"/>
              </a:lnSpc>
            </a:pPr>
            <a:r>
              <a:rPr dirty="0" sz="3200" spc="-5"/>
              <a:t>The genotypic </a:t>
            </a:r>
            <a:r>
              <a:rPr dirty="0" sz="3200" spc="-20"/>
              <a:t>ratio </a:t>
            </a:r>
            <a:r>
              <a:rPr dirty="0" sz="3200"/>
              <a:t>is  </a:t>
            </a:r>
            <a:r>
              <a:rPr dirty="0" sz="3200" spc="-5"/>
              <a:t>1:2:1</a:t>
            </a:r>
            <a:endParaRPr sz="32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39" y="5283"/>
            <a:ext cx="8815705" cy="6336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0" marR="57658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dirty="0" sz="3300" spc="-10">
                <a:latin typeface="Calibri"/>
                <a:cs typeface="Calibri"/>
              </a:rPr>
              <a:t>co-dominance: </a:t>
            </a:r>
            <a:r>
              <a:rPr dirty="0" sz="3300">
                <a:latin typeface="Calibri"/>
                <a:cs typeface="Calibri"/>
              </a:rPr>
              <a:t>Both the alleles </a:t>
            </a:r>
            <a:r>
              <a:rPr dirty="0" sz="3300" spc="-30">
                <a:latin typeface="Calibri"/>
                <a:cs typeface="Calibri"/>
              </a:rPr>
              <a:t>for </a:t>
            </a:r>
            <a:r>
              <a:rPr dirty="0" sz="3300">
                <a:latin typeface="Calibri"/>
                <a:cs typeface="Calibri"/>
              </a:rPr>
              <a:t>a </a:t>
            </a:r>
            <a:r>
              <a:rPr dirty="0" sz="3300" spc="-15">
                <a:latin typeface="Calibri"/>
                <a:cs typeface="Calibri"/>
              </a:rPr>
              <a:t>character  are </a:t>
            </a:r>
            <a:r>
              <a:rPr dirty="0" sz="3300" spc="-10">
                <a:latin typeface="Calibri"/>
                <a:cs typeface="Calibri"/>
              </a:rPr>
              <a:t>dominant </a:t>
            </a:r>
            <a:r>
              <a:rPr dirty="0" sz="3300">
                <a:latin typeface="Calibri"/>
                <a:cs typeface="Calibri"/>
              </a:rPr>
              <a:t>and </a:t>
            </a:r>
            <a:r>
              <a:rPr dirty="0" sz="3300" spc="-20">
                <a:latin typeface="Calibri"/>
                <a:cs typeface="Calibri"/>
              </a:rPr>
              <a:t>express </a:t>
            </a:r>
            <a:r>
              <a:rPr dirty="0" sz="3300">
                <a:latin typeface="Calibri"/>
                <a:cs typeface="Calibri"/>
              </a:rPr>
              <a:t>its </a:t>
            </a:r>
            <a:r>
              <a:rPr dirty="0" sz="3300" spc="-5">
                <a:latin typeface="Calibri"/>
                <a:cs typeface="Calibri"/>
              </a:rPr>
              <a:t>full </a:t>
            </a:r>
            <a:r>
              <a:rPr dirty="0" sz="3300" spc="-15">
                <a:latin typeface="Calibri"/>
                <a:cs typeface="Calibri"/>
              </a:rPr>
              <a:t>character </a:t>
            </a:r>
            <a:r>
              <a:rPr dirty="0" sz="3300">
                <a:latin typeface="Calibri"/>
                <a:cs typeface="Calibri"/>
              </a:rPr>
              <a:t>is  </a:t>
            </a:r>
            <a:r>
              <a:rPr dirty="0" sz="3300" spc="-5">
                <a:latin typeface="Calibri"/>
                <a:cs typeface="Calibri"/>
              </a:rPr>
              <a:t>called</a:t>
            </a:r>
            <a:r>
              <a:rPr dirty="0" sz="3300" spc="-10">
                <a:latin typeface="Calibri"/>
                <a:cs typeface="Calibri"/>
              </a:rPr>
              <a:t> co-dominance.</a:t>
            </a:r>
            <a:endParaRPr sz="3300">
              <a:latin typeface="Calibri"/>
              <a:cs typeface="Calibri"/>
            </a:endParaRPr>
          </a:p>
          <a:p>
            <a:pPr marL="381000" indent="-34290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dirty="0" sz="3300" spc="-5">
                <a:latin typeface="Calibri"/>
                <a:cs typeface="Calibri"/>
              </a:rPr>
              <a:t>Ex </a:t>
            </a:r>
            <a:r>
              <a:rPr dirty="0" sz="3300">
                <a:latin typeface="Calibri"/>
                <a:cs typeface="Calibri"/>
              </a:rPr>
              <a:t>AB </a:t>
            </a:r>
            <a:r>
              <a:rPr dirty="0" sz="3300" spc="-5">
                <a:latin typeface="Calibri"/>
                <a:cs typeface="Calibri"/>
              </a:rPr>
              <a:t>blood </a:t>
            </a:r>
            <a:r>
              <a:rPr dirty="0" sz="3300" spc="-15">
                <a:latin typeface="Calibri"/>
                <a:cs typeface="Calibri"/>
              </a:rPr>
              <a:t>group </a:t>
            </a:r>
            <a:r>
              <a:rPr dirty="0" sz="3300" spc="-5">
                <a:latin typeface="Calibri"/>
                <a:cs typeface="Calibri"/>
              </a:rPr>
              <a:t>of human</a:t>
            </a:r>
            <a:r>
              <a:rPr dirty="0" sz="3300" spc="30">
                <a:latin typeface="Calibri"/>
                <a:cs typeface="Calibri"/>
              </a:rPr>
              <a:t> </a:t>
            </a:r>
            <a:r>
              <a:rPr dirty="0" sz="3300" spc="-10">
                <a:latin typeface="Calibri"/>
                <a:cs typeface="Calibri"/>
              </a:rPr>
              <a:t>being.</a:t>
            </a:r>
            <a:endParaRPr sz="3300">
              <a:latin typeface="Calibri"/>
              <a:cs typeface="Calibri"/>
            </a:endParaRPr>
          </a:p>
          <a:p>
            <a:pPr marL="381000" marR="30480" indent="-34290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dirty="0" sz="3300">
                <a:latin typeface="Calibri"/>
                <a:cs typeface="Calibri"/>
              </a:rPr>
              <a:t>Blood </a:t>
            </a:r>
            <a:r>
              <a:rPr dirty="0" sz="3300" spc="-15">
                <a:latin typeface="Calibri"/>
                <a:cs typeface="Calibri"/>
              </a:rPr>
              <a:t>group </a:t>
            </a:r>
            <a:r>
              <a:rPr dirty="0" sz="3300">
                <a:latin typeface="Calibri"/>
                <a:cs typeface="Calibri"/>
              </a:rPr>
              <a:t>in </a:t>
            </a:r>
            <a:r>
              <a:rPr dirty="0" sz="3300" spc="-5">
                <a:latin typeface="Calibri"/>
                <a:cs typeface="Calibri"/>
              </a:rPr>
              <a:t>humans </a:t>
            </a:r>
            <a:r>
              <a:rPr dirty="0" sz="3300" spc="-15">
                <a:latin typeface="Calibri"/>
                <a:cs typeface="Calibri"/>
              </a:rPr>
              <a:t>are controlled </a:t>
            </a:r>
            <a:r>
              <a:rPr dirty="0" sz="3300" spc="-10">
                <a:latin typeface="Calibri"/>
                <a:cs typeface="Calibri"/>
              </a:rPr>
              <a:t>by </a:t>
            </a:r>
            <a:r>
              <a:rPr dirty="0" sz="3300">
                <a:latin typeface="Calibri"/>
                <a:cs typeface="Calibri"/>
              </a:rPr>
              <a:t>3 alleles  </a:t>
            </a:r>
            <a:r>
              <a:rPr dirty="0" sz="3300" spc="-5">
                <a:latin typeface="Calibri"/>
                <a:cs typeface="Calibri"/>
              </a:rPr>
              <a:t>of </a:t>
            </a:r>
            <a:r>
              <a:rPr dirty="0" sz="3300">
                <a:latin typeface="Calibri"/>
                <a:cs typeface="Calibri"/>
              </a:rPr>
              <a:t>a </a:t>
            </a:r>
            <a:r>
              <a:rPr dirty="0" sz="3300" spc="-10">
                <a:latin typeface="Calibri"/>
                <a:cs typeface="Calibri"/>
              </a:rPr>
              <a:t>gene </a:t>
            </a:r>
            <a:r>
              <a:rPr dirty="0" sz="3300">
                <a:latin typeface="Calibri"/>
                <a:cs typeface="Calibri"/>
              </a:rPr>
              <a:t>I.</a:t>
            </a:r>
            <a:endParaRPr sz="3300">
              <a:latin typeface="Calibri"/>
              <a:cs typeface="Calibri"/>
            </a:endParaRPr>
          </a:p>
          <a:p>
            <a:pPr marL="3810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80365" algn="l"/>
                <a:tab pos="381000" algn="l"/>
                <a:tab pos="2451735" algn="l"/>
              </a:tabLst>
            </a:pPr>
            <a:r>
              <a:rPr dirty="0" sz="3300" spc="-15">
                <a:latin typeface="Calibri"/>
                <a:cs typeface="Calibri"/>
              </a:rPr>
              <a:t>They</a:t>
            </a:r>
            <a:r>
              <a:rPr dirty="0" sz="3300" spc="5">
                <a:latin typeface="Calibri"/>
                <a:cs typeface="Calibri"/>
              </a:rPr>
              <a:t> </a:t>
            </a:r>
            <a:r>
              <a:rPr dirty="0" sz="3300" spc="-20">
                <a:latin typeface="Calibri"/>
                <a:cs typeface="Calibri"/>
              </a:rPr>
              <a:t>are</a:t>
            </a:r>
            <a:r>
              <a:rPr dirty="0" sz="3300" spc="10">
                <a:latin typeface="Calibri"/>
                <a:cs typeface="Calibri"/>
              </a:rPr>
              <a:t> </a:t>
            </a:r>
            <a:r>
              <a:rPr dirty="0" sz="3300" spc="5">
                <a:latin typeface="Calibri"/>
                <a:cs typeface="Calibri"/>
              </a:rPr>
              <a:t>I</a:t>
            </a:r>
            <a:r>
              <a:rPr dirty="0" baseline="24904" sz="4350" spc="7">
                <a:latin typeface="Calibri"/>
                <a:cs typeface="Calibri"/>
              </a:rPr>
              <a:t>A	</a:t>
            </a:r>
            <a:r>
              <a:rPr dirty="0" sz="3300" spc="5">
                <a:latin typeface="Calibri"/>
                <a:cs typeface="Calibri"/>
              </a:rPr>
              <a:t>I</a:t>
            </a:r>
            <a:r>
              <a:rPr dirty="0" baseline="24904" sz="4350" spc="7">
                <a:latin typeface="Calibri"/>
                <a:cs typeface="Calibri"/>
              </a:rPr>
              <a:t>B </a:t>
            </a:r>
            <a:r>
              <a:rPr dirty="0" sz="3300">
                <a:latin typeface="Calibri"/>
                <a:cs typeface="Calibri"/>
              </a:rPr>
              <a:t>and</a:t>
            </a:r>
            <a:r>
              <a:rPr dirty="0" sz="3300" spc="100">
                <a:latin typeface="Calibri"/>
                <a:cs typeface="Calibri"/>
              </a:rPr>
              <a:t> </a:t>
            </a:r>
            <a:r>
              <a:rPr dirty="0" sz="3700">
                <a:latin typeface="Calibri"/>
                <a:cs typeface="Calibri"/>
              </a:rPr>
              <a:t>i</a:t>
            </a:r>
            <a:r>
              <a:rPr dirty="0" sz="3300">
                <a:latin typeface="Calibri"/>
                <a:cs typeface="Calibri"/>
              </a:rPr>
              <a:t>.</a:t>
            </a:r>
            <a:endParaRPr sz="3300">
              <a:latin typeface="Calibri"/>
              <a:cs typeface="Calibri"/>
            </a:endParaRPr>
          </a:p>
          <a:p>
            <a:pPr marL="381000" indent="-342900">
              <a:lnSpc>
                <a:spcPct val="100000"/>
              </a:lnSpc>
              <a:spcBef>
                <a:spcPts val="810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dirty="0" sz="3300" spc="-5">
                <a:latin typeface="Calibri"/>
                <a:cs typeface="Calibri"/>
              </a:rPr>
              <a:t>The </a:t>
            </a:r>
            <a:r>
              <a:rPr dirty="0" sz="3300">
                <a:latin typeface="Calibri"/>
                <a:cs typeface="Calibri"/>
              </a:rPr>
              <a:t>ABO </a:t>
            </a:r>
            <a:r>
              <a:rPr dirty="0" sz="3300" spc="-5">
                <a:latin typeface="Calibri"/>
                <a:cs typeface="Calibri"/>
              </a:rPr>
              <a:t>locus </a:t>
            </a:r>
            <a:r>
              <a:rPr dirty="0" sz="3300">
                <a:latin typeface="Calibri"/>
                <a:cs typeface="Calibri"/>
              </a:rPr>
              <a:t>is </a:t>
            </a:r>
            <a:r>
              <a:rPr dirty="0" sz="3300" spc="-15">
                <a:latin typeface="Calibri"/>
                <a:cs typeface="Calibri"/>
              </a:rPr>
              <a:t>located </a:t>
            </a:r>
            <a:r>
              <a:rPr dirty="0" sz="3300" spc="-5">
                <a:latin typeface="Calibri"/>
                <a:cs typeface="Calibri"/>
              </a:rPr>
              <a:t>on </a:t>
            </a:r>
            <a:r>
              <a:rPr dirty="0" sz="3300" spc="-10">
                <a:latin typeface="Calibri"/>
                <a:cs typeface="Calibri"/>
              </a:rPr>
              <a:t>chromosome</a:t>
            </a:r>
            <a:r>
              <a:rPr dirty="0" sz="3300" spc="40">
                <a:latin typeface="Calibri"/>
                <a:cs typeface="Calibri"/>
              </a:rPr>
              <a:t> </a:t>
            </a:r>
            <a:r>
              <a:rPr dirty="0" sz="3300" spc="-10">
                <a:latin typeface="Calibri"/>
                <a:cs typeface="Calibri"/>
              </a:rPr>
              <a:t>9.</a:t>
            </a:r>
            <a:endParaRPr sz="3300">
              <a:latin typeface="Calibri"/>
              <a:cs typeface="Calibri"/>
            </a:endParaRPr>
          </a:p>
          <a:p>
            <a:pPr marL="381000" indent="-34290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380365" algn="l"/>
                <a:tab pos="381000" algn="l"/>
                <a:tab pos="890905" algn="l"/>
              </a:tabLst>
            </a:pPr>
            <a:r>
              <a:rPr dirty="0" sz="3300" spc="5">
                <a:latin typeface="Calibri"/>
                <a:cs typeface="Calibri"/>
              </a:rPr>
              <a:t>I</a:t>
            </a:r>
            <a:r>
              <a:rPr dirty="0" baseline="24904" sz="4350" spc="7" b="1">
                <a:latin typeface="Calibri"/>
                <a:cs typeface="Calibri"/>
              </a:rPr>
              <a:t>A	</a:t>
            </a:r>
            <a:r>
              <a:rPr dirty="0" sz="3300">
                <a:latin typeface="Calibri"/>
                <a:cs typeface="Calibri"/>
              </a:rPr>
              <a:t>is </a:t>
            </a:r>
            <a:r>
              <a:rPr dirty="0" sz="3300" spc="-5">
                <a:latin typeface="Calibri"/>
                <a:cs typeface="Calibri"/>
              </a:rPr>
              <a:t>responsible </a:t>
            </a:r>
            <a:r>
              <a:rPr dirty="0" sz="3300" spc="-30">
                <a:latin typeface="Calibri"/>
                <a:cs typeface="Calibri"/>
              </a:rPr>
              <a:t>for </a:t>
            </a:r>
            <a:r>
              <a:rPr dirty="0" sz="3300" spc="-10">
                <a:latin typeface="Calibri"/>
                <a:cs typeface="Calibri"/>
              </a:rPr>
              <a:t>production </a:t>
            </a:r>
            <a:r>
              <a:rPr dirty="0" sz="3300" spc="-5">
                <a:latin typeface="Calibri"/>
                <a:cs typeface="Calibri"/>
              </a:rPr>
              <a:t>of </a:t>
            </a:r>
            <a:r>
              <a:rPr dirty="0" sz="3300" spc="-10">
                <a:latin typeface="Calibri"/>
                <a:cs typeface="Calibri"/>
              </a:rPr>
              <a:t>antigen</a:t>
            </a:r>
            <a:r>
              <a:rPr dirty="0" sz="3300" spc="40">
                <a:latin typeface="Calibri"/>
                <a:cs typeface="Calibri"/>
              </a:rPr>
              <a:t> </a:t>
            </a:r>
            <a:r>
              <a:rPr dirty="0" sz="3300" spc="10">
                <a:latin typeface="Calibri"/>
                <a:cs typeface="Calibri"/>
              </a:rPr>
              <a:t>–A.</a:t>
            </a:r>
            <a:endParaRPr sz="3300">
              <a:latin typeface="Calibri"/>
              <a:cs typeface="Calibri"/>
            </a:endParaRPr>
          </a:p>
          <a:p>
            <a:pPr marL="381000" indent="-34290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380365" algn="l"/>
                <a:tab pos="381000" algn="l"/>
                <a:tab pos="875665" algn="l"/>
              </a:tabLst>
            </a:pPr>
            <a:r>
              <a:rPr dirty="0" sz="3300" spc="5">
                <a:latin typeface="Calibri"/>
                <a:cs typeface="Calibri"/>
              </a:rPr>
              <a:t>I</a:t>
            </a:r>
            <a:r>
              <a:rPr dirty="0" baseline="24904" sz="4350" spc="7" b="1">
                <a:latin typeface="Calibri"/>
                <a:cs typeface="Calibri"/>
              </a:rPr>
              <a:t>B	</a:t>
            </a:r>
            <a:r>
              <a:rPr dirty="0" sz="3300">
                <a:latin typeface="Calibri"/>
                <a:cs typeface="Calibri"/>
              </a:rPr>
              <a:t>is </a:t>
            </a:r>
            <a:r>
              <a:rPr dirty="0" sz="3300" spc="-10">
                <a:latin typeface="Calibri"/>
                <a:cs typeface="Calibri"/>
              </a:rPr>
              <a:t>responsible </a:t>
            </a:r>
            <a:r>
              <a:rPr dirty="0" sz="3300" spc="-25">
                <a:latin typeface="Calibri"/>
                <a:cs typeface="Calibri"/>
              </a:rPr>
              <a:t>for </a:t>
            </a:r>
            <a:r>
              <a:rPr dirty="0" sz="3300" spc="-10">
                <a:latin typeface="Calibri"/>
                <a:cs typeface="Calibri"/>
              </a:rPr>
              <a:t>production </a:t>
            </a:r>
            <a:r>
              <a:rPr dirty="0" sz="3300" spc="-5">
                <a:latin typeface="Calibri"/>
                <a:cs typeface="Calibri"/>
              </a:rPr>
              <a:t>of </a:t>
            </a:r>
            <a:r>
              <a:rPr dirty="0" sz="3300" spc="-10">
                <a:latin typeface="Calibri"/>
                <a:cs typeface="Calibri"/>
              </a:rPr>
              <a:t>antigen</a:t>
            </a:r>
            <a:r>
              <a:rPr dirty="0" sz="3300" spc="90">
                <a:latin typeface="Calibri"/>
                <a:cs typeface="Calibri"/>
              </a:rPr>
              <a:t> </a:t>
            </a:r>
            <a:r>
              <a:rPr dirty="0" sz="3300">
                <a:latin typeface="Calibri"/>
                <a:cs typeface="Calibri"/>
              </a:rPr>
              <a:t>–B.</a:t>
            </a:r>
            <a:endParaRPr sz="3300">
              <a:latin typeface="Calibri"/>
              <a:cs typeface="Calibri"/>
            </a:endParaRPr>
          </a:p>
          <a:p>
            <a:pPr marL="381000" indent="-342900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380365" algn="l"/>
                <a:tab pos="381000" algn="l"/>
                <a:tab pos="668655" algn="l"/>
              </a:tabLst>
            </a:pPr>
            <a:r>
              <a:rPr dirty="0" sz="3300">
                <a:latin typeface="Calibri"/>
                <a:cs typeface="Calibri"/>
              </a:rPr>
              <a:t>i	</a:t>
            </a:r>
            <a:r>
              <a:rPr dirty="0" sz="3300" spc="-5">
                <a:latin typeface="Calibri"/>
                <a:cs typeface="Calibri"/>
              </a:rPr>
              <a:t>does not </a:t>
            </a:r>
            <a:r>
              <a:rPr dirty="0" sz="3300" spc="-15">
                <a:latin typeface="Calibri"/>
                <a:cs typeface="Calibri"/>
              </a:rPr>
              <a:t>produces </a:t>
            </a:r>
            <a:r>
              <a:rPr dirty="0" sz="3300" spc="-25">
                <a:latin typeface="Calibri"/>
                <a:cs typeface="Calibri"/>
              </a:rPr>
              <a:t>any</a:t>
            </a:r>
            <a:r>
              <a:rPr dirty="0" sz="3300" spc="25">
                <a:latin typeface="Calibri"/>
                <a:cs typeface="Calibri"/>
              </a:rPr>
              <a:t> </a:t>
            </a:r>
            <a:r>
              <a:rPr dirty="0" sz="3300" spc="-15">
                <a:latin typeface="Calibri"/>
                <a:cs typeface="Calibri"/>
              </a:rPr>
              <a:t>antigen.</a:t>
            </a:r>
            <a:endParaRPr sz="3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85132" y="152400"/>
            <a:ext cx="4658867" cy="66873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1140" y="834897"/>
            <a:ext cx="3564890" cy="53917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4400">
                <a:latin typeface="Calibri"/>
                <a:cs typeface="Calibri"/>
              </a:rPr>
              <a:t>9q34 is the  </a:t>
            </a:r>
            <a:r>
              <a:rPr dirty="0" sz="4400" spc="-10">
                <a:latin typeface="Calibri"/>
                <a:cs typeface="Calibri"/>
              </a:rPr>
              <a:t>location, </a:t>
            </a:r>
            <a:r>
              <a:rPr dirty="0" sz="4400" spc="-5">
                <a:latin typeface="Calibri"/>
                <a:cs typeface="Calibri"/>
              </a:rPr>
              <a:t>or  </a:t>
            </a:r>
            <a:r>
              <a:rPr dirty="0" sz="4400">
                <a:latin typeface="Calibri"/>
                <a:cs typeface="Calibri"/>
              </a:rPr>
              <a:t>locus </a:t>
            </a:r>
            <a:r>
              <a:rPr dirty="0" sz="4400" spc="5">
                <a:latin typeface="Calibri"/>
                <a:cs typeface="Calibri"/>
              </a:rPr>
              <a:t>of </a:t>
            </a:r>
            <a:r>
              <a:rPr dirty="0" sz="4400">
                <a:latin typeface="Calibri"/>
                <a:cs typeface="Calibri"/>
              </a:rPr>
              <a:t>the  ABO </a:t>
            </a:r>
            <a:r>
              <a:rPr dirty="0" sz="4400" spc="-10">
                <a:latin typeface="Calibri"/>
                <a:cs typeface="Calibri"/>
              </a:rPr>
              <a:t>gene </a:t>
            </a:r>
            <a:r>
              <a:rPr dirty="0" sz="4400" spc="-5">
                <a:latin typeface="Calibri"/>
                <a:cs typeface="Calibri"/>
              </a:rPr>
              <a:t>on  </a:t>
            </a:r>
            <a:r>
              <a:rPr dirty="0" sz="4400" spc="-10">
                <a:latin typeface="Calibri"/>
                <a:cs typeface="Calibri"/>
              </a:rPr>
              <a:t>chromosome</a:t>
            </a:r>
            <a:r>
              <a:rPr dirty="0" sz="4400" spc="-8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9,  which </a:t>
            </a:r>
            <a:r>
              <a:rPr dirty="0" sz="4400" spc="-10">
                <a:latin typeface="Calibri"/>
                <a:cs typeface="Calibri"/>
              </a:rPr>
              <a:t>codes  </a:t>
            </a:r>
            <a:r>
              <a:rPr dirty="0" sz="4400" spc="-35">
                <a:latin typeface="Calibri"/>
                <a:cs typeface="Calibri"/>
              </a:rPr>
              <a:t>for </a:t>
            </a:r>
            <a:r>
              <a:rPr dirty="0" sz="4400">
                <a:latin typeface="Calibri"/>
                <a:cs typeface="Calibri"/>
              </a:rPr>
              <a:t>the </a:t>
            </a:r>
            <a:r>
              <a:rPr dirty="0" sz="4400" spc="-5">
                <a:latin typeface="Calibri"/>
                <a:cs typeface="Calibri"/>
              </a:rPr>
              <a:t>ABO  blood</a:t>
            </a:r>
            <a:r>
              <a:rPr dirty="0" sz="4400">
                <a:latin typeface="Calibri"/>
                <a:cs typeface="Calibri"/>
              </a:rPr>
              <a:t> </a:t>
            </a:r>
            <a:r>
              <a:rPr dirty="0" sz="4400" spc="-15">
                <a:latin typeface="Calibri"/>
                <a:cs typeface="Calibri"/>
              </a:rPr>
              <a:t>group.</a:t>
            </a:r>
            <a:endParaRPr sz="4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5740" y="235407"/>
            <a:ext cx="7473950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80365" algn="l"/>
                <a:tab pos="381000" algn="l"/>
                <a:tab pos="866775" algn="l"/>
                <a:tab pos="1572260" algn="l"/>
              </a:tabLst>
            </a:pPr>
            <a:r>
              <a:rPr dirty="0" sz="2800">
                <a:latin typeface="Calibri"/>
                <a:cs typeface="Calibri"/>
              </a:rPr>
              <a:t>I</a:t>
            </a:r>
            <a:r>
              <a:rPr dirty="0" baseline="25173" sz="4800">
                <a:latin typeface="Calibri"/>
                <a:cs typeface="Calibri"/>
              </a:rPr>
              <a:t>A	</a:t>
            </a:r>
            <a:r>
              <a:rPr dirty="0" sz="2800" spc="-5">
                <a:latin typeface="Calibri"/>
                <a:cs typeface="Calibri"/>
              </a:rPr>
              <a:t>and	</a:t>
            </a:r>
            <a:r>
              <a:rPr dirty="0" sz="2800">
                <a:latin typeface="Calibri"/>
                <a:cs typeface="Calibri"/>
              </a:rPr>
              <a:t>I</a:t>
            </a:r>
            <a:r>
              <a:rPr dirty="0" baseline="25173" sz="4800">
                <a:latin typeface="Calibri"/>
                <a:cs typeface="Calibri"/>
              </a:rPr>
              <a:t>B </a:t>
            </a:r>
            <a:r>
              <a:rPr dirty="0" sz="2800" spc="-15">
                <a:latin typeface="Calibri"/>
                <a:cs typeface="Calibri"/>
              </a:rPr>
              <a:t>are co-dominant </a:t>
            </a:r>
            <a:r>
              <a:rPr dirty="0" sz="2800" spc="-5">
                <a:latin typeface="Calibri"/>
                <a:cs typeface="Calibri"/>
              </a:rPr>
              <a:t>and </a:t>
            </a:r>
            <a:r>
              <a:rPr dirty="0" sz="2800" spc="-15">
                <a:latin typeface="Calibri"/>
                <a:cs typeface="Calibri"/>
              </a:rPr>
              <a:t>dominant over</a:t>
            </a:r>
            <a:r>
              <a:rPr dirty="0" sz="2800" spc="5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i.</a:t>
            </a:r>
            <a:endParaRPr sz="28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74650" y="1670050"/>
          <a:ext cx="8705850" cy="4813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68880"/>
                <a:gridCol w="6217920"/>
              </a:tblGrid>
              <a:tr h="1529079">
                <a:tc>
                  <a:txBody>
                    <a:bodyPr/>
                    <a:lstStyle/>
                    <a:p>
                      <a:pPr marL="575945" marR="569595" indent="4445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4000" spc="-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Blood  </a:t>
                      </a:r>
                      <a:r>
                        <a:rPr dirty="0" sz="4000" spc="-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dirty="0" sz="400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40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oup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40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Genotype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817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4000">
                          <a:latin typeface="Calibri"/>
                          <a:cs typeface="Calibri"/>
                        </a:rPr>
                        <a:t>A-</a:t>
                      </a:r>
                      <a:r>
                        <a:rPr dirty="0" sz="40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spc="-20">
                          <a:latin typeface="Calibri"/>
                          <a:cs typeface="Calibri"/>
                        </a:rPr>
                        <a:t>Group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4000" spc="-5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baseline="24691" sz="5400" spc="-7" b="1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4000" spc="-5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baseline="24691" sz="5400" spc="-7" b="1"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4000" spc="-5">
                          <a:latin typeface="Calibri"/>
                          <a:cs typeface="Calibri"/>
                        </a:rPr>
                        <a:t>or </a:t>
                      </a:r>
                      <a:r>
                        <a:rPr dirty="0" sz="4000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baseline="24691" sz="5400" b="1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baseline="24691" sz="5400" spc="15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spc="-5">
                          <a:latin typeface="Calibri"/>
                          <a:cs typeface="Calibri"/>
                        </a:rPr>
                        <a:t>i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817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4000" spc="-15">
                          <a:latin typeface="Calibri"/>
                          <a:cs typeface="Calibri"/>
                        </a:rPr>
                        <a:t>B-Group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4000" spc="-5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baseline="24691" sz="5400" spc="-7" b="1">
                          <a:latin typeface="Calibri"/>
                          <a:cs typeface="Calibri"/>
                        </a:rPr>
                        <a:t>B</a:t>
                      </a:r>
                      <a:r>
                        <a:rPr dirty="0" sz="4000" spc="-5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baseline="24691" sz="5400" spc="-7" b="1">
                          <a:latin typeface="Calibri"/>
                          <a:cs typeface="Calibri"/>
                        </a:rPr>
                        <a:t>B </a:t>
                      </a:r>
                      <a:r>
                        <a:rPr dirty="0" sz="4000" spc="-5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4000" spc="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spc="-5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baseline="24691" sz="5400" spc="-7" b="1">
                          <a:latin typeface="Calibri"/>
                          <a:cs typeface="Calibri"/>
                        </a:rPr>
                        <a:t>B</a:t>
                      </a:r>
                      <a:r>
                        <a:rPr dirty="0" sz="4000" spc="-5">
                          <a:latin typeface="Calibri"/>
                          <a:cs typeface="Calibri"/>
                        </a:rPr>
                        <a:t>i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817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4000" spc="-15">
                          <a:latin typeface="Calibri"/>
                          <a:cs typeface="Calibri"/>
                        </a:rPr>
                        <a:t>AB-Group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95"/>
                        </a:lnSpc>
                      </a:pPr>
                      <a:r>
                        <a:rPr dirty="0" baseline="-22222" sz="6000" spc="-7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3600" spc="-5" b="1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baseline="-22222" sz="6000" spc="-7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3600" spc="-5" b="1">
                          <a:latin typeface="Calibri"/>
                          <a:cs typeface="Calibri"/>
                        </a:rPr>
                        <a:t>B</a:t>
                      </a:r>
                      <a:endParaRPr sz="3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817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dirty="0" sz="4000" spc="-15">
                          <a:latin typeface="Calibri"/>
                          <a:cs typeface="Calibri"/>
                        </a:rPr>
                        <a:t>O-Group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46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dirty="0" sz="4000" spc="-15">
                          <a:latin typeface="Calibri"/>
                          <a:cs typeface="Calibri"/>
                        </a:rPr>
                        <a:t>ii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46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4027" y="457200"/>
            <a:ext cx="8758443" cy="5044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4650" y="222250"/>
          <a:ext cx="8248650" cy="63830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/>
                <a:gridCol w="2743200"/>
                <a:gridCol w="2743200"/>
              </a:tblGrid>
              <a:tr h="579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32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Parent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3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32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Parent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3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3200" spc="-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Child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3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5791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3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group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3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3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Group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3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3200" spc="-5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32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>
                          <a:latin typeface="Calibri"/>
                          <a:cs typeface="Calibri"/>
                        </a:rPr>
                        <a:t>O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3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3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Group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3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B</a:t>
                      </a:r>
                      <a:r>
                        <a:rPr dirty="0" sz="3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Group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3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3200" spc="5">
                          <a:latin typeface="Calibri"/>
                          <a:cs typeface="Calibri"/>
                        </a:rPr>
                        <a:t>A, </a:t>
                      </a:r>
                      <a:r>
                        <a:rPr dirty="0" sz="3200" spc="-30">
                          <a:latin typeface="Calibri"/>
                          <a:cs typeface="Calibri"/>
                        </a:rPr>
                        <a:t>B, </a:t>
                      </a:r>
                      <a:r>
                        <a:rPr dirty="0" sz="3200">
                          <a:latin typeface="Calibri"/>
                          <a:cs typeface="Calibri"/>
                        </a:rPr>
                        <a:t>AB or</a:t>
                      </a:r>
                      <a:r>
                        <a:rPr dirty="0" sz="3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30">
                          <a:latin typeface="Calibri"/>
                          <a:cs typeface="Calibri"/>
                        </a:rPr>
                        <a:t>O.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3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5791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3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Group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AB</a:t>
                      </a:r>
                      <a:r>
                        <a:rPr dirty="0" sz="3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Group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 spc="5">
                          <a:latin typeface="Calibri"/>
                          <a:cs typeface="Calibri"/>
                        </a:rPr>
                        <a:t>A, </a:t>
                      </a:r>
                      <a:r>
                        <a:rPr dirty="0" sz="3200">
                          <a:latin typeface="Calibri"/>
                          <a:cs typeface="Calibri"/>
                        </a:rPr>
                        <a:t>B </a:t>
                      </a:r>
                      <a:r>
                        <a:rPr dirty="0" sz="3200" spc="-5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32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>
                          <a:latin typeface="Calibri"/>
                          <a:cs typeface="Calibri"/>
                        </a:rPr>
                        <a:t>AB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3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Group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 Group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3200" spc="-5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3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>
                          <a:latin typeface="Calibri"/>
                          <a:cs typeface="Calibri"/>
                        </a:rPr>
                        <a:t>O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579119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B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 Group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B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 Group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B or</a:t>
                      </a:r>
                      <a:r>
                        <a:rPr dirty="0" sz="3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>
                          <a:latin typeface="Calibri"/>
                          <a:cs typeface="Calibri"/>
                        </a:rPr>
                        <a:t>O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5791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B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 Group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AB</a:t>
                      </a:r>
                      <a:r>
                        <a:rPr dirty="0" sz="3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Group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 spc="5">
                          <a:latin typeface="Calibri"/>
                          <a:cs typeface="Calibri"/>
                        </a:rPr>
                        <a:t>A, </a:t>
                      </a:r>
                      <a:r>
                        <a:rPr dirty="0" sz="3200">
                          <a:latin typeface="Calibri"/>
                          <a:cs typeface="Calibri"/>
                        </a:rPr>
                        <a:t>B </a:t>
                      </a:r>
                      <a:r>
                        <a:rPr dirty="0" sz="3200" spc="-5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32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>
                          <a:latin typeface="Calibri"/>
                          <a:cs typeface="Calibri"/>
                        </a:rPr>
                        <a:t>AB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B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 Group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 Group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B </a:t>
                      </a:r>
                      <a:r>
                        <a:rPr dirty="0" sz="3200" spc="-5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3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>
                          <a:latin typeface="Calibri"/>
                          <a:cs typeface="Calibri"/>
                        </a:rPr>
                        <a:t>O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579119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 spc="-5">
                          <a:latin typeface="Calibri"/>
                          <a:cs typeface="Calibri"/>
                        </a:rPr>
                        <a:t>AB</a:t>
                      </a:r>
                      <a:r>
                        <a:rPr dirty="0" sz="3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Group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AB</a:t>
                      </a:r>
                      <a:r>
                        <a:rPr dirty="0" sz="3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Group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 spc="5">
                          <a:latin typeface="Calibri"/>
                          <a:cs typeface="Calibri"/>
                        </a:rPr>
                        <a:t>A, </a:t>
                      </a:r>
                      <a:r>
                        <a:rPr dirty="0" sz="3200">
                          <a:latin typeface="Calibri"/>
                          <a:cs typeface="Calibri"/>
                        </a:rPr>
                        <a:t>B or</a:t>
                      </a:r>
                      <a:r>
                        <a:rPr dirty="0" sz="32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5">
                          <a:latin typeface="Calibri"/>
                          <a:cs typeface="Calibri"/>
                        </a:rPr>
                        <a:t>AB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5791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AB</a:t>
                      </a:r>
                      <a:r>
                        <a:rPr dirty="0" sz="3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Group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15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 Group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15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3200" spc="-5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3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>
                          <a:latin typeface="Calibri"/>
                          <a:cs typeface="Calibri"/>
                        </a:rPr>
                        <a:t>B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15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 Group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15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 Group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15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O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15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0976" y="286257"/>
            <a:ext cx="5701665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10" i="1"/>
              <a:t>Inheritance </a:t>
            </a:r>
            <a:r>
              <a:rPr dirty="0" sz="4400" spc="-5" i="1"/>
              <a:t>of two</a:t>
            </a:r>
            <a:r>
              <a:rPr dirty="0" sz="4400" spc="-55" i="1"/>
              <a:t> </a:t>
            </a:r>
            <a:r>
              <a:rPr dirty="0" sz="4400" i="1"/>
              <a:t>gene: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23240" y="1106170"/>
            <a:ext cx="8095615" cy="4872990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algn="just" marL="368300" marR="1289685" indent="-342900">
              <a:lnSpc>
                <a:spcPts val="3240"/>
              </a:lnSpc>
              <a:spcBef>
                <a:spcPts val="505"/>
              </a:spcBef>
              <a:buFont typeface="Arial"/>
              <a:buChar char="•"/>
              <a:tabLst>
                <a:tab pos="368300" algn="l"/>
              </a:tabLst>
            </a:pPr>
            <a:r>
              <a:rPr dirty="0" sz="3000" spc="-20" b="1" i="1">
                <a:latin typeface="Calibri"/>
                <a:cs typeface="Calibri"/>
              </a:rPr>
              <a:t>Mendel’s </a:t>
            </a:r>
            <a:r>
              <a:rPr dirty="0" sz="3000" b="1" i="1">
                <a:latin typeface="Calibri"/>
                <a:cs typeface="Calibri"/>
              </a:rPr>
              <a:t>2nd law </a:t>
            </a:r>
            <a:r>
              <a:rPr dirty="0" sz="3000" spc="-5" b="1" i="1">
                <a:latin typeface="Calibri"/>
                <a:cs typeface="Calibri"/>
              </a:rPr>
              <a:t>or </a:t>
            </a:r>
            <a:r>
              <a:rPr dirty="0" sz="3000" b="1" i="1">
                <a:latin typeface="Calibri"/>
                <a:cs typeface="Calibri"/>
              </a:rPr>
              <a:t>Law </a:t>
            </a:r>
            <a:r>
              <a:rPr dirty="0" sz="3000" spc="-5" b="1" i="1">
                <a:latin typeface="Calibri"/>
                <a:cs typeface="Calibri"/>
              </a:rPr>
              <a:t>of </a:t>
            </a:r>
            <a:r>
              <a:rPr dirty="0" sz="3000" b="1" i="1">
                <a:latin typeface="Calibri"/>
                <a:cs typeface="Calibri"/>
              </a:rPr>
              <a:t>independent  </a:t>
            </a:r>
            <a:r>
              <a:rPr dirty="0" sz="3000" spc="-5" b="1" i="1">
                <a:latin typeface="Calibri"/>
                <a:cs typeface="Calibri"/>
              </a:rPr>
              <a:t>assortment:</a:t>
            </a:r>
            <a:endParaRPr sz="3000">
              <a:latin typeface="Calibri"/>
              <a:cs typeface="Calibri"/>
            </a:endParaRPr>
          </a:p>
          <a:p>
            <a:pPr algn="just" marL="368300" marR="1133475" indent="-342900">
              <a:lnSpc>
                <a:spcPts val="3240"/>
              </a:lnSpc>
              <a:spcBef>
                <a:spcPts val="725"/>
              </a:spcBef>
              <a:buFont typeface="Arial"/>
              <a:buChar char="•"/>
              <a:tabLst>
                <a:tab pos="368300" algn="l"/>
              </a:tabLst>
            </a:pPr>
            <a:r>
              <a:rPr dirty="0" sz="3000">
                <a:latin typeface="Calibri"/>
                <a:cs typeface="Calibri"/>
              </a:rPr>
              <a:t>It </a:t>
            </a:r>
            <a:r>
              <a:rPr dirty="0" sz="3000" spc="-25">
                <a:latin typeface="Calibri"/>
                <a:cs typeface="Calibri"/>
              </a:rPr>
              <a:t>states </a:t>
            </a:r>
            <a:r>
              <a:rPr dirty="0" sz="3000" spc="-5">
                <a:latin typeface="Calibri"/>
                <a:cs typeface="Calibri"/>
              </a:rPr>
              <a:t>that, </a:t>
            </a:r>
            <a:r>
              <a:rPr dirty="0" sz="3000" spc="-20">
                <a:latin typeface="Calibri"/>
                <a:cs typeface="Calibri"/>
              </a:rPr>
              <a:t>‘factors </a:t>
            </a:r>
            <a:r>
              <a:rPr dirty="0" sz="3000" spc="-25">
                <a:latin typeface="Calibri"/>
                <a:cs typeface="Calibri"/>
              </a:rPr>
              <a:t>for different </a:t>
            </a:r>
            <a:r>
              <a:rPr dirty="0" sz="3000" spc="-15">
                <a:latin typeface="Calibri"/>
                <a:cs typeface="Calibri"/>
              </a:rPr>
              <a:t>pairs </a:t>
            </a:r>
            <a:r>
              <a:rPr dirty="0" sz="3000" spc="-5">
                <a:latin typeface="Calibri"/>
                <a:cs typeface="Calibri"/>
              </a:rPr>
              <a:t>of  </a:t>
            </a:r>
            <a:r>
              <a:rPr dirty="0" sz="3000" spc="-15">
                <a:latin typeface="Calibri"/>
                <a:cs typeface="Calibri"/>
              </a:rPr>
              <a:t>contrasting characters </a:t>
            </a:r>
            <a:r>
              <a:rPr dirty="0" sz="3000">
                <a:latin typeface="Calibri"/>
                <a:cs typeface="Calibri"/>
              </a:rPr>
              <a:t>in a </a:t>
            </a:r>
            <a:r>
              <a:rPr dirty="0" sz="3000" spc="-15">
                <a:latin typeface="Calibri"/>
                <a:cs typeface="Calibri"/>
              </a:rPr>
              <a:t>hybrid </a:t>
            </a:r>
            <a:r>
              <a:rPr dirty="0" sz="3000" spc="-5">
                <a:latin typeface="Calibri"/>
                <a:cs typeface="Calibri"/>
              </a:rPr>
              <a:t>assorted  </a:t>
            </a:r>
            <a:r>
              <a:rPr dirty="0" sz="3000" spc="-10">
                <a:latin typeface="Calibri"/>
                <a:cs typeface="Calibri"/>
              </a:rPr>
              <a:t>(distributed) independently </a:t>
            </a:r>
            <a:r>
              <a:rPr dirty="0" sz="3000" spc="-5">
                <a:latin typeface="Calibri"/>
                <a:cs typeface="Calibri"/>
              </a:rPr>
              <a:t>during </a:t>
            </a:r>
            <a:r>
              <a:rPr dirty="0" sz="3000" spc="-20">
                <a:latin typeface="Calibri"/>
                <a:cs typeface="Calibri"/>
              </a:rPr>
              <a:t>gamete  </a:t>
            </a:r>
            <a:r>
              <a:rPr dirty="0" sz="3000" spc="-10">
                <a:latin typeface="Calibri"/>
                <a:cs typeface="Calibri"/>
              </a:rPr>
              <a:t>formation.</a:t>
            </a:r>
            <a:endParaRPr sz="3000">
              <a:latin typeface="Calibri"/>
              <a:cs typeface="Calibri"/>
            </a:endParaRPr>
          </a:p>
          <a:p>
            <a:pPr algn="just" marL="939800">
              <a:lnSpc>
                <a:spcPts val="3420"/>
              </a:lnSpc>
              <a:spcBef>
                <a:spcPts val="315"/>
              </a:spcBef>
            </a:pPr>
            <a:r>
              <a:rPr dirty="0" sz="3000" spc="-30">
                <a:latin typeface="Calibri"/>
                <a:cs typeface="Calibri"/>
              </a:rPr>
              <a:t>Mendel’s </a:t>
            </a:r>
            <a:r>
              <a:rPr dirty="0" sz="3000">
                <a:latin typeface="Calibri"/>
                <a:cs typeface="Calibri"/>
              </a:rPr>
              <a:t>2</a:t>
            </a:r>
            <a:r>
              <a:rPr dirty="0" baseline="25000" sz="3000">
                <a:latin typeface="Calibri"/>
                <a:cs typeface="Calibri"/>
              </a:rPr>
              <a:t>nd </a:t>
            </a:r>
            <a:r>
              <a:rPr dirty="0" sz="3000" spc="-10">
                <a:latin typeface="Calibri"/>
                <a:cs typeface="Calibri"/>
              </a:rPr>
              <a:t>law </a:t>
            </a:r>
            <a:r>
              <a:rPr dirty="0" sz="3000" spc="-15">
                <a:latin typeface="Calibri"/>
                <a:cs typeface="Calibri"/>
              </a:rPr>
              <a:t>can </a:t>
            </a:r>
            <a:r>
              <a:rPr dirty="0" sz="3000" spc="-5">
                <a:latin typeface="Calibri"/>
                <a:cs typeface="Calibri"/>
              </a:rPr>
              <a:t>be </a:t>
            </a:r>
            <a:r>
              <a:rPr dirty="0" sz="3000" spc="-15">
                <a:latin typeface="Calibri"/>
                <a:cs typeface="Calibri"/>
              </a:rPr>
              <a:t>explained </a:t>
            </a:r>
            <a:r>
              <a:rPr dirty="0" sz="3000" spc="-10">
                <a:latin typeface="Calibri"/>
                <a:cs typeface="Calibri"/>
              </a:rPr>
              <a:t>by</a:t>
            </a:r>
            <a:r>
              <a:rPr dirty="0" sz="3000" spc="22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dihybrid</a:t>
            </a:r>
            <a:endParaRPr sz="3000">
              <a:latin typeface="Calibri"/>
              <a:cs typeface="Calibri"/>
            </a:endParaRPr>
          </a:p>
          <a:p>
            <a:pPr marL="25400">
              <a:lnSpc>
                <a:spcPts val="3420"/>
              </a:lnSpc>
            </a:pPr>
            <a:r>
              <a:rPr dirty="0" sz="3000" spc="-10">
                <a:latin typeface="Calibri"/>
                <a:cs typeface="Calibri"/>
              </a:rPr>
              <a:t>cross.</a:t>
            </a:r>
            <a:endParaRPr sz="3000">
              <a:latin typeface="Calibri"/>
              <a:cs typeface="Calibri"/>
            </a:endParaRPr>
          </a:p>
          <a:p>
            <a:pPr marL="368300" marR="419100" indent="-342900">
              <a:lnSpc>
                <a:spcPct val="90000"/>
              </a:lnSpc>
              <a:spcBef>
                <a:spcPts val="720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dirty="0" sz="3000" spc="-10">
                <a:latin typeface="Calibri"/>
                <a:cs typeface="Calibri"/>
              </a:rPr>
              <a:t>Dihybrid </a:t>
            </a:r>
            <a:r>
              <a:rPr dirty="0" sz="3000" spc="-15">
                <a:latin typeface="Calibri"/>
                <a:cs typeface="Calibri"/>
              </a:rPr>
              <a:t>cross: </a:t>
            </a:r>
            <a:r>
              <a:rPr dirty="0" sz="3000" spc="-5">
                <a:latin typeface="Calibri"/>
                <a:cs typeface="Calibri"/>
              </a:rPr>
              <a:t>The </a:t>
            </a:r>
            <a:r>
              <a:rPr dirty="0" sz="3000" spc="-15">
                <a:latin typeface="Calibri"/>
                <a:cs typeface="Calibri"/>
              </a:rPr>
              <a:t>cross </a:t>
            </a:r>
            <a:r>
              <a:rPr dirty="0" sz="3000" spc="-10">
                <a:latin typeface="Calibri"/>
                <a:cs typeface="Calibri"/>
              </a:rPr>
              <a:t>between two </a:t>
            </a:r>
            <a:r>
              <a:rPr dirty="0" sz="3000" spc="-15">
                <a:latin typeface="Calibri"/>
                <a:cs typeface="Calibri"/>
              </a:rPr>
              <a:t>parents,  </a:t>
            </a:r>
            <a:r>
              <a:rPr dirty="0" sz="3000">
                <a:latin typeface="Calibri"/>
                <a:cs typeface="Calibri"/>
              </a:rPr>
              <a:t>which </a:t>
            </a:r>
            <a:r>
              <a:rPr dirty="0" sz="3000" spc="-30">
                <a:latin typeface="Calibri"/>
                <a:cs typeface="Calibri"/>
              </a:rPr>
              <a:t>differs </a:t>
            </a:r>
            <a:r>
              <a:rPr dirty="0" sz="3000">
                <a:latin typeface="Calibri"/>
                <a:cs typeface="Calibri"/>
              </a:rPr>
              <a:t>in </a:t>
            </a:r>
            <a:r>
              <a:rPr dirty="0" sz="3000" spc="-5">
                <a:latin typeface="Calibri"/>
                <a:cs typeface="Calibri"/>
              </a:rPr>
              <a:t>two </a:t>
            </a:r>
            <a:r>
              <a:rPr dirty="0" sz="3000" spc="-15">
                <a:latin typeface="Calibri"/>
                <a:cs typeface="Calibri"/>
              </a:rPr>
              <a:t>pairs </a:t>
            </a:r>
            <a:r>
              <a:rPr dirty="0" sz="3000" spc="-5">
                <a:latin typeface="Calibri"/>
                <a:cs typeface="Calibri"/>
              </a:rPr>
              <a:t>of </a:t>
            </a:r>
            <a:r>
              <a:rPr dirty="0" sz="3000" spc="-15">
                <a:latin typeface="Calibri"/>
                <a:cs typeface="Calibri"/>
              </a:rPr>
              <a:t>contrasting  characters.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82645" y="324357"/>
            <a:ext cx="3378200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15" b="0" i="0">
                <a:latin typeface="Calibri"/>
                <a:cs typeface="Calibri"/>
              </a:rPr>
              <a:t>Dihybrid</a:t>
            </a:r>
            <a:r>
              <a:rPr dirty="0" sz="4400" spc="-35" b="0" i="0">
                <a:latin typeface="Calibri"/>
                <a:cs typeface="Calibri"/>
              </a:rPr>
              <a:t> </a:t>
            </a:r>
            <a:r>
              <a:rPr dirty="0" sz="4400" spc="-15" b="0" i="0">
                <a:latin typeface="Calibri"/>
                <a:cs typeface="Calibri"/>
              </a:rPr>
              <a:t>cross: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77870" y="1719198"/>
            <a:ext cx="1967864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20">
                <a:latin typeface="Calibri"/>
                <a:cs typeface="Calibri"/>
              </a:rPr>
              <a:t>Round</a:t>
            </a:r>
            <a:r>
              <a:rPr dirty="0" sz="2800" spc="-40">
                <a:latin typeface="Calibri"/>
                <a:cs typeface="Calibri"/>
              </a:rPr>
              <a:t> Yellow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25006" y="1719198"/>
            <a:ext cx="229362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20">
                <a:latin typeface="Calibri"/>
                <a:cs typeface="Calibri"/>
              </a:rPr>
              <a:t>Wrinkled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Green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8572" y="2445207"/>
            <a:ext cx="138366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latin typeface="Calibri"/>
                <a:cs typeface="Calibri"/>
              </a:rPr>
              <a:t>genotype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3039" y="926617"/>
            <a:ext cx="1588770" cy="124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7305">
              <a:lnSpc>
                <a:spcPct val="142800"/>
              </a:lnSpc>
              <a:spcBef>
                <a:spcPts val="100"/>
              </a:spcBef>
            </a:pPr>
            <a:r>
              <a:rPr dirty="0" sz="2800" spc="-25">
                <a:latin typeface="Calibri"/>
                <a:cs typeface="Calibri"/>
              </a:rPr>
              <a:t>Parents  </a:t>
            </a:r>
            <a:r>
              <a:rPr dirty="0" sz="2800" spc="-10">
                <a:latin typeface="Calibri"/>
                <a:cs typeface="Calibri"/>
              </a:rPr>
              <a:t>phe</a:t>
            </a:r>
            <a:r>
              <a:rPr dirty="0" sz="2800" spc="-20">
                <a:latin typeface="Calibri"/>
                <a:cs typeface="Calibri"/>
              </a:rPr>
              <a:t>n</a:t>
            </a:r>
            <a:r>
              <a:rPr dirty="0" sz="2800" spc="-10">
                <a:latin typeface="Calibri"/>
                <a:cs typeface="Calibri"/>
              </a:rPr>
              <a:t>oty</a:t>
            </a:r>
            <a:r>
              <a:rPr dirty="0" sz="2800" spc="-15">
                <a:latin typeface="Calibri"/>
                <a:cs typeface="Calibri"/>
              </a:rPr>
              <a:t>p</a:t>
            </a:r>
            <a:r>
              <a:rPr dirty="0" sz="2800" spc="-5"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2625" y="3151758"/>
            <a:ext cx="124841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0">
                <a:latin typeface="Calibri"/>
                <a:cs typeface="Calibri"/>
              </a:rPr>
              <a:t>g</a:t>
            </a:r>
            <a:r>
              <a:rPr dirty="0" sz="2800" spc="-5">
                <a:latin typeface="Calibri"/>
                <a:cs typeface="Calibri"/>
              </a:rPr>
              <a:t>am</a:t>
            </a:r>
            <a:r>
              <a:rPr dirty="0" sz="2800" spc="-15">
                <a:latin typeface="Calibri"/>
                <a:cs typeface="Calibri"/>
              </a:rPr>
              <a:t>e</a:t>
            </a:r>
            <a:r>
              <a:rPr dirty="0" sz="2800" spc="-35">
                <a:latin typeface="Calibri"/>
                <a:cs typeface="Calibri"/>
              </a:rPr>
              <a:t>t</a:t>
            </a:r>
            <a:r>
              <a:rPr dirty="0" sz="2800" spc="-5">
                <a:latin typeface="Calibri"/>
                <a:cs typeface="Calibri"/>
              </a:rPr>
              <a:t>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1171" y="2288281"/>
            <a:ext cx="857885" cy="1416685"/>
          </a:xfrm>
          <a:prstGeom prst="rect">
            <a:avLst/>
          </a:prstGeom>
        </p:spPr>
        <p:txBody>
          <a:bodyPr wrap="square" lIns="0" tIns="1797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3200">
                <a:latin typeface="Calibri"/>
                <a:cs typeface="Calibri"/>
              </a:rPr>
              <a:t>R</a:t>
            </a:r>
            <a:r>
              <a:rPr dirty="0" sz="3200" spc="-50">
                <a:latin typeface="Calibri"/>
                <a:cs typeface="Calibri"/>
              </a:rPr>
              <a:t>R</a:t>
            </a:r>
            <a:r>
              <a:rPr dirty="0" sz="3200" spc="-5">
                <a:latin typeface="Calibri"/>
                <a:cs typeface="Calibri"/>
              </a:rPr>
              <a:t>YY</a:t>
            </a:r>
            <a:endParaRPr sz="3200">
              <a:latin typeface="Calibri"/>
              <a:cs typeface="Calibri"/>
            </a:endParaRPr>
          </a:p>
          <a:p>
            <a:pPr marL="88900">
              <a:lnSpc>
                <a:spcPct val="100000"/>
              </a:lnSpc>
              <a:spcBef>
                <a:spcPts val="1475"/>
              </a:spcBef>
            </a:pPr>
            <a:r>
              <a:rPr dirty="0" sz="3600" spc="-50">
                <a:latin typeface="Calibri"/>
                <a:cs typeface="Calibri"/>
              </a:rPr>
              <a:t>RY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10806" y="2381870"/>
            <a:ext cx="680085" cy="1217930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dirty="0" sz="3200">
                <a:latin typeface="Calibri"/>
                <a:cs typeface="Calibri"/>
              </a:rPr>
              <a:t>rr</a:t>
            </a:r>
            <a:r>
              <a:rPr dirty="0" sz="3200" spc="15">
                <a:latin typeface="Calibri"/>
                <a:cs typeface="Calibri"/>
              </a:rPr>
              <a:t>y</a:t>
            </a:r>
            <a:r>
              <a:rPr dirty="0" sz="3200">
                <a:latin typeface="Calibri"/>
                <a:cs typeface="Calibri"/>
              </a:rPr>
              <a:t>y</a:t>
            </a:r>
            <a:endParaRPr sz="3200">
              <a:latin typeface="Calibri"/>
              <a:cs typeface="Calibri"/>
            </a:endParaRPr>
          </a:p>
          <a:p>
            <a:pPr marL="97155">
              <a:lnSpc>
                <a:spcPct val="100000"/>
              </a:lnSpc>
              <a:spcBef>
                <a:spcPts val="645"/>
              </a:spcBef>
            </a:pPr>
            <a:r>
              <a:rPr dirty="0" sz="3600" spc="15">
                <a:latin typeface="Calibri"/>
                <a:cs typeface="Calibri"/>
              </a:rPr>
              <a:t>ry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0472" y="4059682"/>
            <a:ext cx="201168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Calibri"/>
                <a:cs typeface="Calibri"/>
              </a:rPr>
              <a:t>F1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generation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05427" y="3836020"/>
            <a:ext cx="2248535" cy="1473200"/>
          </a:xfrm>
          <a:prstGeom prst="rect">
            <a:avLst/>
          </a:prstGeom>
        </p:spPr>
        <p:txBody>
          <a:bodyPr wrap="square" lIns="0" tIns="229870" rIns="0" bIns="0" rtlCol="0" vert="horz">
            <a:spAutoFit/>
          </a:bodyPr>
          <a:lstStyle/>
          <a:p>
            <a:pPr marL="595630">
              <a:lnSpc>
                <a:spcPct val="100000"/>
              </a:lnSpc>
              <a:spcBef>
                <a:spcPts val="1810"/>
              </a:spcBef>
            </a:pPr>
            <a:r>
              <a:rPr dirty="0" sz="3600" spc="-30">
                <a:latin typeface="Calibri"/>
                <a:cs typeface="Calibri"/>
              </a:rPr>
              <a:t>RrYy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30"/>
              </a:spcBef>
            </a:pPr>
            <a:r>
              <a:rPr dirty="0" sz="3200" spc="-15">
                <a:latin typeface="Calibri"/>
                <a:cs typeface="Calibri"/>
              </a:rPr>
              <a:t>Round</a:t>
            </a:r>
            <a:r>
              <a:rPr dirty="0" sz="3200" spc="-85">
                <a:latin typeface="Calibri"/>
                <a:cs typeface="Calibri"/>
              </a:rPr>
              <a:t> </a:t>
            </a:r>
            <a:r>
              <a:rPr dirty="0" sz="3200" spc="-40">
                <a:latin typeface="Calibri"/>
                <a:cs typeface="Calibri"/>
              </a:rPr>
              <a:t>Yellow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87092" y="5943701"/>
            <a:ext cx="590613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>
                <a:latin typeface="Calibri"/>
                <a:cs typeface="Calibri"/>
              </a:rPr>
              <a:t>Phenotypic </a:t>
            </a:r>
            <a:r>
              <a:rPr dirty="0" sz="4000" spc="-30">
                <a:latin typeface="Calibri"/>
                <a:cs typeface="Calibri"/>
              </a:rPr>
              <a:t>ratio </a:t>
            </a:r>
            <a:r>
              <a:rPr dirty="0" sz="4000" spc="-5">
                <a:latin typeface="Calibri"/>
                <a:cs typeface="Calibri"/>
              </a:rPr>
              <a:t>: 9 : 3 : 3 :</a:t>
            </a:r>
            <a:r>
              <a:rPr dirty="0" sz="4000" spc="15">
                <a:latin typeface="Calibri"/>
                <a:cs typeface="Calibri"/>
              </a:rPr>
              <a:t> </a:t>
            </a:r>
            <a:r>
              <a:rPr dirty="0" sz="4000" spc="-5">
                <a:latin typeface="Calibri"/>
                <a:cs typeface="Calibri"/>
              </a:rPr>
              <a:t>1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10818"/>
            <a:ext cx="9144000" cy="57348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2250" y="316738"/>
            <a:ext cx="362331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 i="1"/>
              <a:t>Dihybrid </a:t>
            </a:r>
            <a:r>
              <a:rPr dirty="0" spc="-25" i="1"/>
              <a:t>test</a:t>
            </a:r>
            <a:r>
              <a:rPr dirty="0" spc="-35" i="1"/>
              <a:t> </a:t>
            </a:r>
            <a:r>
              <a:rPr dirty="0" i="1"/>
              <a:t>cross.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997965"/>
            <a:ext cx="7256780" cy="27578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1905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F1 </a:t>
            </a:r>
            <a:r>
              <a:rPr dirty="0" sz="3200" spc="-10">
                <a:latin typeface="Calibri"/>
                <a:cs typeface="Calibri"/>
              </a:rPr>
              <a:t>hybrid </a:t>
            </a:r>
            <a:r>
              <a:rPr dirty="0" sz="3200">
                <a:latin typeface="Calibri"/>
                <a:cs typeface="Calibri"/>
              </a:rPr>
              <a:t>is </a:t>
            </a:r>
            <a:r>
              <a:rPr dirty="0" sz="3200" spc="-10">
                <a:latin typeface="Calibri"/>
                <a:cs typeface="Calibri"/>
              </a:rPr>
              <a:t>crossed </a:t>
            </a:r>
            <a:r>
              <a:rPr dirty="0" sz="3200">
                <a:latin typeface="Calibri"/>
                <a:cs typeface="Calibri"/>
              </a:rPr>
              <a:t>with </a:t>
            </a:r>
            <a:r>
              <a:rPr dirty="0" sz="3200" spc="-10">
                <a:latin typeface="Calibri"/>
                <a:cs typeface="Calibri"/>
              </a:rPr>
              <a:t>recessive green  </a:t>
            </a:r>
            <a:r>
              <a:rPr dirty="0" sz="3200">
                <a:latin typeface="Calibri"/>
                <a:cs typeface="Calibri"/>
              </a:rPr>
              <a:t>wrinkled </a:t>
            </a:r>
            <a:r>
              <a:rPr dirty="0" sz="3200" spc="-5">
                <a:latin typeface="Calibri"/>
                <a:cs typeface="Calibri"/>
              </a:rPr>
              <a:t>pea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plant.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0">
                <a:latin typeface="Calibri"/>
                <a:cs typeface="Calibri"/>
              </a:rPr>
              <a:t>Recessive green </a:t>
            </a:r>
            <a:r>
              <a:rPr dirty="0" sz="3200">
                <a:latin typeface="Calibri"/>
                <a:cs typeface="Calibri"/>
              </a:rPr>
              <a:t>wrinkled – </a:t>
            </a:r>
            <a:r>
              <a:rPr dirty="0" sz="3200" spc="-45">
                <a:latin typeface="Calibri"/>
                <a:cs typeface="Calibri"/>
              </a:rPr>
              <a:t>rryy, </a:t>
            </a:r>
            <a:r>
              <a:rPr dirty="0" sz="3200" spc="-5">
                <a:latin typeface="Calibri"/>
                <a:cs typeface="Calibri"/>
              </a:rPr>
              <a:t>Gamet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 spc="10">
                <a:latin typeface="Calibri"/>
                <a:cs typeface="Calibri"/>
              </a:rPr>
              <a:t>ry</a:t>
            </a:r>
            <a:endParaRPr sz="3200">
              <a:latin typeface="Calibri"/>
              <a:cs typeface="Calibri"/>
            </a:endParaRPr>
          </a:p>
          <a:p>
            <a:pPr marL="354965" marR="408940" indent="-354965">
              <a:lnSpc>
                <a:spcPct val="120000"/>
              </a:lnSpc>
              <a:buFont typeface="Arial"/>
              <a:buChar char="•"/>
              <a:tabLst>
                <a:tab pos="354965" algn="l"/>
                <a:tab pos="355600" algn="l"/>
                <a:tab pos="1576070" algn="l"/>
                <a:tab pos="2231390" algn="l"/>
                <a:tab pos="2807335" algn="l"/>
              </a:tabLst>
            </a:pPr>
            <a:r>
              <a:rPr dirty="0" sz="3200" spc="-5">
                <a:latin typeface="Calibri"/>
                <a:cs typeface="Calibri"/>
              </a:rPr>
              <a:t>F1 </a:t>
            </a:r>
            <a:r>
              <a:rPr dirty="0" sz="3200" spc="-10">
                <a:latin typeface="Calibri"/>
                <a:cs typeface="Calibri"/>
              </a:rPr>
              <a:t>hybrid </a:t>
            </a:r>
            <a:r>
              <a:rPr dirty="0" sz="3200">
                <a:latin typeface="Calibri"/>
                <a:cs typeface="Calibri"/>
              </a:rPr>
              <a:t>: </a:t>
            </a:r>
            <a:r>
              <a:rPr dirty="0" sz="3200" spc="-15">
                <a:latin typeface="Calibri"/>
                <a:cs typeface="Calibri"/>
              </a:rPr>
              <a:t>round </a:t>
            </a:r>
            <a:r>
              <a:rPr dirty="0" sz="3200" spc="-10">
                <a:latin typeface="Calibri"/>
                <a:cs typeface="Calibri"/>
              </a:rPr>
              <a:t>yellow- </a:t>
            </a:r>
            <a:r>
              <a:rPr dirty="0" sz="3200" spc="-65">
                <a:latin typeface="Calibri"/>
                <a:cs typeface="Calibri"/>
              </a:rPr>
              <a:t>RrYy, </a:t>
            </a:r>
            <a:r>
              <a:rPr dirty="0" sz="3200" spc="-5">
                <a:latin typeface="Calibri"/>
                <a:cs typeface="Calibri"/>
              </a:rPr>
              <a:t>Gamets:  </a:t>
            </a:r>
            <a:r>
              <a:rPr dirty="0" sz="3200" spc="-150">
                <a:latin typeface="Calibri"/>
                <a:cs typeface="Calibri"/>
              </a:rPr>
              <a:t>RY,	</a:t>
            </a:r>
            <a:r>
              <a:rPr dirty="0" sz="3200" spc="-95">
                <a:latin typeface="Calibri"/>
                <a:cs typeface="Calibri"/>
              </a:rPr>
              <a:t>Ry,	</a:t>
            </a:r>
            <a:r>
              <a:rPr dirty="0" sz="3200" spc="-135">
                <a:latin typeface="Calibri"/>
                <a:cs typeface="Calibri"/>
              </a:rPr>
              <a:t>rY,	</a:t>
            </a:r>
            <a:r>
              <a:rPr dirty="0" sz="3200" spc="-70">
                <a:latin typeface="Calibri"/>
                <a:cs typeface="Calibri"/>
              </a:rPr>
              <a:t>ry.</a:t>
            </a:r>
            <a:endParaRPr sz="32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212850" y="3945382"/>
          <a:ext cx="6115050" cy="18421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1188720">
                <a:tc>
                  <a:txBody>
                    <a:bodyPr/>
                    <a:lstStyle/>
                    <a:p>
                      <a:pPr marL="91440" marR="23114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3600" spc="-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Gam  </a:t>
                      </a:r>
                      <a:r>
                        <a:rPr dirty="0" sz="36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ets</a:t>
                      </a:r>
                      <a:endParaRPr sz="3600">
                        <a:latin typeface="Calibri"/>
                        <a:cs typeface="Calibri"/>
                      </a:endParaRPr>
                    </a:p>
                  </a:txBody>
                  <a:tcPr marL="0" marR="0" marB="0" marT="177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3600" spc="-7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RY</a:t>
                      </a:r>
                      <a:endParaRPr sz="3600">
                        <a:latin typeface="Calibri"/>
                        <a:cs typeface="Calibri"/>
                      </a:endParaRPr>
                    </a:p>
                  </a:txBody>
                  <a:tcPr marL="0" marR="0" marB="0" marT="177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3600" spc="-3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Ry</a:t>
                      </a:r>
                      <a:endParaRPr sz="3600">
                        <a:latin typeface="Calibri"/>
                        <a:cs typeface="Calibri"/>
                      </a:endParaRPr>
                    </a:p>
                  </a:txBody>
                  <a:tcPr marL="0" marR="0" marB="0" marT="177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3600" spc="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rY</a:t>
                      </a:r>
                      <a:endParaRPr sz="3600">
                        <a:latin typeface="Calibri"/>
                        <a:cs typeface="Calibri"/>
                      </a:endParaRPr>
                    </a:p>
                  </a:txBody>
                  <a:tcPr marL="0" marR="0" marB="0" marT="177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3600" spc="1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ry</a:t>
                      </a:r>
                      <a:endParaRPr sz="3600">
                        <a:latin typeface="Calibri"/>
                        <a:cs typeface="Calibri"/>
                      </a:endParaRPr>
                    </a:p>
                  </a:txBody>
                  <a:tcPr marL="0" marR="0" marB="0" marT="177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64011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3600" spc="15">
                          <a:latin typeface="Calibri"/>
                          <a:cs typeface="Calibri"/>
                        </a:rPr>
                        <a:t>ry</a:t>
                      </a:r>
                      <a:endParaRPr sz="3600">
                        <a:latin typeface="Calibri"/>
                        <a:cs typeface="Calibri"/>
                      </a:endParaRPr>
                    </a:p>
                  </a:txBody>
                  <a:tcPr marL="0" marR="0" marB="0" marT="177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3600" spc="-30">
                          <a:latin typeface="Calibri"/>
                          <a:cs typeface="Calibri"/>
                        </a:rPr>
                        <a:t>RrYy</a:t>
                      </a:r>
                      <a:endParaRPr sz="3600">
                        <a:latin typeface="Calibri"/>
                        <a:cs typeface="Calibri"/>
                      </a:endParaRPr>
                    </a:p>
                  </a:txBody>
                  <a:tcPr marL="0" marR="0" marB="0" marT="177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3600" spc="5">
                          <a:latin typeface="Calibri"/>
                          <a:cs typeface="Calibri"/>
                        </a:rPr>
                        <a:t>Rryy</a:t>
                      </a:r>
                      <a:endParaRPr sz="3600">
                        <a:latin typeface="Calibri"/>
                        <a:cs typeface="Calibri"/>
                      </a:endParaRPr>
                    </a:p>
                  </a:txBody>
                  <a:tcPr marL="0" marR="0" marB="0" marT="177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3600" spc="5">
                          <a:latin typeface="Calibri"/>
                          <a:cs typeface="Calibri"/>
                        </a:rPr>
                        <a:t>rryY</a:t>
                      </a:r>
                      <a:endParaRPr sz="3600">
                        <a:latin typeface="Calibri"/>
                        <a:cs typeface="Calibri"/>
                      </a:endParaRPr>
                    </a:p>
                  </a:txBody>
                  <a:tcPr marL="0" marR="0" marB="0" marT="177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3600" spc="5">
                          <a:latin typeface="Calibri"/>
                          <a:cs typeface="Calibri"/>
                        </a:rPr>
                        <a:t>rryy</a:t>
                      </a:r>
                      <a:endParaRPr sz="3600">
                        <a:latin typeface="Calibri"/>
                        <a:cs typeface="Calibri"/>
                      </a:endParaRPr>
                    </a:p>
                  </a:txBody>
                  <a:tcPr marL="0" marR="0" marB="0" marT="177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831594" y="6053124"/>
            <a:ext cx="4742815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latin typeface="Calibri"/>
                <a:cs typeface="Calibri"/>
              </a:rPr>
              <a:t>Phenotypic </a:t>
            </a:r>
            <a:r>
              <a:rPr dirty="0" sz="3200" spc="-20">
                <a:latin typeface="Calibri"/>
                <a:cs typeface="Calibri"/>
              </a:rPr>
              <a:t>ratio </a:t>
            </a:r>
            <a:r>
              <a:rPr dirty="0" sz="3200">
                <a:latin typeface="Calibri"/>
                <a:cs typeface="Calibri"/>
              </a:rPr>
              <a:t>– 1 : 1 : 1</a:t>
            </a:r>
            <a:r>
              <a:rPr dirty="0" sz="3200" spc="-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:1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0"/>
            <a:ext cx="8809355" cy="595249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700" spc="-5" b="1">
                <a:latin typeface="Calibri"/>
                <a:cs typeface="Calibri"/>
              </a:rPr>
              <a:t>Chromosomal </a:t>
            </a:r>
            <a:r>
              <a:rPr dirty="0" sz="2700" b="1">
                <a:latin typeface="Calibri"/>
                <a:cs typeface="Calibri"/>
              </a:rPr>
              <a:t>theory of</a:t>
            </a:r>
            <a:r>
              <a:rPr dirty="0" sz="2700" spc="5" b="1">
                <a:latin typeface="Calibri"/>
                <a:cs typeface="Calibri"/>
              </a:rPr>
              <a:t> </a:t>
            </a:r>
            <a:r>
              <a:rPr dirty="0" sz="2700" spc="-5" b="1">
                <a:latin typeface="Calibri"/>
                <a:cs typeface="Calibri"/>
              </a:rPr>
              <a:t>inheritance</a:t>
            </a:r>
            <a:r>
              <a:rPr dirty="0" sz="2700" spc="-5">
                <a:latin typeface="Calibri"/>
                <a:cs typeface="Calibri"/>
              </a:rPr>
              <a:t>:</a:t>
            </a:r>
            <a:endParaRPr sz="27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700">
                <a:latin typeface="Calibri"/>
                <a:cs typeface="Calibri"/>
              </a:rPr>
              <a:t>It </a:t>
            </a:r>
            <a:r>
              <a:rPr dirty="0" sz="2700" spc="-15">
                <a:latin typeface="Calibri"/>
                <a:cs typeface="Calibri"/>
              </a:rPr>
              <a:t>was proposed </a:t>
            </a:r>
            <a:r>
              <a:rPr dirty="0" sz="2700" spc="-10">
                <a:latin typeface="Calibri"/>
                <a:cs typeface="Calibri"/>
              </a:rPr>
              <a:t>by </a:t>
            </a:r>
            <a:r>
              <a:rPr dirty="0" sz="2700" spc="-25">
                <a:latin typeface="Calibri"/>
                <a:cs typeface="Calibri"/>
              </a:rPr>
              <a:t>Walter </a:t>
            </a:r>
            <a:r>
              <a:rPr dirty="0" sz="2700" spc="-20">
                <a:latin typeface="Calibri"/>
                <a:cs typeface="Calibri"/>
              </a:rPr>
              <a:t>Sutton </a:t>
            </a:r>
            <a:r>
              <a:rPr dirty="0" sz="2700">
                <a:latin typeface="Calibri"/>
                <a:cs typeface="Calibri"/>
              </a:rPr>
              <a:t>and </a:t>
            </a:r>
            <a:r>
              <a:rPr dirty="0" sz="2700" spc="-10">
                <a:latin typeface="Calibri"/>
                <a:cs typeface="Calibri"/>
              </a:rPr>
              <a:t>Theodore Bovery</a:t>
            </a:r>
            <a:r>
              <a:rPr dirty="0" sz="2700">
                <a:latin typeface="Calibri"/>
                <a:cs typeface="Calibri"/>
              </a:rPr>
              <a:t> .</a:t>
            </a:r>
            <a:endParaRPr sz="27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They </a:t>
            </a:r>
            <a:r>
              <a:rPr dirty="0" sz="2700" spc="-10">
                <a:latin typeface="Calibri"/>
                <a:cs typeface="Calibri"/>
              </a:rPr>
              <a:t>work </a:t>
            </a:r>
            <a:r>
              <a:rPr dirty="0" sz="2700" spc="-5">
                <a:latin typeface="Calibri"/>
                <a:cs typeface="Calibri"/>
              </a:rPr>
              <a:t>out </a:t>
            </a:r>
            <a:r>
              <a:rPr dirty="0" sz="2700">
                <a:latin typeface="Calibri"/>
                <a:cs typeface="Calibri"/>
              </a:rPr>
              <a:t>the </a:t>
            </a:r>
            <a:r>
              <a:rPr dirty="0" sz="2700" spc="-10">
                <a:latin typeface="Calibri"/>
                <a:cs typeface="Calibri"/>
              </a:rPr>
              <a:t>chromosome movement </a:t>
            </a:r>
            <a:r>
              <a:rPr dirty="0" sz="2700" spc="-5">
                <a:latin typeface="Calibri"/>
                <a:cs typeface="Calibri"/>
              </a:rPr>
              <a:t>during</a:t>
            </a:r>
            <a:r>
              <a:rPr dirty="0" sz="2700" spc="-6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meiosis.</a:t>
            </a:r>
            <a:endParaRPr sz="2700">
              <a:latin typeface="Calibri"/>
              <a:cs typeface="Calibri"/>
            </a:endParaRPr>
          </a:p>
          <a:p>
            <a:pPr marL="355600" marR="5080" indent="-342900">
              <a:lnSpc>
                <a:spcPct val="90000"/>
              </a:lnSpc>
              <a:spcBef>
                <a:spcPts val="6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The </a:t>
            </a:r>
            <a:r>
              <a:rPr dirty="0" sz="2700" spc="-10">
                <a:latin typeface="Calibri"/>
                <a:cs typeface="Calibri"/>
              </a:rPr>
              <a:t>movement behavior </a:t>
            </a:r>
            <a:r>
              <a:rPr dirty="0" sz="2700" spc="-5">
                <a:latin typeface="Calibri"/>
                <a:cs typeface="Calibri"/>
              </a:rPr>
              <a:t>of </a:t>
            </a:r>
            <a:r>
              <a:rPr dirty="0" sz="2700" spc="-10">
                <a:latin typeface="Calibri"/>
                <a:cs typeface="Calibri"/>
              </a:rPr>
              <a:t>chromosomes </a:t>
            </a:r>
            <a:r>
              <a:rPr dirty="0" sz="2700" spc="-15">
                <a:latin typeface="Calibri"/>
                <a:cs typeface="Calibri"/>
              </a:rPr>
              <a:t>was </a:t>
            </a:r>
            <a:r>
              <a:rPr dirty="0" sz="2700" spc="-10">
                <a:latin typeface="Calibri"/>
                <a:cs typeface="Calibri"/>
              </a:rPr>
              <a:t>parallel </a:t>
            </a:r>
            <a:r>
              <a:rPr dirty="0" sz="2700" spc="-20">
                <a:latin typeface="Calibri"/>
                <a:cs typeface="Calibri"/>
              </a:rPr>
              <a:t>to </a:t>
            </a:r>
            <a:r>
              <a:rPr dirty="0" sz="2700" spc="-10">
                <a:latin typeface="Calibri"/>
                <a:cs typeface="Calibri"/>
              </a:rPr>
              <a:t>the  behavior </a:t>
            </a:r>
            <a:r>
              <a:rPr dirty="0" sz="2700" spc="-5">
                <a:latin typeface="Calibri"/>
                <a:cs typeface="Calibri"/>
              </a:rPr>
              <a:t>of genes. The </a:t>
            </a:r>
            <a:r>
              <a:rPr dirty="0" sz="2700" spc="-10">
                <a:latin typeface="Calibri"/>
                <a:cs typeface="Calibri"/>
              </a:rPr>
              <a:t>chromosome movement </a:t>
            </a:r>
            <a:r>
              <a:rPr dirty="0" sz="2700">
                <a:latin typeface="Calibri"/>
                <a:cs typeface="Calibri"/>
              </a:rPr>
              <a:t>is </a:t>
            </a:r>
            <a:r>
              <a:rPr dirty="0" sz="2700" spc="-5">
                <a:latin typeface="Calibri"/>
                <a:cs typeface="Calibri"/>
              </a:rPr>
              <a:t>used </a:t>
            </a:r>
            <a:r>
              <a:rPr dirty="0" sz="2700" spc="-15">
                <a:latin typeface="Calibri"/>
                <a:cs typeface="Calibri"/>
              </a:rPr>
              <a:t>to  </a:t>
            </a:r>
            <a:r>
              <a:rPr dirty="0" sz="2700" spc="-10">
                <a:latin typeface="Calibri"/>
                <a:cs typeface="Calibri"/>
              </a:rPr>
              <a:t>explain </a:t>
            </a:r>
            <a:r>
              <a:rPr dirty="0" sz="2700" spc="-25">
                <a:latin typeface="Calibri"/>
                <a:cs typeface="Calibri"/>
              </a:rPr>
              <a:t>Mendel’s </a:t>
            </a:r>
            <a:r>
              <a:rPr dirty="0" sz="2700" spc="-15">
                <a:latin typeface="Calibri"/>
                <a:cs typeface="Calibri"/>
              </a:rPr>
              <a:t>laws.</a:t>
            </a:r>
            <a:endParaRPr sz="2700">
              <a:latin typeface="Calibri"/>
              <a:cs typeface="Calibri"/>
            </a:endParaRPr>
          </a:p>
          <a:p>
            <a:pPr marL="355600" marR="19685" indent="-342900">
              <a:lnSpc>
                <a:spcPts val="2920"/>
              </a:lnSpc>
              <a:spcBef>
                <a:spcPts val="6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The </a:t>
            </a:r>
            <a:r>
              <a:rPr dirty="0" sz="2700" spc="-10">
                <a:latin typeface="Calibri"/>
                <a:cs typeface="Calibri"/>
              </a:rPr>
              <a:t>knowledge </a:t>
            </a:r>
            <a:r>
              <a:rPr dirty="0" sz="2700" spc="-5">
                <a:latin typeface="Calibri"/>
                <a:cs typeface="Calibri"/>
              </a:rPr>
              <a:t>of </a:t>
            </a:r>
            <a:r>
              <a:rPr dirty="0" sz="2700" spc="-10">
                <a:latin typeface="Calibri"/>
                <a:cs typeface="Calibri"/>
              </a:rPr>
              <a:t>chromosomal </a:t>
            </a:r>
            <a:r>
              <a:rPr dirty="0" sz="2700" spc="-15">
                <a:latin typeface="Calibri"/>
                <a:cs typeface="Calibri"/>
              </a:rPr>
              <a:t>segregation </a:t>
            </a:r>
            <a:r>
              <a:rPr dirty="0" sz="2700">
                <a:latin typeface="Calibri"/>
                <a:cs typeface="Calibri"/>
              </a:rPr>
              <a:t>with </a:t>
            </a:r>
            <a:r>
              <a:rPr dirty="0" sz="2700" spc="-5">
                <a:latin typeface="Calibri"/>
                <a:cs typeface="Calibri"/>
              </a:rPr>
              <a:t>Mendelian  principles </a:t>
            </a:r>
            <a:r>
              <a:rPr dirty="0" sz="2700">
                <a:latin typeface="Calibri"/>
                <a:cs typeface="Calibri"/>
              </a:rPr>
              <a:t>is </a:t>
            </a:r>
            <a:r>
              <a:rPr dirty="0" sz="2700" spc="-5">
                <a:latin typeface="Calibri"/>
                <a:cs typeface="Calibri"/>
              </a:rPr>
              <a:t>called </a:t>
            </a:r>
            <a:r>
              <a:rPr dirty="0" sz="2700" spc="-10">
                <a:latin typeface="Calibri"/>
                <a:cs typeface="Calibri"/>
              </a:rPr>
              <a:t>chromosomal </a:t>
            </a:r>
            <a:r>
              <a:rPr dirty="0" sz="2700">
                <a:latin typeface="Calibri"/>
                <a:cs typeface="Calibri"/>
              </a:rPr>
              <a:t>theory </a:t>
            </a:r>
            <a:r>
              <a:rPr dirty="0" sz="2700" spc="-5">
                <a:latin typeface="Calibri"/>
                <a:cs typeface="Calibri"/>
              </a:rPr>
              <a:t>of</a:t>
            </a:r>
            <a:r>
              <a:rPr dirty="0" sz="2700" spc="-3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inheritance.</a:t>
            </a:r>
            <a:endParaRPr sz="27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700" spc="-10">
                <a:latin typeface="Calibri"/>
                <a:cs typeface="Calibri"/>
              </a:rPr>
              <a:t>According </a:t>
            </a:r>
            <a:r>
              <a:rPr dirty="0" sz="2700" spc="-15">
                <a:latin typeface="Calibri"/>
                <a:cs typeface="Calibri"/>
              </a:rPr>
              <a:t>to</a:t>
            </a:r>
            <a:r>
              <a:rPr dirty="0" sz="2700" spc="-2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this,</a:t>
            </a:r>
            <a:endParaRPr sz="27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700" spc="-10">
                <a:latin typeface="Calibri"/>
                <a:cs typeface="Calibri"/>
              </a:rPr>
              <a:t>Chromosome </a:t>
            </a:r>
            <a:r>
              <a:rPr dirty="0" sz="2700">
                <a:latin typeface="Calibri"/>
                <a:cs typeface="Calibri"/>
              </a:rPr>
              <a:t>and </a:t>
            </a:r>
            <a:r>
              <a:rPr dirty="0" sz="2700" spc="-5">
                <a:latin typeface="Calibri"/>
                <a:cs typeface="Calibri"/>
              </a:rPr>
              <a:t>genes </a:t>
            </a:r>
            <a:r>
              <a:rPr dirty="0" sz="2700" spc="-15">
                <a:latin typeface="Calibri"/>
                <a:cs typeface="Calibri"/>
              </a:rPr>
              <a:t>are present </a:t>
            </a:r>
            <a:r>
              <a:rPr dirty="0" sz="2700">
                <a:latin typeface="Calibri"/>
                <a:cs typeface="Calibri"/>
              </a:rPr>
              <a:t>in </a:t>
            </a:r>
            <a:r>
              <a:rPr dirty="0" sz="2700" spc="-15">
                <a:latin typeface="Calibri"/>
                <a:cs typeface="Calibri"/>
              </a:rPr>
              <a:t>pairs </a:t>
            </a:r>
            <a:r>
              <a:rPr dirty="0" sz="2700">
                <a:latin typeface="Calibri"/>
                <a:cs typeface="Calibri"/>
              </a:rPr>
              <a:t>in </a:t>
            </a:r>
            <a:r>
              <a:rPr dirty="0" sz="2700" spc="-5">
                <a:latin typeface="Calibri"/>
                <a:cs typeface="Calibri"/>
              </a:rPr>
              <a:t>diploid</a:t>
            </a:r>
            <a:r>
              <a:rPr dirty="0" sz="2700" spc="-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cells.</a:t>
            </a:r>
            <a:endParaRPr sz="2700">
              <a:latin typeface="Calibri"/>
              <a:cs typeface="Calibri"/>
            </a:endParaRPr>
          </a:p>
          <a:p>
            <a:pPr marL="355600" marR="1262380" indent="-342900">
              <a:lnSpc>
                <a:spcPts val="2920"/>
              </a:lnSpc>
              <a:spcBef>
                <a:spcPts val="6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Homologous </a:t>
            </a:r>
            <a:r>
              <a:rPr dirty="0" sz="2700" spc="-10">
                <a:latin typeface="Calibri"/>
                <a:cs typeface="Calibri"/>
              </a:rPr>
              <a:t>chromosomes </a:t>
            </a:r>
            <a:r>
              <a:rPr dirty="0" sz="2700" spc="-20">
                <a:latin typeface="Calibri"/>
                <a:cs typeface="Calibri"/>
              </a:rPr>
              <a:t>separate </a:t>
            </a:r>
            <a:r>
              <a:rPr dirty="0" sz="2700" spc="-5">
                <a:latin typeface="Calibri"/>
                <a:cs typeface="Calibri"/>
              </a:rPr>
              <a:t>during </a:t>
            </a:r>
            <a:r>
              <a:rPr dirty="0" sz="2700" spc="-15">
                <a:latin typeface="Calibri"/>
                <a:cs typeface="Calibri"/>
              </a:rPr>
              <a:t>gamete  formation</a:t>
            </a:r>
            <a:r>
              <a:rPr dirty="0" sz="2700" spc="-5">
                <a:latin typeface="Calibri"/>
                <a:cs typeface="Calibri"/>
              </a:rPr>
              <a:t> (meiosis)</a:t>
            </a:r>
            <a:endParaRPr sz="2700">
              <a:latin typeface="Calibri"/>
              <a:cs typeface="Calibri"/>
            </a:endParaRPr>
          </a:p>
          <a:p>
            <a:pPr marL="355600" marR="571500" indent="-342900">
              <a:lnSpc>
                <a:spcPts val="2920"/>
              </a:lnSpc>
              <a:spcBef>
                <a:spcPts val="6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700" spc="-10">
                <a:latin typeface="Calibri"/>
                <a:cs typeface="Calibri"/>
              </a:rPr>
              <a:t>Fertilization </a:t>
            </a:r>
            <a:r>
              <a:rPr dirty="0" sz="2700" spc="-20">
                <a:latin typeface="Calibri"/>
                <a:cs typeface="Calibri"/>
              </a:rPr>
              <a:t>restores </a:t>
            </a:r>
            <a:r>
              <a:rPr dirty="0" sz="2700">
                <a:latin typeface="Calibri"/>
                <a:cs typeface="Calibri"/>
              </a:rPr>
              <a:t>the </a:t>
            </a:r>
            <a:r>
              <a:rPr dirty="0" sz="2700" spc="-10">
                <a:latin typeface="Calibri"/>
                <a:cs typeface="Calibri"/>
              </a:rPr>
              <a:t>chromosome </a:t>
            </a:r>
            <a:r>
              <a:rPr dirty="0" sz="2700" spc="-5">
                <a:latin typeface="Calibri"/>
                <a:cs typeface="Calibri"/>
              </a:rPr>
              <a:t>number </a:t>
            </a:r>
            <a:r>
              <a:rPr dirty="0" sz="2700" spc="-15">
                <a:latin typeface="Calibri"/>
                <a:cs typeface="Calibri"/>
              </a:rPr>
              <a:t>to </a:t>
            </a:r>
            <a:r>
              <a:rPr dirty="0" sz="2700" spc="-5">
                <a:latin typeface="Calibri"/>
                <a:cs typeface="Calibri"/>
              </a:rPr>
              <a:t>diploid  </a:t>
            </a:r>
            <a:r>
              <a:rPr dirty="0" sz="2700" spc="-10">
                <a:latin typeface="Calibri"/>
                <a:cs typeface="Calibri"/>
              </a:rPr>
              <a:t>condition.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807"/>
            <a:ext cx="8899525" cy="25634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Thomas </a:t>
            </a:r>
            <a:r>
              <a:rPr dirty="0" sz="3200" spc="-10">
                <a:latin typeface="Calibri"/>
                <a:cs typeface="Calibri"/>
              </a:rPr>
              <a:t>Hunt </a:t>
            </a:r>
            <a:r>
              <a:rPr dirty="0" sz="3200" spc="-20">
                <a:latin typeface="Calibri"/>
                <a:cs typeface="Calibri"/>
              </a:rPr>
              <a:t>Morgan </a:t>
            </a:r>
            <a:r>
              <a:rPr dirty="0" sz="3200">
                <a:latin typeface="Calibri"/>
                <a:cs typeface="Calibri"/>
              </a:rPr>
              <a:t>and </a:t>
            </a:r>
            <a:r>
              <a:rPr dirty="0" sz="3200" spc="-5">
                <a:latin typeface="Calibri"/>
                <a:cs typeface="Calibri"/>
              </a:rPr>
              <a:t>his colleagues </a:t>
            </a:r>
            <a:r>
              <a:rPr dirty="0" sz="3200" spc="-10">
                <a:latin typeface="Calibri"/>
                <a:cs typeface="Calibri"/>
              </a:rPr>
              <a:t>conducted  </a:t>
            </a:r>
            <a:r>
              <a:rPr dirty="0" sz="3200" spc="-15">
                <a:latin typeface="Calibri"/>
                <a:cs typeface="Calibri"/>
              </a:rPr>
              <a:t>experimental </a:t>
            </a:r>
            <a:r>
              <a:rPr dirty="0" sz="3200" spc="-10">
                <a:latin typeface="Calibri"/>
                <a:cs typeface="Calibri"/>
              </a:rPr>
              <a:t>verification </a:t>
            </a:r>
            <a:r>
              <a:rPr dirty="0" sz="3200">
                <a:latin typeface="Calibri"/>
                <a:cs typeface="Calibri"/>
              </a:rPr>
              <a:t>of </a:t>
            </a:r>
            <a:r>
              <a:rPr dirty="0" sz="3200" spc="-10">
                <a:latin typeface="Calibri"/>
                <a:cs typeface="Calibri"/>
              </a:rPr>
              <a:t>chromosomal </a:t>
            </a:r>
            <a:r>
              <a:rPr dirty="0" sz="3200">
                <a:latin typeface="Calibri"/>
                <a:cs typeface="Calibri"/>
              </a:rPr>
              <a:t>theory </a:t>
            </a:r>
            <a:r>
              <a:rPr dirty="0" sz="3200" spc="-5">
                <a:latin typeface="Calibri"/>
                <a:cs typeface="Calibri"/>
              </a:rPr>
              <a:t>of  inheritance </a:t>
            </a:r>
            <a:r>
              <a:rPr dirty="0" sz="320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  <a:p>
            <a:pPr algn="just" marL="355600" marR="84201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20">
                <a:latin typeface="Calibri"/>
                <a:cs typeface="Calibri"/>
              </a:rPr>
              <a:t>Morgan </a:t>
            </a:r>
            <a:r>
              <a:rPr dirty="0" sz="3200" spc="-25">
                <a:latin typeface="Calibri"/>
                <a:cs typeface="Calibri"/>
              </a:rPr>
              <a:t>worked </a:t>
            </a:r>
            <a:r>
              <a:rPr dirty="0" sz="3200" spc="-5">
                <a:latin typeface="Calibri"/>
                <a:cs typeface="Calibri"/>
              </a:rPr>
              <a:t>with </a:t>
            </a:r>
            <a:r>
              <a:rPr dirty="0" sz="3200" spc="-20">
                <a:latin typeface="Calibri"/>
                <a:cs typeface="Calibri"/>
              </a:rPr>
              <a:t>tiny </a:t>
            </a:r>
            <a:r>
              <a:rPr dirty="0" sz="3200" spc="-5">
                <a:latin typeface="Calibri"/>
                <a:cs typeface="Calibri"/>
              </a:rPr>
              <a:t>fruit flies, </a:t>
            </a:r>
            <a:r>
              <a:rPr dirty="0" sz="3200" spc="-10">
                <a:latin typeface="Calibri"/>
                <a:cs typeface="Calibri"/>
              </a:rPr>
              <a:t>Drosophila  </a:t>
            </a:r>
            <a:r>
              <a:rPr dirty="0" sz="3200" spc="-40">
                <a:latin typeface="Calibri"/>
                <a:cs typeface="Calibri"/>
              </a:rPr>
              <a:t>melanogaster.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8600" y="2941320"/>
            <a:ext cx="8915400" cy="29062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540" y="138215"/>
            <a:ext cx="8374380" cy="6075045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He </a:t>
            </a:r>
            <a:r>
              <a:rPr dirty="0" sz="3200" spc="-10">
                <a:latin typeface="Calibri"/>
                <a:cs typeface="Calibri"/>
              </a:rPr>
              <a:t>selected Drosophila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because,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It is </a:t>
            </a:r>
            <a:r>
              <a:rPr dirty="0" sz="3200" spc="-10">
                <a:latin typeface="Calibri"/>
                <a:cs typeface="Calibri"/>
              </a:rPr>
              <a:t>suitable </a:t>
            </a:r>
            <a:r>
              <a:rPr dirty="0" sz="3200" spc="-30">
                <a:latin typeface="Calibri"/>
                <a:cs typeface="Calibri"/>
              </a:rPr>
              <a:t>for </a:t>
            </a:r>
            <a:r>
              <a:rPr dirty="0" sz="3200" spc="-5">
                <a:latin typeface="Calibri"/>
                <a:cs typeface="Calibri"/>
              </a:rPr>
              <a:t>genetic</a:t>
            </a:r>
            <a:r>
              <a:rPr dirty="0" sz="3200" spc="2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studies.</a:t>
            </a:r>
            <a:endParaRPr sz="3200">
              <a:latin typeface="Calibri"/>
              <a:cs typeface="Calibri"/>
            </a:endParaRPr>
          </a:p>
          <a:p>
            <a:pPr marL="355600" marR="109918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5">
                <a:latin typeface="Calibri"/>
                <a:cs typeface="Calibri"/>
              </a:rPr>
              <a:t>Grown </a:t>
            </a:r>
            <a:r>
              <a:rPr dirty="0" sz="3200" spc="-5">
                <a:latin typeface="Calibri"/>
                <a:cs typeface="Calibri"/>
              </a:rPr>
              <a:t>on simple </a:t>
            </a:r>
            <a:r>
              <a:rPr dirty="0" sz="3200" spc="-15">
                <a:latin typeface="Calibri"/>
                <a:cs typeface="Calibri"/>
              </a:rPr>
              <a:t>synthetic </a:t>
            </a:r>
            <a:r>
              <a:rPr dirty="0" sz="3200">
                <a:latin typeface="Calibri"/>
                <a:cs typeface="Calibri"/>
              </a:rPr>
              <a:t>medium in the  </a:t>
            </a:r>
            <a:r>
              <a:rPr dirty="0" sz="3200" spc="-35">
                <a:latin typeface="Calibri"/>
                <a:cs typeface="Calibri"/>
              </a:rPr>
              <a:t>laboratory.</a:t>
            </a:r>
            <a:endParaRPr sz="3200">
              <a:latin typeface="Calibri"/>
              <a:cs typeface="Calibri"/>
            </a:endParaRPr>
          </a:p>
          <a:p>
            <a:pPr marL="355600" marR="99123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0">
                <a:latin typeface="Calibri"/>
                <a:cs typeface="Calibri"/>
              </a:rPr>
              <a:t>They </a:t>
            </a:r>
            <a:r>
              <a:rPr dirty="0" sz="3200" spc="-15">
                <a:latin typeface="Calibri"/>
                <a:cs typeface="Calibri"/>
              </a:rPr>
              <a:t>complete </a:t>
            </a:r>
            <a:r>
              <a:rPr dirty="0" sz="3200" spc="-5">
                <a:latin typeface="Calibri"/>
                <a:cs typeface="Calibri"/>
              </a:rPr>
              <a:t>their </a:t>
            </a:r>
            <a:r>
              <a:rPr dirty="0" sz="3200" spc="-25">
                <a:latin typeface="Calibri"/>
                <a:cs typeface="Calibri"/>
              </a:rPr>
              <a:t>life </a:t>
            </a:r>
            <a:r>
              <a:rPr dirty="0" sz="3200" spc="-5">
                <a:latin typeface="Calibri"/>
                <a:cs typeface="Calibri"/>
              </a:rPr>
              <a:t>cycle </a:t>
            </a:r>
            <a:r>
              <a:rPr dirty="0" sz="3200">
                <a:latin typeface="Calibri"/>
                <a:cs typeface="Calibri"/>
              </a:rPr>
              <a:t>in about </a:t>
            </a:r>
            <a:r>
              <a:rPr dirty="0" sz="3200" spc="-10">
                <a:latin typeface="Calibri"/>
                <a:cs typeface="Calibri"/>
              </a:rPr>
              <a:t>two  weeks.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A </a:t>
            </a:r>
            <a:r>
              <a:rPr dirty="0" sz="3200" spc="-5">
                <a:latin typeface="Calibri"/>
                <a:cs typeface="Calibri"/>
              </a:rPr>
              <a:t>single mating </a:t>
            </a:r>
            <a:r>
              <a:rPr dirty="0" sz="3200" spc="-10">
                <a:latin typeface="Calibri"/>
                <a:cs typeface="Calibri"/>
              </a:rPr>
              <a:t>could produce </a:t>
            </a:r>
            <a:r>
              <a:rPr dirty="0" sz="3200">
                <a:latin typeface="Calibri"/>
                <a:cs typeface="Calibri"/>
              </a:rPr>
              <a:t>a </a:t>
            </a:r>
            <a:r>
              <a:rPr dirty="0" sz="3200" spc="-15">
                <a:latin typeface="Calibri"/>
                <a:cs typeface="Calibri"/>
              </a:rPr>
              <a:t>large </a:t>
            </a:r>
            <a:r>
              <a:rPr dirty="0" sz="3200" spc="-5">
                <a:latin typeface="Calibri"/>
                <a:cs typeface="Calibri"/>
              </a:rPr>
              <a:t>number of  </a:t>
            </a:r>
            <a:r>
              <a:rPr dirty="0" sz="3200" spc="-20">
                <a:latin typeface="Calibri"/>
                <a:cs typeface="Calibri"/>
              </a:rPr>
              <a:t>progeny</a:t>
            </a:r>
            <a:r>
              <a:rPr dirty="0" sz="3200" spc="-5">
                <a:latin typeface="Calibri"/>
                <a:cs typeface="Calibri"/>
              </a:rPr>
              <a:t> flies.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Clear </a:t>
            </a:r>
            <a:r>
              <a:rPr dirty="0" sz="3200" spc="-20">
                <a:latin typeface="Calibri"/>
                <a:cs typeface="Calibri"/>
              </a:rPr>
              <a:t>differentiation </a:t>
            </a:r>
            <a:r>
              <a:rPr dirty="0" sz="3200">
                <a:latin typeface="Calibri"/>
                <a:cs typeface="Calibri"/>
              </a:rPr>
              <a:t>of male and </a:t>
            </a:r>
            <a:r>
              <a:rPr dirty="0" sz="3200" spc="-15">
                <a:latin typeface="Calibri"/>
                <a:cs typeface="Calibri"/>
              </a:rPr>
              <a:t>female</a:t>
            </a:r>
            <a:r>
              <a:rPr dirty="0" sz="3200" spc="4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flies</a:t>
            </a:r>
            <a:endParaRPr sz="3200">
              <a:latin typeface="Calibri"/>
              <a:cs typeface="Calibri"/>
            </a:endParaRPr>
          </a:p>
          <a:p>
            <a:pPr marL="355600" marR="9652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5">
                <a:latin typeface="Calibri"/>
                <a:cs typeface="Calibri"/>
              </a:rPr>
              <a:t>Many </a:t>
            </a:r>
            <a:r>
              <a:rPr dirty="0" sz="3200">
                <a:latin typeface="Calibri"/>
                <a:cs typeface="Calibri"/>
              </a:rPr>
              <a:t>types </a:t>
            </a:r>
            <a:r>
              <a:rPr dirty="0" sz="3200" spc="-5">
                <a:latin typeface="Calibri"/>
                <a:cs typeface="Calibri"/>
              </a:rPr>
              <a:t>of </a:t>
            </a:r>
            <a:r>
              <a:rPr dirty="0" sz="3200" spc="-10">
                <a:latin typeface="Calibri"/>
                <a:cs typeface="Calibri"/>
              </a:rPr>
              <a:t>hereditary variations </a:t>
            </a:r>
            <a:r>
              <a:rPr dirty="0" sz="3200" spc="-5">
                <a:latin typeface="Calibri"/>
                <a:cs typeface="Calibri"/>
              </a:rPr>
              <a:t>can be seen  </a:t>
            </a:r>
            <a:r>
              <a:rPr dirty="0" sz="3200">
                <a:latin typeface="Calibri"/>
                <a:cs typeface="Calibri"/>
              </a:rPr>
              <a:t>with </a:t>
            </a:r>
            <a:r>
              <a:rPr dirty="0" sz="3200" spc="-5">
                <a:latin typeface="Calibri"/>
                <a:cs typeface="Calibri"/>
              </a:rPr>
              <a:t>low </a:t>
            </a:r>
            <a:r>
              <a:rPr dirty="0" sz="3200" spc="-10">
                <a:latin typeface="Calibri"/>
                <a:cs typeface="Calibri"/>
              </a:rPr>
              <a:t>power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microscopes.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0"/>
            <a:ext cx="8527415" cy="3928110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b="1">
                <a:latin typeface="Calibri"/>
                <a:cs typeface="Calibri"/>
              </a:rPr>
              <a:t>SEX</a:t>
            </a:r>
            <a:r>
              <a:rPr dirty="0" sz="3200" spc="-20" b="1">
                <a:latin typeface="Calibri"/>
                <a:cs typeface="Calibri"/>
              </a:rPr>
              <a:t> </a:t>
            </a:r>
            <a:r>
              <a:rPr dirty="0" sz="3200" spc="-25" b="1">
                <a:latin typeface="Calibri"/>
                <a:cs typeface="Calibri"/>
              </a:rPr>
              <a:t>DETERMINATION:</a:t>
            </a:r>
            <a:endParaRPr sz="3200">
              <a:latin typeface="Calibri"/>
              <a:cs typeface="Calibri"/>
            </a:endParaRPr>
          </a:p>
          <a:p>
            <a:pPr marL="355600" marR="26035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Henking (1891) </a:t>
            </a:r>
            <a:r>
              <a:rPr dirty="0" sz="3200" spc="-10">
                <a:latin typeface="Calibri"/>
                <a:cs typeface="Calibri"/>
              </a:rPr>
              <a:t>traced </a:t>
            </a:r>
            <a:r>
              <a:rPr dirty="0" sz="3200" spc="-5">
                <a:latin typeface="Calibri"/>
                <a:cs typeface="Calibri"/>
              </a:rPr>
              <a:t>specific nuclear </a:t>
            </a:r>
            <a:r>
              <a:rPr dirty="0" sz="3200" spc="-10">
                <a:latin typeface="Calibri"/>
                <a:cs typeface="Calibri"/>
              </a:rPr>
              <a:t>structure  </a:t>
            </a:r>
            <a:r>
              <a:rPr dirty="0" sz="3200" spc="-5">
                <a:latin typeface="Calibri"/>
                <a:cs typeface="Calibri"/>
              </a:rPr>
              <a:t>during </a:t>
            </a:r>
            <a:r>
              <a:rPr dirty="0" sz="3200" spc="-10">
                <a:latin typeface="Calibri"/>
                <a:cs typeface="Calibri"/>
              </a:rPr>
              <a:t>spermatogenesis </a:t>
            </a:r>
            <a:r>
              <a:rPr dirty="0" sz="3200" spc="-5">
                <a:latin typeface="Calibri"/>
                <a:cs typeface="Calibri"/>
              </a:rPr>
              <a:t>of some</a:t>
            </a:r>
            <a:r>
              <a:rPr dirty="0" sz="3200" spc="2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insects.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50 % of the </a:t>
            </a:r>
            <a:r>
              <a:rPr dirty="0" sz="3200" spc="-5">
                <a:latin typeface="Calibri"/>
                <a:cs typeface="Calibri"/>
              </a:rPr>
              <a:t>sperm </a:t>
            </a:r>
            <a:r>
              <a:rPr dirty="0" sz="3200" spc="-10">
                <a:latin typeface="Calibri"/>
                <a:cs typeface="Calibri"/>
              </a:rPr>
              <a:t>received </a:t>
            </a:r>
            <a:r>
              <a:rPr dirty="0" sz="3200" spc="-5">
                <a:latin typeface="Calibri"/>
                <a:cs typeface="Calibri"/>
              </a:rPr>
              <a:t>these specific  </a:t>
            </a:r>
            <a:r>
              <a:rPr dirty="0" sz="3200" spc="-10">
                <a:latin typeface="Calibri"/>
                <a:cs typeface="Calibri"/>
              </a:rPr>
              <a:t>structures, </a:t>
            </a:r>
            <a:r>
              <a:rPr dirty="0" sz="3200" spc="-5">
                <a:latin typeface="Calibri"/>
                <a:cs typeface="Calibri"/>
              </a:rPr>
              <a:t>whereas </a:t>
            </a:r>
            <a:r>
              <a:rPr dirty="0" sz="3200">
                <a:latin typeface="Calibri"/>
                <a:cs typeface="Calibri"/>
              </a:rPr>
              <a:t>50% </a:t>
            </a:r>
            <a:r>
              <a:rPr dirty="0" sz="3200" spc="-5">
                <a:latin typeface="Calibri"/>
                <a:cs typeface="Calibri"/>
              </a:rPr>
              <a:t>sperm did not </a:t>
            </a:r>
            <a:r>
              <a:rPr dirty="0" sz="3200" spc="-10">
                <a:latin typeface="Calibri"/>
                <a:cs typeface="Calibri"/>
              </a:rPr>
              <a:t>receive</a:t>
            </a:r>
            <a:r>
              <a:rPr dirty="0" sz="3200" spc="-4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it.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He </a:t>
            </a:r>
            <a:r>
              <a:rPr dirty="0" sz="3200" spc="-40">
                <a:latin typeface="Calibri"/>
                <a:cs typeface="Calibri"/>
              </a:rPr>
              <a:t>gave </a:t>
            </a:r>
            <a:r>
              <a:rPr dirty="0" sz="3200">
                <a:latin typeface="Calibri"/>
                <a:cs typeface="Calibri"/>
              </a:rPr>
              <a:t>a </a:t>
            </a:r>
            <a:r>
              <a:rPr dirty="0" sz="3200" spc="-5">
                <a:latin typeface="Calibri"/>
                <a:cs typeface="Calibri"/>
              </a:rPr>
              <a:t>name </a:t>
            </a:r>
            <a:r>
              <a:rPr dirty="0" sz="3200" spc="-20">
                <a:latin typeface="Calibri"/>
                <a:cs typeface="Calibri"/>
              </a:rPr>
              <a:t>to </a:t>
            </a:r>
            <a:r>
              <a:rPr dirty="0" sz="3200" spc="-5">
                <a:latin typeface="Calibri"/>
                <a:cs typeface="Calibri"/>
              </a:rPr>
              <a:t>this </a:t>
            </a:r>
            <a:r>
              <a:rPr dirty="0" sz="3200" spc="-10">
                <a:latin typeface="Calibri"/>
                <a:cs typeface="Calibri"/>
              </a:rPr>
              <a:t>structure </a:t>
            </a:r>
            <a:r>
              <a:rPr dirty="0" sz="3200">
                <a:latin typeface="Calibri"/>
                <a:cs typeface="Calibri"/>
              </a:rPr>
              <a:t>as the</a:t>
            </a:r>
            <a:r>
              <a:rPr dirty="0" sz="3200" spc="90">
                <a:latin typeface="Calibri"/>
                <a:cs typeface="Calibri"/>
              </a:rPr>
              <a:t> </a:t>
            </a:r>
            <a:r>
              <a:rPr dirty="0" sz="3200" spc="-30">
                <a:latin typeface="Calibri"/>
                <a:cs typeface="Calibri"/>
              </a:rPr>
              <a:t>X-body.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This </a:t>
            </a:r>
            <a:r>
              <a:rPr dirty="0" sz="3200" spc="-10">
                <a:latin typeface="Calibri"/>
                <a:cs typeface="Calibri"/>
              </a:rPr>
              <a:t>was </a:t>
            </a:r>
            <a:r>
              <a:rPr dirty="0" sz="3200" spc="-15">
                <a:latin typeface="Calibri"/>
                <a:cs typeface="Calibri"/>
              </a:rPr>
              <a:t>later </a:t>
            </a:r>
            <a:r>
              <a:rPr dirty="0" sz="3200">
                <a:latin typeface="Calibri"/>
                <a:cs typeface="Calibri"/>
              </a:rPr>
              <a:t>on </a:t>
            </a:r>
            <a:r>
              <a:rPr dirty="0" sz="3200" spc="-5">
                <a:latin typeface="Calibri"/>
                <a:cs typeface="Calibri"/>
              </a:rPr>
              <a:t>named </a:t>
            </a:r>
            <a:r>
              <a:rPr dirty="0" sz="3200">
                <a:latin typeface="Calibri"/>
                <a:cs typeface="Calibri"/>
              </a:rPr>
              <a:t>as</a:t>
            </a:r>
            <a:r>
              <a:rPr dirty="0" sz="3200" spc="2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X-chromosome.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38215"/>
            <a:ext cx="8408670" cy="6464935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25" b="1">
                <a:latin typeface="Calibri"/>
                <a:cs typeface="Calibri"/>
              </a:rPr>
              <a:t>XX-XO </a:t>
            </a:r>
            <a:r>
              <a:rPr dirty="0" sz="3200" spc="-5" b="1">
                <a:latin typeface="Calibri"/>
                <a:cs typeface="Calibri"/>
              </a:rPr>
              <a:t>type: </a:t>
            </a:r>
            <a:r>
              <a:rPr dirty="0" sz="3200" spc="-10">
                <a:latin typeface="Calibri"/>
                <a:cs typeface="Calibri"/>
              </a:rPr>
              <a:t>Sex-determination </a:t>
            </a:r>
            <a:r>
              <a:rPr dirty="0" sz="3200">
                <a:latin typeface="Calibri"/>
                <a:cs typeface="Calibri"/>
              </a:rPr>
              <a:t>of </a:t>
            </a:r>
            <a:r>
              <a:rPr dirty="0" sz="3200" spc="-10">
                <a:latin typeface="Calibri"/>
                <a:cs typeface="Calibri"/>
              </a:rPr>
              <a:t>grass</a:t>
            </a:r>
            <a:r>
              <a:rPr dirty="0" sz="3200" spc="-5">
                <a:latin typeface="Calibri"/>
                <a:cs typeface="Calibri"/>
              </a:rPr>
              <a:t> hopper:</a:t>
            </a:r>
            <a:endParaRPr sz="3200">
              <a:latin typeface="Calibri"/>
              <a:cs typeface="Calibri"/>
            </a:endParaRPr>
          </a:p>
          <a:p>
            <a:pPr marL="355600" marR="147129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The grasshopper </a:t>
            </a:r>
            <a:r>
              <a:rPr dirty="0" sz="3200" spc="-10">
                <a:latin typeface="Calibri"/>
                <a:cs typeface="Calibri"/>
              </a:rPr>
              <a:t>contains </a:t>
            </a:r>
            <a:r>
              <a:rPr dirty="0" sz="3200">
                <a:latin typeface="Calibri"/>
                <a:cs typeface="Calibri"/>
              </a:rPr>
              <a:t>12 </a:t>
            </a:r>
            <a:r>
              <a:rPr dirty="0" sz="3200" spc="-15">
                <a:latin typeface="Calibri"/>
                <a:cs typeface="Calibri"/>
              </a:rPr>
              <a:t>pairs </a:t>
            </a:r>
            <a:r>
              <a:rPr dirty="0" sz="3200" spc="-5">
                <a:latin typeface="Calibri"/>
                <a:cs typeface="Calibri"/>
              </a:rPr>
              <a:t>or </a:t>
            </a:r>
            <a:r>
              <a:rPr dirty="0" sz="3200">
                <a:latin typeface="Calibri"/>
                <a:cs typeface="Calibri"/>
              </a:rPr>
              <a:t>24  </a:t>
            </a:r>
            <a:r>
              <a:rPr dirty="0" sz="3200" spc="-5">
                <a:latin typeface="Calibri"/>
                <a:cs typeface="Calibri"/>
              </a:rPr>
              <a:t>chromosomes. The </a:t>
            </a:r>
            <a:r>
              <a:rPr dirty="0" sz="3200">
                <a:latin typeface="Calibri"/>
                <a:cs typeface="Calibri"/>
              </a:rPr>
              <a:t>male has only 23  </a:t>
            </a:r>
            <a:r>
              <a:rPr dirty="0" sz="3200" spc="-5">
                <a:latin typeface="Calibri"/>
                <a:cs typeface="Calibri"/>
              </a:rPr>
              <a:t>chromosome.</a:t>
            </a:r>
            <a:endParaRPr sz="3200">
              <a:latin typeface="Calibri"/>
              <a:cs typeface="Calibri"/>
            </a:endParaRPr>
          </a:p>
          <a:p>
            <a:pPr marL="355600" marR="61912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All </a:t>
            </a:r>
            <a:r>
              <a:rPr dirty="0" sz="3200" spc="10">
                <a:latin typeface="Calibri"/>
                <a:cs typeface="Calibri"/>
              </a:rPr>
              <a:t>egg </a:t>
            </a:r>
            <a:r>
              <a:rPr dirty="0" sz="3200" spc="-15">
                <a:latin typeface="Calibri"/>
                <a:cs typeface="Calibri"/>
              </a:rPr>
              <a:t>bears </a:t>
            </a:r>
            <a:r>
              <a:rPr dirty="0" sz="3200">
                <a:latin typeface="Calibri"/>
                <a:cs typeface="Calibri"/>
              </a:rPr>
              <a:t>one </a:t>
            </a:r>
            <a:r>
              <a:rPr dirty="0" sz="3200" spc="-5">
                <a:latin typeface="Calibri"/>
                <a:cs typeface="Calibri"/>
              </a:rPr>
              <a:t>‘X’ chromosome </a:t>
            </a:r>
            <a:r>
              <a:rPr dirty="0" sz="3200">
                <a:latin typeface="Calibri"/>
                <a:cs typeface="Calibri"/>
              </a:rPr>
              <a:t>along with  </a:t>
            </a:r>
            <a:r>
              <a:rPr dirty="0" sz="3200" spc="-5">
                <a:latin typeface="Calibri"/>
                <a:cs typeface="Calibri"/>
              </a:rPr>
              <a:t>autosomes.</a:t>
            </a:r>
            <a:endParaRPr sz="3200">
              <a:latin typeface="Calibri"/>
              <a:cs typeface="Calibri"/>
            </a:endParaRPr>
          </a:p>
          <a:p>
            <a:pPr marL="355600" marR="18478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Some </a:t>
            </a:r>
            <a:r>
              <a:rPr dirty="0" sz="3200" spc="-5">
                <a:latin typeface="Calibri"/>
                <a:cs typeface="Calibri"/>
              </a:rPr>
              <a:t>sperms (50%) </a:t>
            </a:r>
            <a:r>
              <a:rPr dirty="0" sz="3200" spc="-10">
                <a:latin typeface="Calibri"/>
                <a:cs typeface="Calibri"/>
              </a:rPr>
              <a:t>bear’s </a:t>
            </a:r>
            <a:r>
              <a:rPr dirty="0" sz="3200" spc="-5">
                <a:latin typeface="Calibri"/>
                <a:cs typeface="Calibri"/>
              </a:rPr>
              <a:t>one ‘X’ chromosome  </a:t>
            </a:r>
            <a:r>
              <a:rPr dirty="0" sz="3200">
                <a:latin typeface="Calibri"/>
                <a:cs typeface="Calibri"/>
              </a:rPr>
              <a:t>and 50% </a:t>
            </a:r>
            <a:r>
              <a:rPr dirty="0" sz="3200" spc="-5">
                <a:latin typeface="Calibri"/>
                <a:cs typeface="Calibri"/>
              </a:rPr>
              <a:t>do</a:t>
            </a:r>
            <a:r>
              <a:rPr dirty="0" sz="3200" spc="2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not.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5">
                <a:latin typeface="Calibri"/>
                <a:cs typeface="Calibri"/>
              </a:rPr>
              <a:t>Egg </a:t>
            </a:r>
            <a:r>
              <a:rPr dirty="0" sz="3200" spc="-20">
                <a:latin typeface="Calibri"/>
                <a:cs typeface="Calibri"/>
              </a:rPr>
              <a:t>fertilized </a:t>
            </a:r>
            <a:r>
              <a:rPr dirty="0" sz="3200">
                <a:latin typeface="Calibri"/>
                <a:cs typeface="Calibri"/>
              </a:rPr>
              <a:t>with </a:t>
            </a:r>
            <a:r>
              <a:rPr dirty="0" sz="3200" spc="-5">
                <a:latin typeface="Calibri"/>
                <a:cs typeface="Calibri"/>
              </a:rPr>
              <a:t>sperm </a:t>
            </a:r>
            <a:r>
              <a:rPr dirty="0" sz="3200" spc="-10">
                <a:latin typeface="Calibri"/>
                <a:cs typeface="Calibri"/>
              </a:rPr>
              <a:t>having </a:t>
            </a:r>
            <a:r>
              <a:rPr dirty="0" sz="3200" spc="-5">
                <a:latin typeface="Calibri"/>
                <a:cs typeface="Calibri"/>
              </a:rPr>
              <a:t>‘X’ chromosome  became </a:t>
            </a:r>
            <a:r>
              <a:rPr dirty="0" sz="3200" spc="-15">
                <a:latin typeface="Calibri"/>
                <a:cs typeface="Calibri"/>
              </a:rPr>
              <a:t>female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(22+XX).</a:t>
            </a:r>
            <a:endParaRPr sz="3200">
              <a:latin typeface="Calibri"/>
              <a:cs typeface="Calibri"/>
            </a:endParaRPr>
          </a:p>
          <a:p>
            <a:pPr marL="355600" marR="2002789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5">
                <a:latin typeface="Calibri"/>
                <a:cs typeface="Calibri"/>
              </a:rPr>
              <a:t>Egg </a:t>
            </a:r>
            <a:r>
              <a:rPr dirty="0" sz="3200" spc="-20">
                <a:latin typeface="Calibri"/>
                <a:cs typeface="Calibri"/>
              </a:rPr>
              <a:t>fertilized </a:t>
            </a:r>
            <a:r>
              <a:rPr dirty="0" sz="3200">
                <a:latin typeface="Calibri"/>
                <a:cs typeface="Calibri"/>
              </a:rPr>
              <a:t>with </a:t>
            </a:r>
            <a:r>
              <a:rPr dirty="0" sz="3200" spc="-5">
                <a:latin typeface="Calibri"/>
                <a:cs typeface="Calibri"/>
              </a:rPr>
              <a:t>sperm </a:t>
            </a:r>
            <a:r>
              <a:rPr dirty="0" sz="3200">
                <a:latin typeface="Calibri"/>
                <a:cs typeface="Calibri"/>
              </a:rPr>
              <a:t>without </a:t>
            </a:r>
            <a:r>
              <a:rPr dirty="0" sz="3200" spc="-5">
                <a:latin typeface="Calibri"/>
                <a:cs typeface="Calibri"/>
              </a:rPr>
              <a:t>‘X’  chromosome became </a:t>
            </a:r>
            <a:r>
              <a:rPr dirty="0" sz="3200">
                <a:latin typeface="Calibri"/>
                <a:cs typeface="Calibri"/>
              </a:rPr>
              <a:t>male (22 +</a:t>
            </a:r>
            <a:r>
              <a:rPr dirty="0" sz="3200" spc="-5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X0)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35407"/>
            <a:ext cx="7886700" cy="5782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  <a:tab pos="2506345" algn="l"/>
              </a:tabLst>
            </a:pPr>
            <a:r>
              <a:rPr dirty="0" sz="3200" b="1">
                <a:latin typeface="Calibri"/>
                <a:cs typeface="Calibri"/>
              </a:rPr>
              <a:t>XX-XY</a:t>
            </a:r>
            <a:r>
              <a:rPr dirty="0" sz="3200" spc="-10" b="1">
                <a:latin typeface="Calibri"/>
                <a:cs typeface="Calibri"/>
              </a:rPr>
              <a:t> </a:t>
            </a:r>
            <a:r>
              <a:rPr dirty="0" sz="3200" spc="-5" b="1">
                <a:latin typeface="Calibri"/>
                <a:cs typeface="Calibri"/>
              </a:rPr>
              <a:t>type:	</a:t>
            </a:r>
            <a:r>
              <a:rPr dirty="0" sz="3200" spc="-20">
                <a:latin typeface="Calibri"/>
                <a:cs typeface="Calibri"/>
              </a:rPr>
              <a:t>Sex </a:t>
            </a:r>
            <a:r>
              <a:rPr dirty="0" sz="3200" spc="-10">
                <a:latin typeface="Calibri"/>
                <a:cs typeface="Calibri"/>
              </a:rPr>
              <a:t>determination </a:t>
            </a:r>
            <a:r>
              <a:rPr dirty="0" sz="3200">
                <a:latin typeface="Calibri"/>
                <a:cs typeface="Calibri"/>
              </a:rPr>
              <a:t>in </a:t>
            </a:r>
            <a:r>
              <a:rPr dirty="0" sz="3200" spc="-5">
                <a:latin typeface="Calibri"/>
                <a:cs typeface="Calibri"/>
              </a:rPr>
              <a:t>insects </a:t>
            </a:r>
            <a:r>
              <a:rPr dirty="0" sz="3200">
                <a:latin typeface="Calibri"/>
                <a:cs typeface="Calibri"/>
              </a:rPr>
              <a:t>and  mammals</a:t>
            </a:r>
            <a:endParaRPr sz="3200">
              <a:latin typeface="Calibri"/>
              <a:cs typeface="Calibri"/>
            </a:endParaRPr>
          </a:p>
          <a:p>
            <a:pPr marL="355600" marR="32385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In this type </a:t>
            </a:r>
            <a:r>
              <a:rPr dirty="0" sz="3200" spc="-5">
                <a:latin typeface="Calibri"/>
                <a:cs typeface="Calibri"/>
              </a:rPr>
              <a:t>both </a:t>
            </a:r>
            <a:r>
              <a:rPr dirty="0" sz="3200">
                <a:latin typeface="Calibri"/>
                <a:cs typeface="Calibri"/>
              </a:rPr>
              <a:t>male and </a:t>
            </a:r>
            <a:r>
              <a:rPr dirty="0" sz="3200" spc="-15">
                <a:latin typeface="Calibri"/>
                <a:cs typeface="Calibri"/>
              </a:rPr>
              <a:t>female </a:t>
            </a:r>
            <a:r>
              <a:rPr dirty="0" sz="3200" spc="-5">
                <a:latin typeface="Calibri"/>
                <a:cs typeface="Calibri"/>
              </a:rPr>
              <a:t>has </a:t>
            </a:r>
            <a:r>
              <a:rPr dirty="0" sz="3200">
                <a:latin typeface="Calibri"/>
                <a:cs typeface="Calibri"/>
              </a:rPr>
              <a:t>same  </a:t>
            </a:r>
            <a:r>
              <a:rPr dirty="0" sz="3200" spc="-5">
                <a:latin typeface="Calibri"/>
                <a:cs typeface="Calibri"/>
              </a:rPr>
              <a:t>number </a:t>
            </a:r>
            <a:r>
              <a:rPr dirty="0" sz="3200">
                <a:latin typeface="Calibri"/>
                <a:cs typeface="Calibri"/>
              </a:rPr>
              <a:t>of </a:t>
            </a:r>
            <a:r>
              <a:rPr dirty="0" sz="3200" spc="-10">
                <a:latin typeface="Calibri"/>
                <a:cs typeface="Calibri"/>
              </a:rPr>
              <a:t>chromosomes.</a:t>
            </a:r>
            <a:endParaRPr sz="3200">
              <a:latin typeface="Calibri"/>
              <a:cs typeface="Calibri"/>
            </a:endParaRPr>
          </a:p>
          <a:p>
            <a:pPr marL="355600" marR="127825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0">
                <a:latin typeface="Calibri"/>
                <a:cs typeface="Calibri"/>
              </a:rPr>
              <a:t>Female </a:t>
            </a:r>
            <a:r>
              <a:rPr dirty="0" sz="3200" spc="-5">
                <a:latin typeface="Calibri"/>
                <a:cs typeface="Calibri"/>
              </a:rPr>
              <a:t>has autosomes </a:t>
            </a:r>
            <a:r>
              <a:rPr dirty="0" sz="3200">
                <a:latin typeface="Calibri"/>
                <a:cs typeface="Calibri"/>
              </a:rPr>
              <a:t>and a </a:t>
            </a:r>
            <a:r>
              <a:rPr dirty="0" sz="3200" spc="-5">
                <a:latin typeface="Calibri"/>
                <a:cs typeface="Calibri"/>
              </a:rPr>
              <a:t>pair of </a:t>
            </a:r>
            <a:r>
              <a:rPr dirty="0" sz="3200">
                <a:latin typeface="Calibri"/>
                <a:cs typeface="Calibri"/>
              </a:rPr>
              <a:t>X  </a:t>
            </a:r>
            <a:r>
              <a:rPr dirty="0" sz="3200" spc="-5">
                <a:latin typeface="Calibri"/>
                <a:cs typeface="Calibri"/>
              </a:rPr>
              <a:t>chromosomes. (AA+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XX)</a:t>
            </a:r>
            <a:endParaRPr sz="3200">
              <a:latin typeface="Calibri"/>
              <a:cs typeface="Calibri"/>
            </a:endParaRPr>
          </a:p>
          <a:p>
            <a:pPr marL="355600" marR="12623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Male </a:t>
            </a:r>
            <a:r>
              <a:rPr dirty="0" sz="3200" spc="-5">
                <a:latin typeface="Calibri"/>
                <a:cs typeface="Calibri"/>
              </a:rPr>
              <a:t>has autosomes </a:t>
            </a:r>
            <a:r>
              <a:rPr dirty="0" sz="3200">
                <a:latin typeface="Calibri"/>
                <a:cs typeface="Calibri"/>
              </a:rPr>
              <a:t>and </a:t>
            </a:r>
            <a:r>
              <a:rPr dirty="0" sz="3200" spc="-5">
                <a:latin typeface="Calibri"/>
                <a:cs typeface="Calibri"/>
              </a:rPr>
              <a:t>one </a:t>
            </a:r>
            <a:r>
              <a:rPr dirty="0" sz="3200" spc="-15">
                <a:latin typeface="Calibri"/>
                <a:cs typeface="Calibri"/>
              </a:rPr>
              <a:t>large </a:t>
            </a:r>
            <a:r>
              <a:rPr dirty="0" sz="3200" spc="-5">
                <a:latin typeface="Calibri"/>
                <a:cs typeface="Calibri"/>
              </a:rPr>
              <a:t>‘X’  chromosome </a:t>
            </a:r>
            <a:r>
              <a:rPr dirty="0" sz="3200">
                <a:latin typeface="Calibri"/>
                <a:cs typeface="Calibri"/>
              </a:rPr>
              <a:t>and </a:t>
            </a:r>
            <a:r>
              <a:rPr dirty="0" sz="3200" spc="-5">
                <a:latin typeface="Calibri"/>
                <a:cs typeface="Calibri"/>
              </a:rPr>
              <a:t>one very small </a:t>
            </a:r>
            <a:r>
              <a:rPr dirty="0" sz="3200" spc="15">
                <a:latin typeface="Calibri"/>
                <a:cs typeface="Calibri"/>
              </a:rPr>
              <a:t>‘Y-  </a:t>
            </a:r>
            <a:r>
              <a:rPr dirty="0" sz="3200" spc="-5">
                <a:latin typeface="Calibri"/>
                <a:cs typeface="Calibri"/>
              </a:rPr>
              <a:t>chromosomes. (AA+XY)</a:t>
            </a:r>
            <a:endParaRPr sz="3200">
              <a:latin typeface="Calibri"/>
              <a:cs typeface="Calibri"/>
            </a:endParaRPr>
          </a:p>
          <a:p>
            <a:pPr marL="355600" marR="7302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In this type male is </a:t>
            </a:r>
            <a:r>
              <a:rPr dirty="0" sz="3200" spc="-15">
                <a:latin typeface="Calibri"/>
                <a:cs typeface="Calibri"/>
              </a:rPr>
              <a:t>heterogamety </a:t>
            </a:r>
            <a:r>
              <a:rPr dirty="0" sz="3200">
                <a:latin typeface="Calibri"/>
                <a:cs typeface="Calibri"/>
              </a:rPr>
              <a:t>and </a:t>
            </a:r>
            <a:r>
              <a:rPr dirty="0" sz="3200" spc="-15">
                <a:latin typeface="Calibri"/>
                <a:cs typeface="Calibri"/>
              </a:rPr>
              <a:t>female  </a:t>
            </a:r>
            <a:r>
              <a:rPr dirty="0" sz="3200" spc="-30">
                <a:latin typeface="Calibri"/>
                <a:cs typeface="Calibri"/>
              </a:rPr>
              <a:t>homogamety.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138215"/>
            <a:ext cx="7961630" cy="3830954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b="1">
                <a:latin typeface="Calibri"/>
                <a:cs typeface="Calibri"/>
              </a:rPr>
              <a:t>ZZ – </a:t>
            </a:r>
            <a:r>
              <a:rPr dirty="0" sz="3200" spc="-10" b="1">
                <a:latin typeface="Calibri"/>
                <a:cs typeface="Calibri"/>
              </a:rPr>
              <a:t>ZW </a:t>
            </a:r>
            <a:r>
              <a:rPr dirty="0" sz="3200" spc="-5" b="1">
                <a:latin typeface="Calibri"/>
                <a:cs typeface="Calibri"/>
              </a:rPr>
              <a:t>type: </a:t>
            </a:r>
            <a:r>
              <a:rPr dirty="0" sz="3200" spc="-20">
                <a:latin typeface="Calibri"/>
                <a:cs typeface="Calibri"/>
              </a:rPr>
              <a:t>Sex </a:t>
            </a:r>
            <a:r>
              <a:rPr dirty="0" sz="3200" spc="-10">
                <a:latin typeface="Calibri"/>
                <a:cs typeface="Calibri"/>
              </a:rPr>
              <a:t>determination </a:t>
            </a:r>
            <a:r>
              <a:rPr dirty="0" sz="3200">
                <a:latin typeface="Calibri"/>
                <a:cs typeface="Calibri"/>
              </a:rPr>
              <a:t>in</a:t>
            </a:r>
            <a:r>
              <a:rPr dirty="0" sz="3200" spc="2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birds:</a:t>
            </a:r>
            <a:endParaRPr sz="3200">
              <a:latin typeface="Calibri"/>
              <a:cs typeface="Calibri"/>
            </a:endParaRPr>
          </a:p>
          <a:p>
            <a:pPr marL="355600" marR="939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In </a:t>
            </a:r>
            <a:r>
              <a:rPr dirty="0" sz="3200" spc="-5">
                <a:latin typeface="Calibri"/>
                <a:cs typeface="Calibri"/>
              </a:rPr>
              <a:t>this </a:t>
            </a:r>
            <a:r>
              <a:rPr dirty="0" sz="3200">
                <a:latin typeface="Calibri"/>
                <a:cs typeface="Calibri"/>
              </a:rPr>
              <a:t>type </a:t>
            </a:r>
            <a:r>
              <a:rPr dirty="0" sz="3200" spc="-15">
                <a:latin typeface="Calibri"/>
                <a:cs typeface="Calibri"/>
              </a:rPr>
              <a:t>female birds </a:t>
            </a:r>
            <a:r>
              <a:rPr dirty="0" sz="3200" spc="-5">
                <a:latin typeface="Calibri"/>
                <a:cs typeface="Calibri"/>
              </a:rPr>
              <a:t>has </a:t>
            </a:r>
            <a:r>
              <a:rPr dirty="0" sz="3200" spc="-10">
                <a:latin typeface="Calibri"/>
                <a:cs typeface="Calibri"/>
              </a:rPr>
              <a:t>two </a:t>
            </a:r>
            <a:r>
              <a:rPr dirty="0" sz="3200" spc="-25">
                <a:latin typeface="Calibri"/>
                <a:cs typeface="Calibri"/>
              </a:rPr>
              <a:t>different </a:t>
            </a:r>
            <a:r>
              <a:rPr dirty="0" sz="3200" spc="-20">
                <a:latin typeface="Calibri"/>
                <a:cs typeface="Calibri"/>
              </a:rPr>
              <a:t>sex  </a:t>
            </a:r>
            <a:r>
              <a:rPr dirty="0" sz="3200" spc="-10">
                <a:latin typeface="Calibri"/>
                <a:cs typeface="Calibri"/>
              </a:rPr>
              <a:t>chromosomes </a:t>
            </a:r>
            <a:r>
              <a:rPr dirty="0" sz="3200" spc="-5">
                <a:latin typeface="Calibri"/>
                <a:cs typeface="Calibri"/>
              </a:rPr>
              <a:t>named </a:t>
            </a:r>
            <a:r>
              <a:rPr dirty="0" sz="3200">
                <a:latin typeface="Calibri"/>
                <a:cs typeface="Calibri"/>
              </a:rPr>
              <a:t>as Z and </a:t>
            </a:r>
            <a:r>
              <a:rPr dirty="0" sz="3200" spc="-160">
                <a:latin typeface="Calibri"/>
                <a:cs typeface="Calibri"/>
              </a:rPr>
              <a:t>W.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2221230" algn="l"/>
              </a:tabLst>
            </a:pPr>
            <a:r>
              <a:rPr dirty="0" sz="3200">
                <a:latin typeface="Calibri"/>
                <a:cs typeface="Calibri"/>
              </a:rPr>
              <a:t>Male </a:t>
            </a:r>
            <a:r>
              <a:rPr dirty="0" sz="3200" spc="-15">
                <a:latin typeface="Calibri"/>
                <a:cs typeface="Calibri"/>
              </a:rPr>
              <a:t>birds </a:t>
            </a:r>
            <a:r>
              <a:rPr dirty="0" sz="3200" spc="-25">
                <a:latin typeface="Calibri"/>
                <a:cs typeface="Calibri"/>
              </a:rPr>
              <a:t>have </a:t>
            </a:r>
            <a:r>
              <a:rPr dirty="0" sz="3200" spc="-10">
                <a:latin typeface="Calibri"/>
                <a:cs typeface="Calibri"/>
              </a:rPr>
              <a:t>two </a:t>
            </a:r>
            <a:r>
              <a:rPr dirty="0" sz="3200" spc="-5">
                <a:latin typeface="Calibri"/>
                <a:cs typeface="Calibri"/>
              </a:rPr>
              <a:t>similar </a:t>
            </a:r>
            <a:r>
              <a:rPr dirty="0" sz="3200" spc="-20">
                <a:latin typeface="Calibri"/>
                <a:cs typeface="Calibri"/>
              </a:rPr>
              <a:t>sex </a:t>
            </a:r>
            <a:r>
              <a:rPr dirty="0" sz="3200" spc="-10">
                <a:latin typeface="Calibri"/>
                <a:cs typeface="Calibri"/>
              </a:rPr>
              <a:t>chromosomes  </a:t>
            </a:r>
            <a:r>
              <a:rPr dirty="0" sz="3200">
                <a:latin typeface="Calibri"/>
                <a:cs typeface="Calibri"/>
              </a:rPr>
              <a:t>and</a:t>
            </a:r>
            <a:r>
              <a:rPr dirty="0" sz="3200" spc="1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called	ZZ.</a:t>
            </a:r>
            <a:endParaRPr sz="3200">
              <a:latin typeface="Calibri"/>
              <a:cs typeface="Calibri"/>
            </a:endParaRPr>
          </a:p>
          <a:p>
            <a:pPr marL="355600" marR="58039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7119620" algn="l"/>
              </a:tabLst>
            </a:pPr>
            <a:r>
              <a:rPr dirty="0" sz="3200">
                <a:latin typeface="Calibri"/>
                <a:cs typeface="Calibri"/>
              </a:rPr>
              <a:t>In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th</a:t>
            </a:r>
            <a:r>
              <a:rPr dirty="0" sz="3200" spc="-15">
                <a:latin typeface="Calibri"/>
                <a:cs typeface="Calibri"/>
              </a:rPr>
              <a:t>i</a:t>
            </a:r>
            <a:r>
              <a:rPr dirty="0" sz="3200">
                <a:latin typeface="Calibri"/>
                <a:cs typeface="Calibri"/>
              </a:rPr>
              <a:t>s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type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o</a:t>
            </a:r>
            <a:r>
              <a:rPr dirty="0" sz="3200">
                <a:latin typeface="Calibri"/>
                <a:cs typeface="Calibri"/>
              </a:rPr>
              <a:t>f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s</a:t>
            </a:r>
            <a:r>
              <a:rPr dirty="0" sz="3200" spc="-60">
                <a:latin typeface="Calibri"/>
                <a:cs typeface="Calibri"/>
              </a:rPr>
              <a:t>e</a:t>
            </a:r>
            <a:r>
              <a:rPr dirty="0" sz="3200">
                <a:latin typeface="Calibri"/>
                <a:cs typeface="Calibri"/>
              </a:rPr>
              <a:t>x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d</a:t>
            </a:r>
            <a:r>
              <a:rPr dirty="0" sz="3200" spc="-15">
                <a:latin typeface="Calibri"/>
                <a:cs typeface="Calibri"/>
              </a:rPr>
              <a:t>e</a:t>
            </a:r>
            <a:r>
              <a:rPr dirty="0" sz="3200" spc="-45">
                <a:latin typeface="Calibri"/>
                <a:cs typeface="Calibri"/>
              </a:rPr>
              <a:t>t</a:t>
            </a:r>
            <a:r>
              <a:rPr dirty="0" sz="3200">
                <a:latin typeface="Calibri"/>
                <a:cs typeface="Calibri"/>
              </a:rPr>
              <a:t>erm</a:t>
            </a:r>
            <a:r>
              <a:rPr dirty="0" sz="3200" spc="-10">
                <a:latin typeface="Calibri"/>
                <a:cs typeface="Calibri"/>
              </a:rPr>
              <a:t>i</a:t>
            </a:r>
            <a:r>
              <a:rPr dirty="0" sz="3200" spc="-5">
                <a:latin typeface="Calibri"/>
                <a:cs typeface="Calibri"/>
              </a:rPr>
              <a:t>n</a:t>
            </a:r>
            <a:r>
              <a:rPr dirty="0" sz="3200" spc="-30">
                <a:latin typeface="Calibri"/>
                <a:cs typeface="Calibri"/>
              </a:rPr>
              <a:t>a</a:t>
            </a:r>
            <a:r>
              <a:rPr dirty="0" sz="3200">
                <a:latin typeface="Calibri"/>
                <a:cs typeface="Calibri"/>
              </a:rPr>
              <a:t>t</a:t>
            </a:r>
            <a:r>
              <a:rPr dirty="0" sz="3200" spc="-10">
                <a:latin typeface="Calibri"/>
                <a:cs typeface="Calibri"/>
              </a:rPr>
              <a:t>i</a:t>
            </a:r>
            <a:r>
              <a:rPr dirty="0" sz="3200" spc="-5">
                <a:latin typeface="Calibri"/>
                <a:cs typeface="Calibri"/>
              </a:rPr>
              <a:t>o</a:t>
            </a:r>
            <a:r>
              <a:rPr dirty="0" sz="3200">
                <a:latin typeface="Calibri"/>
                <a:cs typeface="Calibri"/>
              </a:rPr>
              <a:t>n</a:t>
            </a:r>
            <a:r>
              <a:rPr dirty="0" sz="3200" spc="15">
                <a:latin typeface="Calibri"/>
                <a:cs typeface="Calibri"/>
              </a:rPr>
              <a:t> </a:t>
            </a:r>
            <a:r>
              <a:rPr dirty="0" sz="3200" spc="-95">
                <a:latin typeface="Calibri"/>
                <a:cs typeface="Calibri"/>
              </a:rPr>
              <a:t>f</a:t>
            </a:r>
            <a:r>
              <a:rPr dirty="0" sz="3200">
                <a:latin typeface="Calibri"/>
                <a:cs typeface="Calibri"/>
              </a:rPr>
              <a:t>emale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is  </a:t>
            </a:r>
            <a:r>
              <a:rPr dirty="0" sz="3200" spc="-15">
                <a:latin typeface="Calibri"/>
                <a:cs typeface="Calibri"/>
              </a:rPr>
              <a:t>heterogamety </a:t>
            </a:r>
            <a:r>
              <a:rPr dirty="0" sz="3200">
                <a:latin typeface="Calibri"/>
                <a:cs typeface="Calibri"/>
              </a:rPr>
              <a:t>and male is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30">
                <a:latin typeface="Calibri"/>
                <a:cs typeface="Calibri"/>
              </a:rPr>
              <a:t>homogamety.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62051"/>
            <a:ext cx="8571865" cy="641604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20" b="1">
                <a:latin typeface="Calibri"/>
                <a:cs typeface="Calibri"/>
              </a:rPr>
              <a:t>Sex </a:t>
            </a:r>
            <a:r>
              <a:rPr dirty="0" sz="3200" spc="-15" b="1">
                <a:latin typeface="Calibri"/>
                <a:cs typeface="Calibri"/>
              </a:rPr>
              <a:t>linked </a:t>
            </a:r>
            <a:r>
              <a:rPr dirty="0" sz="3200" spc="-5" b="1">
                <a:latin typeface="Calibri"/>
                <a:cs typeface="Calibri"/>
              </a:rPr>
              <a:t>inheritance </a:t>
            </a:r>
            <a:r>
              <a:rPr dirty="0" sz="3200" b="1">
                <a:latin typeface="Calibri"/>
                <a:cs typeface="Calibri"/>
              </a:rPr>
              <a:t>in</a:t>
            </a:r>
            <a:r>
              <a:rPr dirty="0" sz="3200" spc="-25" b="1">
                <a:latin typeface="Calibri"/>
                <a:cs typeface="Calibri"/>
              </a:rPr>
              <a:t> </a:t>
            </a:r>
            <a:r>
              <a:rPr dirty="0" sz="3200" spc="-5" b="1">
                <a:latin typeface="Calibri"/>
                <a:cs typeface="Calibri"/>
              </a:rPr>
              <a:t>drosophila.</a:t>
            </a:r>
            <a:endParaRPr sz="3200">
              <a:latin typeface="Calibri"/>
              <a:cs typeface="Calibri"/>
            </a:endParaRPr>
          </a:p>
          <a:p>
            <a:pPr marL="355600" marR="198120" indent="-342900">
              <a:lnSpc>
                <a:spcPts val="3460"/>
              </a:lnSpc>
              <a:spcBef>
                <a:spcPts val="819"/>
              </a:spcBef>
              <a:buFont typeface="Arial"/>
              <a:buChar char="•"/>
              <a:tabLst>
                <a:tab pos="354965" algn="l"/>
                <a:tab pos="355600" algn="l"/>
                <a:tab pos="2081530" algn="l"/>
              </a:tabLst>
            </a:pPr>
            <a:r>
              <a:rPr dirty="0" sz="3200">
                <a:latin typeface="Calibri"/>
                <a:cs typeface="Calibri"/>
              </a:rPr>
              <a:t>Wild </a:t>
            </a:r>
            <a:r>
              <a:rPr dirty="0" sz="3200" spc="-10">
                <a:latin typeface="Calibri"/>
                <a:cs typeface="Calibri"/>
              </a:rPr>
              <a:t>verity drosophila </a:t>
            </a:r>
            <a:r>
              <a:rPr dirty="0" sz="3200" spc="-5">
                <a:latin typeface="Calibri"/>
                <a:cs typeface="Calibri"/>
              </a:rPr>
              <a:t>has </a:t>
            </a:r>
            <a:r>
              <a:rPr dirty="0" sz="3200" spc="-10">
                <a:latin typeface="Calibri"/>
                <a:cs typeface="Calibri"/>
              </a:rPr>
              <a:t>red </a:t>
            </a:r>
            <a:r>
              <a:rPr dirty="0" sz="3200" spc="-15">
                <a:latin typeface="Calibri"/>
                <a:cs typeface="Calibri"/>
              </a:rPr>
              <a:t>eye, brown </a:t>
            </a:r>
            <a:r>
              <a:rPr dirty="0" sz="3200" spc="-10">
                <a:latin typeface="Calibri"/>
                <a:cs typeface="Calibri"/>
              </a:rPr>
              <a:t>colour  </a:t>
            </a:r>
            <a:r>
              <a:rPr dirty="0" sz="3200" spc="-5">
                <a:latin typeface="Calibri"/>
                <a:cs typeface="Calibri"/>
              </a:rPr>
              <a:t>body</a:t>
            </a:r>
            <a:r>
              <a:rPr dirty="0" sz="3200">
                <a:latin typeface="Calibri"/>
                <a:cs typeface="Calibri"/>
              </a:rPr>
              <a:t> and	</a:t>
            </a:r>
            <a:r>
              <a:rPr dirty="0" sz="3200" spc="-5">
                <a:latin typeface="Calibri"/>
                <a:cs typeface="Calibri"/>
              </a:rPr>
              <a:t>normal </a:t>
            </a:r>
            <a:r>
              <a:rPr dirty="0" sz="3200" spc="-20">
                <a:latin typeface="Calibri"/>
                <a:cs typeface="Calibri"/>
              </a:rPr>
              <a:t>sized</a:t>
            </a:r>
            <a:r>
              <a:rPr dirty="0" sz="3200">
                <a:latin typeface="Calibri"/>
                <a:cs typeface="Calibri"/>
              </a:rPr>
              <a:t> wing.</a:t>
            </a:r>
            <a:endParaRPr sz="3200">
              <a:latin typeface="Calibri"/>
              <a:cs typeface="Calibri"/>
            </a:endParaRPr>
          </a:p>
          <a:p>
            <a:pPr marL="355600" marR="628015" indent="-342900">
              <a:lnSpc>
                <a:spcPts val="3460"/>
              </a:lnSpc>
              <a:spcBef>
                <a:spcPts val="7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The </a:t>
            </a:r>
            <a:r>
              <a:rPr dirty="0" sz="3200" spc="-15">
                <a:latin typeface="Calibri"/>
                <a:cs typeface="Calibri"/>
              </a:rPr>
              <a:t>mutated </a:t>
            </a:r>
            <a:r>
              <a:rPr dirty="0" sz="3200" spc="-10">
                <a:latin typeface="Calibri"/>
                <a:cs typeface="Calibri"/>
              </a:rPr>
              <a:t>drosophila </a:t>
            </a:r>
            <a:r>
              <a:rPr dirty="0" sz="3200" spc="-5">
                <a:latin typeface="Calibri"/>
                <a:cs typeface="Calibri"/>
              </a:rPr>
              <a:t>has </a:t>
            </a:r>
            <a:r>
              <a:rPr dirty="0" sz="3200" spc="-10">
                <a:latin typeface="Calibri"/>
                <a:cs typeface="Calibri"/>
              </a:rPr>
              <a:t>white </a:t>
            </a:r>
            <a:r>
              <a:rPr dirty="0" sz="3200" spc="-15">
                <a:latin typeface="Calibri"/>
                <a:cs typeface="Calibri"/>
              </a:rPr>
              <a:t>eye, </a:t>
            </a:r>
            <a:r>
              <a:rPr dirty="0" sz="3200" spc="-10">
                <a:latin typeface="Calibri"/>
                <a:cs typeface="Calibri"/>
              </a:rPr>
              <a:t>yellow  colour </a:t>
            </a:r>
            <a:r>
              <a:rPr dirty="0" sz="3200" spc="-5">
                <a:latin typeface="Calibri"/>
                <a:cs typeface="Calibri"/>
              </a:rPr>
              <a:t>body short</a:t>
            </a:r>
            <a:r>
              <a:rPr dirty="0" sz="3200">
                <a:latin typeface="Calibri"/>
                <a:cs typeface="Calibri"/>
              </a:rPr>
              <a:t> wing.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4300">
              <a:latin typeface="Times New Roman"/>
              <a:cs typeface="Times New Roman"/>
            </a:endParaRPr>
          </a:p>
          <a:p>
            <a:pPr marL="355600" marR="5080" indent="-342900">
              <a:lnSpc>
                <a:spcPts val="346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The genes </a:t>
            </a:r>
            <a:r>
              <a:rPr dirty="0" sz="3200" spc="-10">
                <a:latin typeface="Calibri"/>
                <a:cs typeface="Calibri"/>
              </a:rPr>
              <a:t>responsible </a:t>
            </a:r>
            <a:r>
              <a:rPr dirty="0" sz="3200" spc="-25">
                <a:latin typeface="Calibri"/>
                <a:cs typeface="Calibri"/>
              </a:rPr>
              <a:t>for </a:t>
            </a:r>
            <a:r>
              <a:rPr dirty="0" sz="3200" spc="-10">
                <a:latin typeface="Calibri"/>
                <a:cs typeface="Calibri"/>
              </a:rPr>
              <a:t>colour </a:t>
            </a:r>
            <a:r>
              <a:rPr dirty="0" sz="3200">
                <a:latin typeface="Calibri"/>
                <a:cs typeface="Calibri"/>
              </a:rPr>
              <a:t>of </a:t>
            </a:r>
            <a:r>
              <a:rPr dirty="0" sz="3200" spc="-15">
                <a:latin typeface="Calibri"/>
                <a:cs typeface="Calibri"/>
              </a:rPr>
              <a:t>eye, </a:t>
            </a:r>
            <a:r>
              <a:rPr dirty="0" sz="3200" spc="-5">
                <a:latin typeface="Calibri"/>
                <a:cs typeface="Calibri"/>
              </a:rPr>
              <a:t>body </a:t>
            </a:r>
            <a:r>
              <a:rPr dirty="0" sz="3200">
                <a:latin typeface="Calibri"/>
                <a:cs typeface="Calibri"/>
              </a:rPr>
              <a:t>and  wing </a:t>
            </a:r>
            <a:r>
              <a:rPr dirty="0" sz="3200" spc="-25">
                <a:latin typeface="Calibri"/>
                <a:cs typeface="Calibri"/>
              </a:rPr>
              <a:t>size </a:t>
            </a:r>
            <a:r>
              <a:rPr dirty="0" sz="3200" spc="-10">
                <a:latin typeface="Calibri"/>
                <a:cs typeface="Calibri"/>
              </a:rPr>
              <a:t>are present </a:t>
            </a:r>
            <a:r>
              <a:rPr dirty="0" sz="3200" spc="-5">
                <a:latin typeface="Calibri"/>
                <a:cs typeface="Calibri"/>
              </a:rPr>
              <a:t>on </a:t>
            </a:r>
            <a:r>
              <a:rPr dirty="0" sz="3200">
                <a:latin typeface="Calibri"/>
                <a:cs typeface="Calibri"/>
              </a:rPr>
              <a:t>x</a:t>
            </a:r>
            <a:r>
              <a:rPr dirty="0" sz="3200" spc="2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–chromosome.</a:t>
            </a:r>
            <a:endParaRPr sz="3200">
              <a:latin typeface="Calibri"/>
              <a:cs typeface="Calibri"/>
            </a:endParaRPr>
          </a:p>
          <a:p>
            <a:pPr marL="355600" marR="31115" indent="-342900">
              <a:lnSpc>
                <a:spcPts val="346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  <a:tab pos="3154045" algn="l"/>
              </a:tabLst>
            </a:pPr>
            <a:r>
              <a:rPr dirty="0" sz="3200">
                <a:latin typeface="Calibri"/>
                <a:cs typeface="Calibri"/>
              </a:rPr>
              <a:t>When a </a:t>
            </a:r>
            <a:r>
              <a:rPr dirty="0" sz="3200" spc="-10">
                <a:latin typeface="Calibri"/>
                <a:cs typeface="Calibri"/>
              </a:rPr>
              <a:t>red </a:t>
            </a:r>
            <a:r>
              <a:rPr dirty="0" sz="3200" spc="-20">
                <a:latin typeface="Calibri"/>
                <a:cs typeface="Calibri"/>
              </a:rPr>
              <a:t>eye </a:t>
            </a:r>
            <a:r>
              <a:rPr dirty="0" sz="3200" spc="-15">
                <a:latin typeface="Calibri"/>
                <a:cs typeface="Calibri"/>
              </a:rPr>
              <a:t>female </a:t>
            </a:r>
            <a:r>
              <a:rPr dirty="0" sz="3200" spc="-10">
                <a:latin typeface="Calibri"/>
                <a:cs typeface="Calibri"/>
              </a:rPr>
              <a:t>drosophila </a:t>
            </a:r>
            <a:r>
              <a:rPr dirty="0" sz="3200">
                <a:latin typeface="Calibri"/>
                <a:cs typeface="Calibri"/>
              </a:rPr>
              <a:t>is </a:t>
            </a:r>
            <a:r>
              <a:rPr dirty="0" sz="3200" spc="-10">
                <a:latin typeface="Calibri"/>
                <a:cs typeface="Calibri"/>
              </a:rPr>
              <a:t>crossed </a:t>
            </a:r>
            <a:r>
              <a:rPr dirty="0" sz="3200">
                <a:latin typeface="Calibri"/>
                <a:cs typeface="Calibri"/>
              </a:rPr>
              <a:t>with  male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white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eye,	</a:t>
            </a:r>
            <a:r>
              <a:rPr dirty="0" sz="3200" spc="-5">
                <a:latin typeface="Calibri"/>
                <a:cs typeface="Calibri"/>
              </a:rPr>
              <a:t>F1 </a:t>
            </a:r>
            <a:r>
              <a:rPr dirty="0" sz="3200" spc="-15">
                <a:latin typeface="Calibri"/>
                <a:cs typeface="Calibri"/>
              </a:rPr>
              <a:t>generation are red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eyed.</a:t>
            </a:r>
            <a:endParaRPr sz="3200">
              <a:latin typeface="Calibri"/>
              <a:cs typeface="Calibri"/>
            </a:endParaRPr>
          </a:p>
          <a:p>
            <a:pPr marL="355600" marR="85725" indent="-342900">
              <a:lnSpc>
                <a:spcPts val="3460"/>
              </a:lnSpc>
              <a:spcBef>
                <a:spcPts val="760"/>
              </a:spcBef>
              <a:buFont typeface="Arial"/>
              <a:buChar char="•"/>
              <a:tabLst>
                <a:tab pos="354965" algn="l"/>
                <a:tab pos="355600" algn="l"/>
                <a:tab pos="5128895" algn="l"/>
              </a:tabLst>
            </a:pPr>
            <a:r>
              <a:rPr dirty="0" sz="3200">
                <a:latin typeface="Calibri"/>
                <a:cs typeface="Calibri"/>
              </a:rPr>
              <a:t>When </a:t>
            </a:r>
            <a:r>
              <a:rPr dirty="0" sz="3200" spc="-5">
                <a:latin typeface="Calibri"/>
                <a:cs typeface="Calibri"/>
              </a:rPr>
              <a:t>males </a:t>
            </a:r>
            <a:r>
              <a:rPr dirty="0" sz="3200">
                <a:latin typeface="Calibri"/>
                <a:cs typeface="Calibri"/>
              </a:rPr>
              <a:t>and</a:t>
            </a:r>
            <a:r>
              <a:rPr dirty="0" sz="3200" spc="5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females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of	</a:t>
            </a:r>
            <a:r>
              <a:rPr dirty="0" sz="3200" spc="-5">
                <a:latin typeface="Calibri"/>
                <a:cs typeface="Calibri"/>
              </a:rPr>
              <a:t>F1 </a:t>
            </a:r>
            <a:r>
              <a:rPr dirty="0" sz="3200" spc="-10">
                <a:latin typeface="Calibri"/>
                <a:cs typeface="Calibri"/>
              </a:rPr>
              <a:t>are crossed, </a:t>
            </a:r>
            <a:r>
              <a:rPr dirty="0" sz="3200">
                <a:latin typeface="Calibri"/>
                <a:cs typeface="Calibri"/>
              </a:rPr>
              <a:t>in</a:t>
            </a:r>
            <a:r>
              <a:rPr dirty="0" sz="3200" spc="-8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F2  </a:t>
            </a:r>
            <a:r>
              <a:rPr dirty="0" sz="3200">
                <a:latin typeface="Calibri"/>
                <a:cs typeface="Calibri"/>
              </a:rPr>
              <a:t>all </a:t>
            </a:r>
            <a:r>
              <a:rPr dirty="0" sz="3200" spc="-15">
                <a:latin typeface="Calibri"/>
                <a:cs typeface="Calibri"/>
              </a:rPr>
              <a:t>females </a:t>
            </a:r>
            <a:r>
              <a:rPr dirty="0" sz="3200" spc="-10">
                <a:latin typeface="Calibri"/>
                <a:cs typeface="Calibri"/>
              </a:rPr>
              <a:t>are </a:t>
            </a:r>
            <a:r>
              <a:rPr dirty="0" sz="3200" spc="-15">
                <a:latin typeface="Calibri"/>
                <a:cs typeface="Calibri"/>
              </a:rPr>
              <a:t>red eyed, </a:t>
            </a:r>
            <a:r>
              <a:rPr dirty="0" sz="3200" spc="-5">
                <a:latin typeface="Calibri"/>
                <a:cs typeface="Calibri"/>
              </a:rPr>
              <a:t>while </a:t>
            </a:r>
            <a:r>
              <a:rPr dirty="0" sz="3200">
                <a:latin typeface="Calibri"/>
                <a:cs typeface="Calibri"/>
              </a:rPr>
              <a:t>50% male </a:t>
            </a:r>
            <a:r>
              <a:rPr dirty="0" sz="3200" spc="-10">
                <a:latin typeface="Calibri"/>
                <a:cs typeface="Calibri"/>
              </a:rPr>
              <a:t>are  white </a:t>
            </a:r>
            <a:r>
              <a:rPr dirty="0" sz="3200">
                <a:latin typeface="Calibri"/>
                <a:cs typeface="Calibri"/>
              </a:rPr>
              <a:t>and 50 % </a:t>
            </a:r>
            <a:r>
              <a:rPr dirty="0" sz="3200" spc="-15">
                <a:latin typeface="Calibri"/>
                <a:cs typeface="Calibri"/>
              </a:rPr>
              <a:t>are red</a:t>
            </a:r>
            <a:r>
              <a:rPr dirty="0" sz="3200" spc="2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eyed.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11" y="4570"/>
            <a:ext cx="9124188" cy="68534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152400"/>
            <a:ext cx="8405585" cy="64665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0"/>
            <a:ext cx="8952865" cy="6269990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447040" indent="-43434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446405" algn="l"/>
                <a:tab pos="447040" algn="l"/>
              </a:tabLst>
            </a:pPr>
            <a:r>
              <a:rPr dirty="0" sz="3200" spc="-10" b="1">
                <a:latin typeface="Calibri"/>
                <a:cs typeface="Calibri"/>
              </a:rPr>
              <a:t>linkage:</a:t>
            </a:r>
            <a:endParaRPr sz="3200">
              <a:latin typeface="Calibri"/>
              <a:cs typeface="Calibri"/>
            </a:endParaRPr>
          </a:p>
          <a:p>
            <a:pPr marL="355600" marR="13652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7596505" algn="l"/>
              </a:tabLst>
            </a:pPr>
            <a:r>
              <a:rPr dirty="0" sz="3200">
                <a:latin typeface="Calibri"/>
                <a:cs typeface="Calibri"/>
              </a:rPr>
              <a:t>Mo</a:t>
            </a:r>
            <a:r>
              <a:rPr dirty="0" sz="3200" spc="-55">
                <a:latin typeface="Calibri"/>
                <a:cs typeface="Calibri"/>
              </a:rPr>
              <a:t>r</a:t>
            </a:r>
            <a:r>
              <a:rPr dirty="0" sz="3200" spc="-60">
                <a:latin typeface="Calibri"/>
                <a:cs typeface="Calibri"/>
              </a:rPr>
              <a:t>g</a:t>
            </a:r>
            <a:r>
              <a:rPr dirty="0" sz="3200">
                <a:latin typeface="Calibri"/>
                <a:cs typeface="Calibri"/>
              </a:rPr>
              <a:t>an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</a:t>
            </a:r>
            <a:r>
              <a:rPr dirty="0" sz="3200" spc="-45">
                <a:latin typeface="Calibri"/>
                <a:cs typeface="Calibri"/>
              </a:rPr>
              <a:t>r</a:t>
            </a:r>
            <a:r>
              <a:rPr dirty="0" sz="3200" spc="-5">
                <a:latin typeface="Calibri"/>
                <a:cs typeface="Calibri"/>
              </a:rPr>
              <a:t>osse</a:t>
            </a:r>
            <a:r>
              <a:rPr dirty="0" sz="3200">
                <a:latin typeface="Calibri"/>
                <a:cs typeface="Calibri"/>
              </a:rPr>
              <a:t>d</a:t>
            </a:r>
            <a:r>
              <a:rPr dirty="0" sz="3200" spc="-25">
                <a:latin typeface="Calibri"/>
                <a:cs typeface="Calibri"/>
              </a:rPr>
              <a:t> </a:t>
            </a:r>
            <a:r>
              <a:rPr dirty="0" sz="3200" spc="-35">
                <a:latin typeface="Calibri"/>
                <a:cs typeface="Calibri"/>
              </a:rPr>
              <a:t>y</a:t>
            </a:r>
            <a:r>
              <a:rPr dirty="0" sz="3200">
                <a:latin typeface="Calibri"/>
                <a:cs typeface="Calibri"/>
              </a:rPr>
              <a:t>ell</a:t>
            </a:r>
            <a:r>
              <a:rPr dirty="0" sz="3200" spc="-20">
                <a:latin typeface="Calibri"/>
                <a:cs typeface="Calibri"/>
              </a:rPr>
              <a:t>o</a:t>
            </a:r>
            <a:r>
              <a:rPr dirty="0" sz="3200">
                <a:latin typeface="Calibri"/>
                <a:cs typeface="Calibri"/>
              </a:rPr>
              <a:t>w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bodie</a:t>
            </a:r>
            <a:r>
              <a:rPr dirty="0" sz="3200" spc="-15">
                <a:latin typeface="Calibri"/>
                <a:cs typeface="Calibri"/>
              </a:rPr>
              <a:t>d</a:t>
            </a:r>
            <a:r>
              <a:rPr dirty="0" sz="3200">
                <a:latin typeface="Calibri"/>
                <a:cs typeface="Calibri"/>
              </a:rPr>
              <a:t>,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whi</a:t>
            </a:r>
            <a:r>
              <a:rPr dirty="0" sz="3200" spc="-50">
                <a:latin typeface="Calibri"/>
                <a:cs typeface="Calibri"/>
              </a:rPr>
              <a:t>t</a:t>
            </a:r>
            <a:r>
              <a:rPr dirty="0" sz="3200">
                <a:latin typeface="Calibri"/>
                <a:cs typeface="Calibri"/>
              </a:rPr>
              <a:t>e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e</a:t>
            </a:r>
            <a:r>
              <a:rPr dirty="0" sz="3200" spc="-35">
                <a:latin typeface="Calibri"/>
                <a:cs typeface="Calibri"/>
              </a:rPr>
              <a:t>y</a:t>
            </a:r>
            <a:r>
              <a:rPr dirty="0" sz="3200">
                <a:latin typeface="Calibri"/>
                <a:cs typeface="Calibri"/>
              </a:rPr>
              <a:t>ed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mu</a:t>
            </a:r>
            <a:r>
              <a:rPr dirty="0" sz="3200" spc="-50">
                <a:latin typeface="Calibri"/>
                <a:cs typeface="Calibri"/>
              </a:rPr>
              <a:t>t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 spc="-30">
                <a:latin typeface="Calibri"/>
                <a:cs typeface="Calibri"/>
              </a:rPr>
              <a:t>n</a:t>
            </a:r>
            <a:r>
              <a:rPr dirty="0" sz="3200">
                <a:latin typeface="Calibri"/>
                <a:cs typeface="Calibri"/>
              </a:rPr>
              <a:t>t  </a:t>
            </a:r>
            <a:r>
              <a:rPr dirty="0" sz="3200" spc="-15">
                <a:latin typeface="Calibri"/>
                <a:cs typeface="Calibri"/>
              </a:rPr>
              <a:t>females </a:t>
            </a:r>
            <a:r>
              <a:rPr dirty="0" sz="3200" spc="-20">
                <a:latin typeface="Calibri"/>
                <a:cs typeface="Calibri"/>
              </a:rPr>
              <a:t>to </a:t>
            </a:r>
            <a:r>
              <a:rPr dirty="0" sz="3200" spc="-10">
                <a:latin typeface="Calibri"/>
                <a:cs typeface="Calibri"/>
              </a:rPr>
              <a:t>brown-bodied, </a:t>
            </a:r>
            <a:r>
              <a:rPr dirty="0" sz="3200" spc="-15">
                <a:latin typeface="Calibri"/>
                <a:cs typeface="Calibri"/>
              </a:rPr>
              <a:t>red eyed </a:t>
            </a:r>
            <a:r>
              <a:rPr dirty="0" sz="3200">
                <a:latin typeface="Calibri"/>
                <a:cs typeface="Calibri"/>
              </a:rPr>
              <a:t>wild type male.  In f1 he </a:t>
            </a:r>
            <a:r>
              <a:rPr dirty="0" sz="3200" spc="-10">
                <a:latin typeface="Calibri"/>
                <a:cs typeface="Calibri"/>
              </a:rPr>
              <a:t>got </a:t>
            </a:r>
            <a:r>
              <a:rPr dirty="0" sz="3200" spc="-15">
                <a:latin typeface="Calibri"/>
                <a:cs typeface="Calibri"/>
              </a:rPr>
              <a:t>female </a:t>
            </a:r>
            <a:r>
              <a:rPr dirty="0" sz="3200" spc="-10">
                <a:latin typeface="Calibri"/>
                <a:cs typeface="Calibri"/>
              </a:rPr>
              <a:t>are </a:t>
            </a:r>
            <a:r>
              <a:rPr dirty="0" sz="3200" spc="-5">
                <a:latin typeface="Calibri"/>
                <a:cs typeface="Calibri"/>
              </a:rPr>
              <a:t>wild </a:t>
            </a:r>
            <a:r>
              <a:rPr dirty="0" sz="3200">
                <a:latin typeface="Calibri"/>
                <a:cs typeface="Calibri"/>
              </a:rPr>
              <a:t>type. and </a:t>
            </a:r>
            <a:r>
              <a:rPr dirty="0" sz="3200" spc="-20">
                <a:latin typeface="Calibri"/>
                <a:cs typeface="Calibri"/>
              </a:rPr>
              <a:t>intercrossed  </a:t>
            </a:r>
            <a:r>
              <a:rPr dirty="0" sz="3200" spc="-5">
                <a:latin typeface="Calibri"/>
                <a:cs typeface="Calibri"/>
              </a:rPr>
              <a:t>their </a:t>
            </a:r>
            <a:r>
              <a:rPr dirty="0" sz="3200">
                <a:latin typeface="Calibri"/>
                <a:cs typeface="Calibri"/>
              </a:rPr>
              <a:t>F1 </a:t>
            </a:r>
            <a:r>
              <a:rPr dirty="0" sz="3200" spc="-45">
                <a:latin typeface="Calibri"/>
                <a:cs typeface="Calibri"/>
              </a:rPr>
              <a:t>progeny.</a:t>
            </a:r>
            <a:endParaRPr sz="3200">
              <a:latin typeface="Calibri"/>
              <a:cs typeface="Calibri"/>
            </a:endParaRPr>
          </a:p>
          <a:p>
            <a:pPr algn="just" marL="355600" marR="249554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He </a:t>
            </a:r>
            <a:r>
              <a:rPr dirty="0" sz="3200" spc="-10">
                <a:latin typeface="Calibri"/>
                <a:cs typeface="Calibri"/>
              </a:rPr>
              <a:t>observed </a:t>
            </a:r>
            <a:r>
              <a:rPr dirty="0" sz="3200" spc="-5">
                <a:latin typeface="Calibri"/>
                <a:cs typeface="Calibri"/>
              </a:rPr>
              <a:t>that </a:t>
            </a:r>
            <a:r>
              <a:rPr dirty="0" sz="3200">
                <a:latin typeface="Calibri"/>
                <a:cs typeface="Calibri"/>
              </a:rPr>
              <a:t>the </a:t>
            </a:r>
            <a:r>
              <a:rPr dirty="0" sz="3200" spc="-10">
                <a:latin typeface="Calibri"/>
                <a:cs typeface="Calibri"/>
              </a:rPr>
              <a:t>two </a:t>
            </a:r>
            <a:r>
              <a:rPr dirty="0" sz="3200" spc="-5">
                <a:latin typeface="Calibri"/>
                <a:cs typeface="Calibri"/>
              </a:rPr>
              <a:t>genes did not </a:t>
            </a:r>
            <a:r>
              <a:rPr dirty="0" sz="3200" spc="-20">
                <a:latin typeface="Calibri"/>
                <a:cs typeface="Calibri"/>
              </a:rPr>
              <a:t>segregate  </a:t>
            </a:r>
            <a:r>
              <a:rPr dirty="0" sz="3200" spc="-5">
                <a:latin typeface="Calibri"/>
                <a:cs typeface="Calibri"/>
              </a:rPr>
              <a:t>independently </a:t>
            </a:r>
            <a:r>
              <a:rPr dirty="0" sz="3200">
                <a:latin typeface="Calibri"/>
                <a:cs typeface="Calibri"/>
              </a:rPr>
              <a:t>of each </a:t>
            </a:r>
            <a:r>
              <a:rPr dirty="0" sz="3200" spc="-60">
                <a:latin typeface="Calibri"/>
                <a:cs typeface="Calibri"/>
              </a:rPr>
              <a:t>other. </a:t>
            </a:r>
            <a:r>
              <a:rPr dirty="0" sz="3200" spc="-5">
                <a:latin typeface="Calibri"/>
                <a:cs typeface="Calibri"/>
              </a:rPr>
              <a:t>The </a:t>
            </a:r>
            <a:r>
              <a:rPr dirty="0" sz="3200">
                <a:latin typeface="Calibri"/>
                <a:cs typeface="Calibri"/>
              </a:rPr>
              <a:t>F2 </a:t>
            </a:r>
            <a:r>
              <a:rPr dirty="0" sz="3200" spc="-20">
                <a:latin typeface="Calibri"/>
                <a:cs typeface="Calibri"/>
              </a:rPr>
              <a:t>ratio </a:t>
            </a:r>
            <a:r>
              <a:rPr dirty="0" sz="3200" spc="-10">
                <a:latin typeface="Calibri"/>
                <a:cs typeface="Calibri"/>
              </a:rPr>
              <a:t>deviated  </a:t>
            </a:r>
            <a:r>
              <a:rPr dirty="0" sz="3200" spc="-15">
                <a:latin typeface="Calibri"/>
                <a:cs typeface="Calibri"/>
              </a:rPr>
              <a:t>from </a:t>
            </a:r>
            <a:r>
              <a:rPr dirty="0" sz="3200" spc="-5">
                <a:latin typeface="Calibri"/>
                <a:cs typeface="Calibri"/>
              </a:rPr>
              <a:t>9:3:3:1</a:t>
            </a:r>
            <a:r>
              <a:rPr dirty="0" sz="3200" spc="50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ratio.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Gene </a:t>
            </a:r>
            <a:r>
              <a:rPr dirty="0" sz="3200" spc="-10">
                <a:latin typeface="Calibri"/>
                <a:cs typeface="Calibri"/>
              </a:rPr>
              <a:t>that </a:t>
            </a:r>
            <a:r>
              <a:rPr dirty="0" sz="3200" spc="-5">
                <a:latin typeface="Calibri"/>
                <a:cs typeface="Calibri"/>
              </a:rPr>
              <a:t>inherited </a:t>
            </a:r>
            <a:r>
              <a:rPr dirty="0" sz="3200" spc="-10">
                <a:latin typeface="Calibri"/>
                <a:cs typeface="Calibri"/>
              </a:rPr>
              <a:t>together </a:t>
            </a:r>
            <a:r>
              <a:rPr dirty="0" sz="3200">
                <a:latin typeface="Calibri"/>
                <a:cs typeface="Calibri"/>
              </a:rPr>
              <a:t>with the </a:t>
            </a:r>
            <a:r>
              <a:rPr dirty="0" sz="3200" spc="-5">
                <a:latin typeface="Calibri"/>
                <a:cs typeface="Calibri"/>
              </a:rPr>
              <a:t>other </a:t>
            </a:r>
            <a:r>
              <a:rPr dirty="0" sz="3200" spc="-10">
                <a:latin typeface="Calibri"/>
                <a:cs typeface="Calibri"/>
              </a:rPr>
              <a:t>gene </a:t>
            </a:r>
            <a:r>
              <a:rPr dirty="0" sz="3200">
                <a:latin typeface="Calibri"/>
                <a:cs typeface="Calibri"/>
              </a:rPr>
              <a:t>as  </a:t>
            </a:r>
            <a:r>
              <a:rPr dirty="0" sz="3200" spc="-10">
                <a:latin typeface="Calibri"/>
                <a:cs typeface="Calibri"/>
              </a:rPr>
              <a:t>they are </a:t>
            </a:r>
            <a:r>
              <a:rPr dirty="0" sz="3200" spc="-15">
                <a:latin typeface="Calibri"/>
                <a:cs typeface="Calibri"/>
              </a:rPr>
              <a:t>located </a:t>
            </a:r>
            <a:r>
              <a:rPr dirty="0" sz="3200">
                <a:latin typeface="Calibri"/>
                <a:cs typeface="Calibri"/>
              </a:rPr>
              <a:t>on the </a:t>
            </a:r>
            <a:r>
              <a:rPr dirty="0" sz="3200" spc="-5">
                <a:latin typeface="Calibri"/>
                <a:cs typeface="Calibri"/>
              </a:rPr>
              <a:t>same </a:t>
            </a:r>
            <a:r>
              <a:rPr dirty="0" sz="3200" spc="-10">
                <a:latin typeface="Calibri"/>
                <a:cs typeface="Calibri"/>
              </a:rPr>
              <a:t>chromosome </a:t>
            </a:r>
            <a:r>
              <a:rPr dirty="0" sz="3200" spc="-15">
                <a:latin typeface="Calibri"/>
                <a:cs typeface="Calibri"/>
              </a:rPr>
              <a:t>are  </a:t>
            </a:r>
            <a:r>
              <a:rPr dirty="0" sz="3200" spc="-5">
                <a:latin typeface="Calibri"/>
                <a:cs typeface="Calibri"/>
              </a:rPr>
              <a:t>called </a:t>
            </a:r>
            <a:r>
              <a:rPr dirty="0" sz="3200" spc="-20">
                <a:latin typeface="Calibri"/>
                <a:cs typeface="Calibri"/>
              </a:rPr>
              <a:t>linked </a:t>
            </a:r>
            <a:r>
              <a:rPr dirty="0" sz="3200" spc="-5">
                <a:latin typeface="Calibri"/>
                <a:cs typeface="Calibri"/>
              </a:rPr>
              <a:t>genes. Inheritance of </a:t>
            </a:r>
            <a:r>
              <a:rPr dirty="0" sz="3200" spc="-10">
                <a:latin typeface="Calibri"/>
                <a:cs typeface="Calibri"/>
              </a:rPr>
              <a:t>two </a:t>
            </a:r>
            <a:r>
              <a:rPr dirty="0" sz="3200" spc="-5">
                <a:latin typeface="Calibri"/>
                <a:cs typeface="Calibri"/>
              </a:rPr>
              <a:t>genes  </a:t>
            </a:r>
            <a:r>
              <a:rPr dirty="0" sz="3200" spc="-10">
                <a:latin typeface="Calibri"/>
                <a:cs typeface="Calibri"/>
              </a:rPr>
              <a:t>together </a:t>
            </a:r>
            <a:r>
              <a:rPr dirty="0" sz="3200">
                <a:latin typeface="Calibri"/>
                <a:cs typeface="Calibri"/>
              </a:rPr>
              <a:t>is </a:t>
            </a:r>
            <a:r>
              <a:rPr dirty="0" sz="3200" spc="-5">
                <a:latin typeface="Calibri"/>
                <a:cs typeface="Calibri"/>
              </a:rPr>
              <a:t>called</a:t>
            </a:r>
            <a:r>
              <a:rPr dirty="0" sz="3200" spc="-3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linkage.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6400" y="62345"/>
            <a:ext cx="5855468" cy="67956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159207"/>
            <a:ext cx="8482330" cy="52946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20">
                <a:latin typeface="Calibri"/>
                <a:cs typeface="Calibri"/>
              </a:rPr>
              <a:t>Morgan </a:t>
            </a:r>
            <a:r>
              <a:rPr dirty="0" sz="3200" spc="-15">
                <a:latin typeface="Calibri"/>
                <a:cs typeface="Calibri"/>
              </a:rPr>
              <a:t>found </a:t>
            </a:r>
            <a:r>
              <a:rPr dirty="0" sz="3200" spc="-10">
                <a:latin typeface="Calibri"/>
                <a:cs typeface="Calibri"/>
              </a:rPr>
              <a:t>that </a:t>
            </a:r>
            <a:r>
              <a:rPr dirty="0" sz="3200">
                <a:latin typeface="Calibri"/>
                <a:cs typeface="Calibri"/>
              </a:rPr>
              <a:t>when </a:t>
            </a:r>
            <a:r>
              <a:rPr dirty="0" sz="3200" spc="-5">
                <a:latin typeface="Calibri"/>
                <a:cs typeface="Calibri"/>
              </a:rPr>
              <a:t>genes </a:t>
            </a:r>
            <a:r>
              <a:rPr dirty="0" sz="3200" spc="-15">
                <a:latin typeface="Calibri"/>
                <a:cs typeface="Calibri"/>
              </a:rPr>
              <a:t>were </a:t>
            </a:r>
            <a:r>
              <a:rPr dirty="0" sz="3200" spc="-10">
                <a:latin typeface="Calibri"/>
                <a:cs typeface="Calibri"/>
              </a:rPr>
              <a:t>grouped </a:t>
            </a:r>
            <a:r>
              <a:rPr dirty="0" sz="3200" spc="-5">
                <a:latin typeface="Calibri"/>
                <a:cs typeface="Calibri"/>
              </a:rPr>
              <a:t>on  </a:t>
            </a:r>
            <a:r>
              <a:rPr dirty="0" sz="3200">
                <a:latin typeface="Calibri"/>
                <a:cs typeface="Calibri"/>
              </a:rPr>
              <a:t>the </a:t>
            </a:r>
            <a:r>
              <a:rPr dirty="0" sz="3200" spc="-5">
                <a:latin typeface="Calibri"/>
                <a:cs typeface="Calibri"/>
              </a:rPr>
              <a:t>same </a:t>
            </a:r>
            <a:r>
              <a:rPr dirty="0" sz="3200" spc="-10">
                <a:latin typeface="Calibri"/>
                <a:cs typeface="Calibri"/>
              </a:rPr>
              <a:t>chromosome, </a:t>
            </a:r>
            <a:r>
              <a:rPr dirty="0" sz="3200" spc="-5">
                <a:latin typeface="Calibri"/>
                <a:cs typeface="Calibri"/>
              </a:rPr>
              <a:t>some genes </a:t>
            </a:r>
            <a:r>
              <a:rPr dirty="0" sz="3200" spc="-15">
                <a:latin typeface="Calibri"/>
                <a:cs typeface="Calibri"/>
              </a:rPr>
              <a:t>were </a:t>
            </a:r>
            <a:r>
              <a:rPr dirty="0" sz="3200" spc="-10">
                <a:latin typeface="Calibri"/>
                <a:cs typeface="Calibri"/>
              </a:rPr>
              <a:t>very  </a:t>
            </a:r>
            <a:r>
              <a:rPr dirty="0" sz="3200" spc="-5">
                <a:latin typeface="Calibri"/>
                <a:cs typeface="Calibri"/>
              </a:rPr>
              <a:t>tightly </a:t>
            </a:r>
            <a:r>
              <a:rPr dirty="0" sz="3200" spc="-20">
                <a:latin typeface="Calibri"/>
                <a:cs typeface="Calibri"/>
              </a:rPr>
              <a:t>linked, </a:t>
            </a:r>
            <a:r>
              <a:rPr dirty="0" sz="3200" spc="-5">
                <a:latin typeface="Calibri"/>
                <a:cs typeface="Calibri"/>
              </a:rPr>
              <a:t>while </a:t>
            </a:r>
            <a:r>
              <a:rPr dirty="0" sz="3200" spc="-10">
                <a:latin typeface="Calibri"/>
                <a:cs typeface="Calibri"/>
              </a:rPr>
              <a:t>others </a:t>
            </a:r>
            <a:r>
              <a:rPr dirty="0" sz="3200" spc="-15">
                <a:latin typeface="Calibri"/>
                <a:cs typeface="Calibri"/>
              </a:rPr>
              <a:t>were </a:t>
            </a:r>
            <a:r>
              <a:rPr dirty="0" sz="3200">
                <a:latin typeface="Calibri"/>
                <a:cs typeface="Calibri"/>
              </a:rPr>
              <a:t>loosely</a:t>
            </a:r>
            <a:r>
              <a:rPr dirty="0" sz="3200" spc="20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linked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131318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0">
                <a:latin typeface="Calibri"/>
                <a:cs typeface="Calibri"/>
              </a:rPr>
              <a:t>Linage: </a:t>
            </a:r>
            <a:r>
              <a:rPr dirty="0" sz="3200" spc="-20">
                <a:latin typeface="Calibri"/>
                <a:cs typeface="Calibri"/>
              </a:rPr>
              <a:t>physical </a:t>
            </a:r>
            <a:r>
              <a:rPr dirty="0" sz="3200" spc="-5">
                <a:latin typeface="Calibri"/>
                <a:cs typeface="Calibri"/>
              </a:rPr>
              <a:t>association </a:t>
            </a:r>
            <a:r>
              <a:rPr dirty="0" sz="3200">
                <a:latin typeface="Calibri"/>
                <a:cs typeface="Calibri"/>
              </a:rPr>
              <a:t>of </a:t>
            </a:r>
            <a:r>
              <a:rPr dirty="0" sz="3200" spc="-5">
                <a:latin typeface="Calibri"/>
                <a:cs typeface="Calibri"/>
              </a:rPr>
              <a:t>genes on </a:t>
            </a:r>
            <a:r>
              <a:rPr dirty="0" sz="3200">
                <a:latin typeface="Calibri"/>
                <a:cs typeface="Calibri"/>
              </a:rPr>
              <a:t>a  </a:t>
            </a:r>
            <a:r>
              <a:rPr dirty="0" sz="3200" spc="-10">
                <a:latin typeface="Calibri"/>
                <a:cs typeface="Calibri"/>
              </a:rPr>
              <a:t>chromosome </a:t>
            </a:r>
            <a:r>
              <a:rPr dirty="0" sz="3200">
                <a:latin typeface="Calibri"/>
                <a:cs typeface="Calibri"/>
              </a:rPr>
              <a:t>is </a:t>
            </a:r>
            <a:r>
              <a:rPr dirty="0" sz="3200" spc="-5">
                <a:latin typeface="Calibri"/>
                <a:cs typeface="Calibri"/>
              </a:rPr>
              <a:t>called</a:t>
            </a:r>
            <a:r>
              <a:rPr dirty="0" sz="3200" spc="-4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linage.</a:t>
            </a:r>
            <a:endParaRPr sz="3200">
              <a:latin typeface="Calibri"/>
              <a:cs typeface="Calibri"/>
            </a:endParaRPr>
          </a:p>
          <a:p>
            <a:pPr marL="355600" marR="25781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0">
                <a:latin typeface="Calibri"/>
                <a:cs typeface="Calibri"/>
              </a:rPr>
              <a:t>Recombination: </a:t>
            </a:r>
            <a:r>
              <a:rPr dirty="0" sz="3200" spc="-5">
                <a:latin typeface="Calibri"/>
                <a:cs typeface="Calibri"/>
              </a:rPr>
              <a:t>The </a:t>
            </a:r>
            <a:r>
              <a:rPr dirty="0" sz="3200" spc="-15">
                <a:latin typeface="Calibri"/>
                <a:cs typeface="Calibri"/>
              </a:rPr>
              <a:t>generation </a:t>
            </a:r>
            <a:r>
              <a:rPr dirty="0" sz="3200">
                <a:latin typeface="Calibri"/>
                <a:cs typeface="Calibri"/>
              </a:rPr>
              <a:t>of </a:t>
            </a:r>
            <a:r>
              <a:rPr dirty="0" sz="3200" spc="-10">
                <a:latin typeface="Calibri"/>
                <a:cs typeface="Calibri"/>
              </a:rPr>
              <a:t>non-parental  </a:t>
            </a:r>
            <a:r>
              <a:rPr dirty="0" sz="3200" spc="-5">
                <a:latin typeface="Calibri"/>
                <a:cs typeface="Calibri"/>
              </a:rPr>
              <a:t>gene </a:t>
            </a:r>
            <a:r>
              <a:rPr dirty="0" sz="3200" spc="-10">
                <a:latin typeface="Calibri"/>
                <a:cs typeface="Calibri"/>
              </a:rPr>
              <a:t>combinations </a:t>
            </a:r>
            <a:r>
              <a:rPr dirty="0" sz="3200">
                <a:latin typeface="Calibri"/>
                <a:cs typeface="Calibri"/>
              </a:rPr>
              <a:t>is </a:t>
            </a:r>
            <a:r>
              <a:rPr dirty="0" sz="3200" spc="-5">
                <a:latin typeface="Calibri"/>
                <a:cs typeface="Calibri"/>
              </a:rPr>
              <a:t>called </a:t>
            </a:r>
            <a:r>
              <a:rPr dirty="0" sz="3200" spc="-10">
                <a:latin typeface="Calibri"/>
                <a:cs typeface="Calibri"/>
              </a:rPr>
              <a:t>recombination.</a:t>
            </a:r>
            <a:endParaRPr sz="3200">
              <a:latin typeface="Calibri"/>
              <a:cs typeface="Calibri"/>
            </a:endParaRPr>
          </a:p>
          <a:p>
            <a:pPr marL="355600" marR="55244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It </a:t>
            </a:r>
            <a:r>
              <a:rPr dirty="0" sz="3200" spc="-15">
                <a:latin typeface="Calibri"/>
                <a:cs typeface="Calibri"/>
              </a:rPr>
              <a:t>occurs </a:t>
            </a:r>
            <a:r>
              <a:rPr dirty="0" sz="3200" spc="-10">
                <a:latin typeface="Calibri"/>
                <a:cs typeface="Calibri"/>
              </a:rPr>
              <a:t>in crossing over </a:t>
            </a:r>
            <a:r>
              <a:rPr dirty="0" sz="3200" spc="-5">
                <a:latin typeface="Calibri"/>
                <a:cs typeface="Calibri"/>
              </a:rPr>
              <a:t>of </a:t>
            </a:r>
            <a:r>
              <a:rPr dirty="0" sz="3200" spc="-10">
                <a:latin typeface="Calibri"/>
                <a:cs typeface="Calibri"/>
              </a:rPr>
              <a:t>chromosomes </a:t>
            </a:r>
            <a:r>
              <a:rPr dirty="0" sz="3200" spc="-5">
                <a:latin typeface="Calibri"/>
                <a:cs typeface="Calibri"/>
              </a:rPr>
              <a:t>during  meiosis.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0"/>
            <a:ext cx="8926830" cy="6367145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60" b="1">
                <a:latin typeface="Calibri"/>
                <a:cs typeface="Calibri"/>
              </a:rPr>
              <a:t>MUTATION:</a:t>
            </a:r>
            <a:endParaRPr sz="3200">
              <a:latin typeface="Calibri"/>
              <a:cs typeface="Calibri"/>
            </a:endParaRPr>
          </a:p>
          <a:p>
            <a:pPr marL="355600" marR="4572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The phenotypic </a:t>
            </a:r>
            <a:r>
              <a:rPr dirty="0" sz="3200" spc="-10">
                <a:latin typeface="Calibri"/>
                <a:cs typeface="Calibri"/>
              </a:rPr>
              <a:t>variation occurs </a:t>
            </a:r>
            <a:r>
              <a:rPr dirty="0" sz="3200" spc="-5">
                <a:latin typeface="Calibri"/>
                <a:cs typeface="Calibri"/>
              </a:rPr>
              <a:t>due </a:t>
            </a:r>
            <a:r>
              <a:rPr dirty="0" sz="3200" spc="-20">
                <a:latin typeface="Calibri"/>
                <a:cs typeface="Calibri"/>
              </a:rPr>
              <a:t>to </a:t>
            </a:r>
            <a:r>
              <a:rPr dirty="0" sz="3200" spc="-5">
                <a:latin typeface="Calibri"/>
                <a:cs typeface="Calibri"/>
              </a:rPr>
              <a:t>change </a:t>
            </a:r>
            <a:r>
              <a:rPr dirty="0" sz="3200">
                <a:latin typeface="Calibri"/>
                <a:cs typeface="Calibri"/>
              </a:rPr>
              <a:t>in  </a:t>
            </a:r>
            <a:r>
              <a:rPr dirty="0" sz="3200" spc="-5">
                <a:latin typeface="Calibri"/>
                <a:cs typeface="Calibri"/>
              </a:rPr>
              <a:t>gene or DNA sequence </a:t>
            </a:r>
            <a:r>
              <a:rPr dirty="0" sz="3200">
                <a:latin typeface="Calibri"/>
                <a:cs typeface="Calibri"/>
              </a:rPr>
              <a:t>is </a:t>
            </a:r>
            <a:r>
              <a:rPr dirty="0" sz="3200" spc="-5">
                <a:latin typeface="Calibri"/>
                <a:cs typeface="Calibri"/>
              </a:rPr>
              <a:t>called </a:t>
            </a:r>
            <a:r>
              <a:rPr dirty="0" sz="3200" spc="-10">
                <a:latin typeface="Calibri"/>
                <a:cs typeface="Calibri"/>
              </a:rPr>
              <a:t>mutation. </a:t>
            </a:r>
            <a:r>
              <a:rPr dirty="0" sz="3200" spc="-5">
                <a:latin typeface="Calibri"/>
                <a:cs typeface="Calibri"/>
              </a:rPr>
              <a:t>The  </a:t>
            </a:r>
            <a:r>
              <a:rPr dirty="0" sz="3200" spc="-15">
                <a:latin typeface="Calibri"/>
                <a:cs typeface="Calibri"/>
              </a:rPr>
              <a:t>organism </a:t>
            </a:r>
            <a:r>
              <a:rPr dirty="0" sz="3200" spc="-10">
                <a:latin typeface="Calibri"/>
                <a:cs typeface="Calibri"/>
              </a:rPr>
              <a:t>that undergoes mutation </a:t>
            </a:r>
            <a:r>
              <a:rPr dirty="0" sz="3200">
                <a:latin typeface="Calibri"/>
                <a:cs typeface="Calibri"/>
              </a:rPr>
              <a:t>is</a:t>
            </a:r>
            <a:r>
              <a:rPr dirty="0" sz="3200" spc="5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mutant.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The </a:t>
            </a:r>
            <a:r>
              <a:rPr dirty="0" sz="3200">
                <a:latin typeface="Calibri"/>
                <a:cs typeface="Calibri"/>
              </a:rPr>
              <a:t>loss </a:t>
            </a:r>
            <a:r>
              <a:rPr dirty="0" sz="3200" spc="-5">
                <a:latin typeface="Calibri"/>
                <a:cs typeface="Calibri"/>
              </a:rPr>
              <a:t>(deletion) or </a:t>
            </a:r>
            <a:r>
              <a:rPr dirty="0" sz="3200" spc="-15">
                <a:latin typeface="Calibri"/>
                <a:cs typeface="Calibri"/>
              </a:rPr>
              <a:t>gain </a:t>
            </a:r>
            <a:r>
              <a:rPr dirty="0" sz="3200" spc="-10">
                <a:latin typeface="Calibri"/>
                <a:cs typeface="Calibri"/>
              </a:rPr>
              <a:t>(insertion/duplication) </a:t>
            </a:r>
            <a:r>
              <a:rPr dirty="0" sz="3200" spc="-5">
                <a:latin typeface="Calibri"/>
                <a:cs typeface="Calibri"/>
              </a:rPr>
              <a:t>of  </a:t>
            </a:r>
            <a:r>
              <a:rPr dirty="0" sz="3200">
                <a:latin typeface="Calibri"/>
                <a:cs typeface="Calibri"/>
              </a:rPr>
              <a:t>a </a:t>
            </a:r>
            <a:r>
              <a:rPr dirty="0" sz="3200" spc="-10">
                <a:latin typeface="Calibri"/>
                <a:cs typeface="Calibri"/>
              </a:rPr>
              <a:t>segment </a:t>
            </a:r>
            <a:r>
              <a:rPr dirty="0" sz="3200" spc="-5">
                <a:latin typeface="Calibri"/>
                <a:cs typeface="Calibri"/>
              </a:rPr>
              <a:t>of DNA </a:t>
            </a:r>
            <a:r>
              <a:rPr dirty="0" sz="3200" spc="-10">
                <a:latin typeface="Calibri"/>
                <a:cs typeface="Calibri"/>
              </a:rPr>
              <a:t>results </a:t>
            </a:r>
            <a:r>
              <a:rPr dirty="0" sz="3200">
                <a:latin typeface="Calibri"/>
                <a:cs typeface="Calibri"/>
              </a:rPr>
              <a:t>in </a:t>
            </a:r>
            <a:r>
              <a:rPr dirty="0" sz="3200" spc="-15">
                <a:latin typeface="Calibri"/>
                <a:cs typeface="Calibri"/>
              </a:rPr>
              <a:t>alteration </a:t>
            </a:r>
            <a:r>
              <a:rPr dirty="0" sz="3200">
                <a:latin typeface="Calibri"/>
                <a:cs typeface="Calibri"/>
              </a:rPr>
              <a:t>in  </a:t>
            </a:r>
            <a:r>
              <a:rPr dirty="0" sz="3200" spc="-5">
                <a:latin typeface="Calibri"/>
                <a:cs typeface="Calibri"/>
              </a:rPr>
              <a:t>chromosomes. </a:t>
            </a:r>
            <a:r>
              <a:rPr dirty="0" sz="3200">
                <a:latin typeface="Calibri"/>
                <a:cs typeface="Calibri"/>
              </a:rPr>
              <a:t>It is </a:t>
            </a:r>
            <a:r>
              <a:rPr dirty="0" sz="3200" spc="-5">
                <a:latin typeface="Calibri"/>
                <a:cs typeface="Calibri"/>
              </a:rPr>
              <a:t>called </a:t>
            </a:r>
            <a:r>
              <a:rPr dirty="0" sz="3200" spc="-10">
                <a:latin typeface="Calibri"/>
                <a:cs typeface="Calibri"/>
              </a:rPr>
              <a:t>Chromosomal</a:t>
            </a:r>
            <a:r>
              <a:rPr dirty="0" sz="3200" spc="-3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aberrations</a:t>
            </a:r>
            <a:endParaRPr sz="3200">
              <a:latin typeface="Calibri"/>
              <a:cs typeface="Calibri"/>
            </a:endParaRPr>
          </a:p>
          <a:p>
            <a:pPr marL="355600" marR="15811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3317875" algn="l"/>
              </a:tabLst>
            </a:pPr>
            <a:r>
              <a:rPr dirty="0" sz="3200">
                <a:latin typeface="Calibri"/>
                <a:cs typeface="Calibri"/>
              </a:rPr>
              <a:t>Gene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Mutations:	</a:t>
            </a:r>
            <a:r>
              <a:rPr dirty="0" sz="3200" spc="-5">
                <a:latin typeface="Calibri"/>
                <a:cs typeface="Calibri"/>
              </a:rPr>
              <a:t>The </a:t>
            </a:r>
            <a:r>
              <a:rPr dirty="0" sz="3200" spc="-10">
                <a:latin typeface="Calibri"/>
                <a:cs typeface="Calibri"/>
              </a:rPr>
              <a:t>mutation </a:t>
            </a:r>
            <a:r>
              <a:rPr dirty="0" sz="3200" spc="-35">
                <a:latin typeface="Calibri"/>
                <a:cs typeface="Calibri"/>
              </a:rPr>
              <a:t>takes </a:t>
            </a:r>
            <a:r>
              <a:rPr dirty="0" sz="3200" spc="-5">
                <a:latin typeface="Calibri"/>
                <a:cs typeface="Calibri"/>
              </a:rPr>
              <a:t>place due </a:t>
            </a:r>
            <a:r>
              <a:rPr dirty="0" sz="3200" spc="-20">
                <a:latin typeface="Calibri"/>
                <a:cs typeface="Calibri"/>
              </a:rPr>
              <a:t>to  </a:t>
            </a:r>
            <a:r>
              <a:rPr dirty="0" sz="3200" spc="-5">
                <a:latin typeface="Calibri"/>
                <a:cs typeface="Calibri"/>
              </a:rPr>
              <a:t>change </a:t>
            </a:r>
            <a:r>
              <a:rPr dirty="0" sz="3200">
                <a:latin typeface="Calibri"/>
                <a:cs typeface="Calibri"/>
              </a:rPr>
              <a:t>in a </a:t>
            </a:r>
            <a:r>
              <a:rPr dirty="0" sz="3200" spc="-5">
                <a:latin typeface="Calibri"/>
                <a:cs typeface="Calibri"/>
              </a:rPr>
              <a:t>single base pair of DNA </a:t>
            </a:r>
            <a:r>
              <a:rPr dirty="0" sz="3200">
                <a:latin typeface="Calibri"/>
                <a:cs typeface="Calibri"/>
              </a:rPr>
              <a:t>is </a:t>
            </a:r>
            <a:r>
              <a:rPr dirty="0" sz="3200" spc="-5">
                <a:latin typeface="Calibri"/>
                <a:cs typeface="Calibri"/>
              </a:rPr>
              <a:t>called gene  </a:t>
            </a:r>
            <a:r>
              <a:rPr dirty="0" sz="3200" spc="-10">
                <a:latin typeface="Calibri"/>
                <a:cs typeface="Calibri"/>
              </a:rPr>
              <a:t>mutation </a:t>
            </a:r>
            <a:r>
              <a:rPr dirty="0" sz="3200">
                <a:latin typeface="Calibri"/>
                <a:cs typeface="Calibri"/>
              </a:rPr>
              <a:t>or </a:t>
            </a:r>
            <a:r>
              <a:rPr dirty="0" sz="3200" spc="-10">
                <a:latin typeface="Calibri"/>
                <a:cs typeface="Calibri"/>
              </a:rPr>
              <a:t>point mutation. </a:t>
            </a:r>
            <a:r>
              <a:rPr dirty="0" sz="3200" spc="5">
                <a:latin typeface="Calibri"/>
                <a:cs typeface="Calibri"/>
              </a:rPr>
              <a:t>E.g. </a:t>
            </a:r>
            <a:r>
              <a:rPr dirty="0" sz="3200" spc="-5">
                <a:latin typeface="Calibri"/>
                <a:cs typeface="Calibri"/>
              </a:rPr>
              <a:t>sickle cell</a:t>
            </a:r>
            <a:r>
              <a:rPr dirty="0" sz="3200" spc="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anemia.</a:t>
            </a:r>
            <a:endParaRPr sz="3200">
              <a:latin typeface="Calibri"/>
              <a:cs typeface="Calibri"/>
            </a:endParaRPr>
          </a:p>
          <a:p>
            <a:pPr marL="355600" marR="47307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5">
                <a:latin typeface="Calibri"/>
                <a:cs typeface="Calibri"/>
              </a:rPr>
              <a:t>frame </a:t>
            </a:r>
            <a:r>
              <a:rPr dirty="0" sz="3200" spc="-10">
                <a:latin typeface="Calibri"/>
                <a:cs typeface="Calibri"/>
              </a:rPr>
              <a:t>shift mutations: </a:t>
            </a:r>
            <a:r>
              <a:rPr dirty="0" sz="3200" spc="-5">
                <a:latin typeface="Calibri"/>
                <a:cs typeface="Calibri"/>
              </a:rPr>
              <a:t>Deletion </a:t>
            </a:r>
            <a:r>
              <a:rPr dirty="0" sz="3200">
                <a:latin typeface="Calibri"/>
                <a:cs typeface="Calibri"/>
              </a:rPr>
              <a:t>or </a:t>
            </a:r>
            <a:r>
              <a:rPr dirty="0" sz="3200" spc="-5">
                <a:latin typeface="Calibri"/>
                <a:cs typeface="Calibri"/>
              </a:rPr>
              <a:t>insertions of  base </a:t>
            </a:r>
            <a:r>
              <a:rPr dirty="0" sz="3200" spc="-20">
                <a:latin typeface="Calibri"/>
                <a:cs typeface="Calibri"/>
              </a:rPr>
              <a:t>pairs </a:t>
            </a:r>
            <a:r>
              <a:rPr dirty="0" sz="3200" spc="-5">
                <a:latin typeface="Calibri"/>
                <a:cs typeface="Calibri"/>
              </a:rPr>
              <a:t>of DNA </a:t>
            </a:r>
            <a:r>
              <a:rPr dirty="0" sz="3200">
                <a:latin typeface="Calibri"/>
                <a:cs typeface="Calibri"/>
              </a:rPr>
              <a:t>is </a:t>
            </a:r>
            <a:r>
              <a:rPr dirty="0" sz="3200" spc="-5">
                <a:latin typeface="Calibri"/>
                <a:cs typeface="Calibri"/>
              </a:rPr>
              <a:t>called </a:t>
            </a:r>
            <a:r>
              <a:rPr dirty="0" sz="3200" spc="-15">
                <a:latin typeface="Calibri"/>
                <a:cs typeface="Calibri"/>
              </a:rPr>
              <a:t>frame </a:t>
            </a:r>
            <a:r>
              <a:rPr dirty="0" sz="3200" spc="-10">
                <a:latin typeface="Calibri"/>
                <a:cs typeface="Calibri"/>
              </a:rPr>
              <a:t>shift</a:t>
            </a:r>
            <a:r>
              <a:rPr dirty="0" sz="3200" spc="6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mutations.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62015"/>
            <a:ext cx="4370070" cy="4709160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5" b="1">
                <a:latin typeface="Calibri"/>
                <a:cs typeface="Calibri"/>
              </a:rPr>
              <a:t>Pedigree</a:t>
            </a:r>
            <a:r>
              <a:rPr dirty="0" sz="3200" spc="-35" b="1">
                <a:latin typeface="Calibri"/>
                <a:cs typeface="Calibri"/>
              </a:rPr>
              <a:t> </a:t>
            </a:r>
            <a:r>
              <a:rPr dirty="0" sz="3200" spc="-5" b="1">
                <a:latin typeface="Calibri"/>
                <a:cs typeface="Calibri"/>
              </a:rPr>
              <a:t>Analysis: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The </a:t>
            </a:r>
            <a:r>
              <a:rPr dirty="0" sz="3200" spc="-10">
                <a:latin typeface="Calibri"/>
                <a:cs typeface="Calibri"/>
              </a:rPr>
              <a:t>study </a:t>
            </a:r>
            <a:r>
              <a:rPr dirty="0" sz="3200" spc="-5">
                <a:latin typeface="Calibri"/>
                <a:cs typeface="Calibri"/>
              </a:rPr>
              <a:t>of </a:t>
            </a:r>
            <a:r>
              <a:rPr dirty="0" sz="3200" spc="-10">
                <a:latin typeface="Calibri"/>
                <a:cs typeface="Calibri"/>
              </a:rPr>
              <a:t>inheritance  </a:t>
            </a:r>
            <a:r>
              <a:rPr dirty="0" sz="3200" spc="-5">
                <a:latin typeface="Calibri"/>
                <a:cs typeface="Calibri"/>
              </a:rPr>
              <a:t>of </a:t>
            </a:r>
            <a:r>
              <a:rPr dirty="0" sz="3200" spc="-10">
                <a:latin typeface="Calibri"/>
                <a:cs typeface="Calibri"/>
              </a:rPr>
              <a:t>genetic </a:t>
            </a:r>
            <a:r>
              <a:rPr dirty="0" sz="3200" spc="-15">
                <a:latin typeface="Calibri"/>
                <a:cs typeface="Calibri"/>
              </a:rPr>
              <a:t>traits </a:t>
            </a:r>
            <a:r>
              <a:rPr dirty="0" sz="3200">
                <a:latin typeface="Calibri"/>
                <a:cs typeface="Calibri"/>
              </a:rPr>
              <a:t>in  </a:t>
            </a:r>
            <a:r>
              <a:rPr dirty="0" sz="3200" spc="-20">
                <a:latin typeface="Calibri"/>
                <a:cs typeface="Calibri"/>
              </a:rPr>
              <a:t>several </a:t>
            </a:r>
            <a:r>
              <a:rPr dirty="0" sz="3200" spc="-15">
                <a:latin typeface="Calibri"/>
                <a:cs typeface="Calibri"/>
              </a:rPr>
              <a:t>generations </a:t>
            </a:r>
            <a:r>
              <a:rPr dirty="0" sz="3200">
                <a:latin typeface="Calibri"/>
                <a:cs typeface="Calibri"/>
              </a:rPr>
              <a:t>of a  </a:t>
            </a:r>
            <a:r>
              <a:rPr dirty="0" sz="3200" spc="-15">
                <a:latin typeface="Calibri"/>
                <a:cs typeface="Calibri"/>
              </a:rPr>
              <a:t>family </a:t>
            </a:r>
            <a:r>
              <a:rPr dirty="0" sz="3200">
                <a:latin typeface="Calibri"/>
                <a:cs typeface="Calibri"/>
              </a:rPr>
              <a:t>is </a:t>
            </a:r>
            <a:r>
              <a:rPr dirty="0" sz="3200" spc="-5">
                <a:latin typeface="Calibri"/>
                <a:cs typeface="Calibri"/>
              </a:rPr>
              <a:t>called </a:t>
            </a:r>
            <a:r>
              <a:rPr dirty="0" sz="3200">
                <a:latin typeface="Calibri"/>
                <a:cs typeface="Calibri"/>
              </a:rPr>
              <a:t>the  </a:t>
            </a:r>
            <a:r>
              <a:rPr dirty="0" sz="3200" spc="-10">
                <a:latin typeface="Calibri"/>
                <a:cs typeface="Calibri"/>
              </a:rPr>
              <a:t>pedigree</a:t>
            </a:r>
            <a:r>
              <a:rPr dirty="0" sz="3200" spc="-2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analysis.</a:t>
            </a:r>
            <a:endParaRPr sz="3200">
              <a:latin typeface="Calibri"/>
              <a:cs typeface="Calibri"/>
            </a:endParaRPr>
          </a:p>
          <a:p>
            <a:pPr marL="355600" marR="72707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2743835" algn="l"/>
              </a:tabLst>
            </a:pPr>
            <a:r>
              <a:rPr dirty="0" sz="3200">
                <a:latin typeface="Calibri"/>
                <a:cs typeface="Calibri"/>
              </a:rPr>
              <a:t>It </a:t>
            </a:r>
            <a:r>
              <a:rPr dirty="0" sz="3200" spc="-10">
                <a:latin typeface="Calibri"/>
                <a:cs typeface="Calibri"/>
              </a:rPr>
              <a:t>helps </a:t>
            </a:r>
            <a:r>
              <a:rPr dirty="0" sz="3200">
                <a:latin typeface="Calibri"/>
                <a:cs typeface="Calibri"/>
              </a:rPr>
              <a:t>in </a:t>
            </a:r>
            <a:r>
              <a:rPr dirty="0" sz="3200" spc="-10">
                <a:latin typeface="Calibri"/>
                <a:cs typeface="Calibri"/>
              </a:rPr>
              <a:t>genetic  </a:t>
            </a:r>
            <a:r>
              <a:rPr dirty="0" sz="3200" spc="-25">
                <a:latin typeface="Calibri"/>
                <a:cs typeface="Calibri"/>
              </a:rPr>
              <a:t>c</a:t>
            </a:r>
            <a:r>
              <a:rPr dirty="0" sz="3200" spc="-5">
                <a:latin typeface="Calibri"/>
                <a:cs typeface="Calibri"/>
              </a:rPr>
              <a:t>ounse</a:t>
            </a:r>
            <a:r>
              <a:rPr dirty="0" sz="3200" spc="-15">
                <a:latin typeface="Calibri"/>
                <a:cs typeface="Calibri"/>
              </a:rPr>
              <a:t>l</a:t>
            </a:r>
            <a:r>
              <a:rPr dirty="0" sz="3200">
                <a:latin typeface="Calibri"/>
                <a:cs typeface="Calibri"/>
              </a:rPr>
              <a:t>ing</a:t>
            </a:r>
            <a:r>
              <a:rPr dirty="0" sz="3200" spc="15">
                <a:latin typeface="Calibri"/>
                <a:cs typeface="Calibri"/>
              </a:rPr>
              <a:t> </a:t>
            </a:r>
            <a:r>
              <a:rPr dirty="0" sz="3200" spc="-45">
                <a:latin typeface="Calibri"/>
                <a:cs typeface="Calibri"/>
              </a:rPr>
              <a:t>t</a:t>
            </a:r>
            <a:r>
              <a:rPr dirty="0" sz="3200">
                <a:latin typeface="Calibri"/>
                <a:cs typeface="Calibri"/>
              </a:rPr>
              <a:t>o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55">
                <a:latin typeface="Calibri"/>
                <a:cs typeface="Calibri"/>
              </a:rPr>
              <a:t>a</a:t>
            </a:r>
            <a:r>
              <a:rPr dirty="0" sz="3200" spc="-20">
                <a:latin typeface="Calibri"/>
                <a:cs typeface="Calibri"/>
              </a:rPr>
              <a:t>v</a:t>
            </a:r>
            <a:r>
              <a:rPr dirty="0" sz="3200" spc="-5">
                <a:latin typeface="Calibri"/>
                <a:cs typeface="Calibri"/>
              </a:rPr>
              <a:t>oid  </a:t>
            </a:r>
            <a:r>
              <a:rPr dirty="0" sz="3200" spc="-10">
                <a:latin typeface="Calibri"/>
                <a:cs typeface="Calibri"/>
              </a:rPr>
              <a:t>genetic </a:t>
            </a:r>
            <a:r>
              <a:rPr dirty="0" sz="3200" spc="-20">
                <a:latin typeface="Calibri"/>
                <a:cs typeface="Calibri"/>
              </a:rPr>
              <a:t>disorders.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174225" y="30478"/>
            <a:ext cx="3934746" cy="68275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62015"/>
            <a:ext cx="8291830" cy="6562725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0" b="1">
                <a:latin typeface="Calibri"/>
                <a:cs typeface="Calibri"/>
              </a:rPr>
              <a:t>Genetic disorders</a:t>
            </a:r>
            <a:r>
              <a:rPr dirty="0" sz="3200" spc="-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: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Genetic </a:t>
            </a:r>
            <a:r>
              <a:rPr dirty="0" sz="3200" spc="-20">
                <a:latin typeface="Calibri"/>
                <a:cs typeface="Calibri"/>
              </a:rPr>
              <a:t>disorders </a:t>
            </a:r>
            <a:r>
              <a:rPr dirty="0" sz="3200" spc="-10">
                <a:latin typeface="Calibri"/>
                <a:cs typeface="Calibri"/>
              </a:rPr>
              <a:t>grouped </a:t>
            </a:r>
            <a:r>
              <a:rPr dirty="0" sz="3200" spc="-20">
                <a:latin typeface="Calibri"/>
                <a:cs typeface="Calibri"/>
              </a:rPr>
              <a:t>into </a:t>
            </a:r>
            <a:r>
              <a:rPr dirty="0" sz="3200" spc="-10">
                <a:latin typeface="Calibri"/>
                <a:cs typeface="Calibri"/>
              </a:rPr>
              <a:t>two </a:t>
            </a:r>
            <a:r>
              <a:rPr dirty="0" sz="3200" spc="-15">
                <a:latin typeface="Calibri"/>
                <a:cs typeface="Calibri"/>
              </a:rPr>
              <a:t>categories</a:t>
            </a:r>
            <a:r>
              <a:rPr dirty="0" sz="3200" spc="1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–</a:t>
            </a:r>
            <a:endParaRPr sz="32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dirty="0" sz="3200">
                <a:latin typeface="Calibri"/>
                <a:cs typeface="Calibri"/>
              </a:rPr>
              <a:t>Mendelian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disorder</a:t>
            </a:r>
            <a:endParaRPr sz="32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dirty="0" sz="3200" spc="-10">
                <a:latin typeface="Calibri"/>
                <a:cs typeface="Calibri"/>
              </a:rPr>
              <a:t>Chromosomal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disorder</a:t>
            </a:r>
            <a:endParaRPr sz="3200">
              <a:latin typeface="Calibri"/>
              <a:cs typeface="Calibri"/>
            </a:endParaRPr>
          </a:p>
          <a:p>
            <a:pPr marL="355600" marR="194945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Mendelian </a:t>
            </a:r>
            <a:r>
              <a:rPr dirty="0" sz="3200" spc="-20">
                <a:latin typeface="Calibri"/>
                <a:cs typeface="Calibri"/>
              </a:rPr>
              <a:t>disorders </a:t>
            </a:r>
            <a:r>
              <a:rPr dirty="0" sz="3200" spc="-15">
                <a:latin typeface="Calibri"/>
                <a:cs typeface="Calibri"/>
              </a:rPr>
              <a:t>are </a:t>
            </a:r>
            <a:r>
              <a:rPr dirty="0" sz="3200">
                <a:latin typeface="Calibri"/>
                <a:cs typeface="Calibri"/>
              </a:rPr>
              <a:t>mainly </a:t>
            </a:r>
            <a:r>
              <a:rPr dirty="0" sz="3200" spc="-10">
                <a:latin typeface="Calibri"/>
                <a:cs typeface="Calibri"/>
              </a:rPr>
              <a:t>determined by  </a:t>
            </a:r>
            <a:r>
              <a:rPr dirty="0" sz="3200" spc="-15">
                <a:latin typeface="Calibri"/>
                <a:cs typeface="Calibri"/>
              </a:rPr>
              <a:t>alteration </a:t>
            </a:r>
            <a:r>
              <a:rPr dirty="0" sz="3200">
                <a:latin typeface="Calibri"/>
                <a:cs typeface="Calibri"/>
              </a:rPr>
              <a:t>or </a:t>
            </a:r>
            <a:r>
              <a:rPr dirty="0" sz="3200" spc="-15">
                <a:latin typeface="Calibri"/>
                <a:cs typeface="Calibri"/>
              </a:rPr>
              <a:t>mutation </a:t>
            </a:r>
            <a:r>
              <a:rPr dirty="0" sz="3200">
                <a:latin typeface="Calibri"/>
                <a:cs typeface="Calibri"/>
              </a:rPr>
              <a:t>in the </a:t>
            </a:r>
            <a:r>
              <a:rPr dirty="0" sz="3200" spc="-5">
                <a:latin typeface="Calibri"/>
                <a:cs typeface="Calibri"/>
              </a:rPr>
              <a:t>single</a:t>
            </a:r>
            <a:r>
              <a:rPr dirty="0" sz="3200" spc="6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gene.</a:t>
            </a:r>
            <a:endParaRPr sz="3200">
              <a:latin typeface="Calibri"/>
              <a:cs typeface="Calibri"/>
            </a:endParaRPr>
          </a:p>
          <a:p>
            <a:pPr marL="355600" marR="34544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It </a:t>
            </a:r>
            <a:r>
              <a:rPr dirty="0" sz="3200" spc="-10">
                <a:latin typeface="Calibri"/>
                <a:cs typeface="Calibri"/>
              </a:rPr>
              <a:t>obey </a:t>
            </a:r>
            <a:r>
              <a:rPr dirty="0" sz="3200" spc="-5">
                <a:latin typeface="Calibri"/>
                <a:cs typeface="Calibri"/>
              </a:rPr>
              <a:t>the principle of </a:t>
            </a:r>
            <a:r>
              <a:rPr dirty="0" sz="3200">
                <a:latin typeface="Calibri"/>
                <a:cs typeface="Calibri"/>
              </a:rPr>
              <a:t>Mendelian </a:t>
            </a:r>
            <a:r>
              <a:rPr dirty="0" sz="3200" spc="-5">
                <a:latin typeface="Calibri"/>
                <a:cs typeface="Calibri"/>
              </a:rPr>
              <a:t>inheritance  during </a:t>
            </a:r>
            <a:r>
              <a:rPr dirty="0" sz="3200" spc="-10">
                <a:latin typeface="Calibri"/>
                <a:cs typeface="Calibri"/>
              </a:rPr>
              <a:t>transmission </a:t>
            </a:r>
            <a:r>
              <a:rPr dirty="0" sz="3200" spc="-15">
                <a:latin typeface="Calibri"/>
                <a:cs typeface="Calibri"/>
              </a:rPr>
              <a:t>from </a:t>
            </a:r>
            <a:r>
              <a:rPr dirty="0" sz="3200" spc="-5">
                <a:latin typeface="Calibri"/>
                <a:cs typeface="Calibri"/>
              </a:rPr>
              <a:t>one </a:t>
            </a:r>
            <a:r>
              <a:rPr dirty="0" sz="3200" spc="-15">
                <a:latin typeface="Calibri"/>
                <a:cs typeface="Calibri"/>
              </a:rPr>
              <a:t>generation </a:t>
            </a:r>
            <a:r>
              <a:rPr dirty="0" sz="3200" spc="-25">
                <a:latin typeface="Calibri"/>
                <a:cs typeface="Calibri"/>
              </a:rPr>
              <a:t>to  </a:t>
            </a:r>
            <a:r>
              <a:rPr dirty="0" sz="3200" spc="-60">
                <a:latin typeface="Calibri"/>
                <a:cs typeface="Calibri"/>
              </a:rPr>
              <a:t>other.</a:t>
            </a:r>
            <a:endParaRPr sz="3200">
              <a:latin typeface="Calibri"/>
              <a:cs typeface="Calibri"/>
            </a:endParaRPr>
          </a:p>
          <a:p>
            <a:pPr algn="just" marL="355600" marR="2159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5">
                <a:latin typeface="Calibri"/>
                <a:cs typeface="Calibri"/>
              </a:rPr>
              <a:t>E.g. </a:t>
            </a:r>
            <a:r>
              <a:rPr dirty="0" sz="3200" spc="-5">
                <a:latin typeface="Calibri"/>
                <a:cs typeface="Calibri"/>
              </a:rPr>
              <a:t>Haemophilia, </a:t>
            </a:r>
            <a:r>
              <a:rPr dirty="0" sz="3200" spc="-10">
                <a:latin typeface="Calibri"/>
                <a:cs typeface="Calibri"/>
              </a:rPr>
              <a:t>colorblindness, </a:t>
            </a:r>
            <a:r>
              <a:rPr dirty="0" sz="3200" spc="-15">
                <a:latin typeface="Calibri"/>
                <a:cs typeface="Calibri"/>
              </a:rPr>
              <a:t>Cystic </a:t>
            </a:r>
            <a:r>
              <a:rPr dirty="0" sz="3200" spc="-10">
                <a:latin typeface="Calibri"/>
                <a:cs typeface="Calibri"/>
              </a:rPr>
              <a:t>fibrosis,  </a:t>
            </a:r>
            <a:r>
              <a:rPr dirty="0" sz="3200" spc="-5">
                <a:latin typeface="Calibri"/>
                <a:cs typeface="Calibri"/>
              </a:rPr>
              <a:t>Sickle </a:t>
            </a:r>
            <a:r>
              <a:rPr dirty="0" sz="3200">
                <a:latin typeface="Calibri"/>
                <a:cs typeface="Calibri"/>
              </a:rPr>
              <a:t>cell anemia, </a:t>
            </a:r>
            <a:r>
              <a:rPr dirty="0" sz="3200" spc="-20">
                <a:latin typeface="Calibri"/>
                <a:cs typeface="Calibri"/>
              </a:rPr>
              <a:t>Phenylketonuria, </a:t>
            </a:r>
            <a:r>
              <a:rPr dirty="0" sz="3200" spc="-5">
                <a:latin typeface="Calibri"/>
                <a:cs typeface="Calibri"/>
              </a:rPr>
              <a:t>Thalasemia  </a:t>
            </a:r>
            <a:r>
              <a:rPr dirty="0" sz="3200" spc="-15">
                <a:latin typeface="Calibri"/>
                <a:cs typeface="Calibri"/>
              </a:rPr>
              <a:t>etc.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0"/>
            <a:ext cx="7901305" cy="2757805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0">
                <a:latin typeface="Calibri"/>
                <a:cs typeface="Calibri"/>
              </a:rPr>
              <a:t>Chromosomal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disorder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Caused due </a:t>
            </a:r>
            <a:r>
              <a:rPr dirty="0" sz="3200" spc="-20">
                <a:latin typeface="Calibri"/>
                <a:cs typeface="Calibri"/>
              </a:rPr>
              <a:t>to </a:t>
            </a:r>
            <a:r>
              <a:rPr dirty="0" sz="3200" spc="-5">
                <a:latin typeface="Calibri"/>
                <a:cs typeface="Calibri"/>
              </a:rPr>
              <a:t>absence or </a:t>
            </a:r>
            <a:r>
              <a:rPr dirty="0" sz="3200" spc="-20">
                <a:latin typeface="Calibri"/>
                <a:cs typeface="Calibri"/>
              </a:rPr>
              <a:t>excess </a:t>
            </a:r>
            <a:r>
              <a:rPr dirty="0" sz="3200" spc="-5">
                <a:latin typeface="Calibri"/>
                <a:cs typeface="Calibri"/>
              </a:rPr>
              <a:t>or </a:t>
            </a:r>
            <a:r>
              <a:rPr dirty="0" sz="3200">
                <a:latin typeface="Calibri"/>
                <a:cs typeface="Calibri"/>
              </a:rPr>
              <a:t>abnormal  </a:t>
            </a:r>
            <a:r>
              <a:rPr dirty="0" sz="3200" spc="-10">
                <a:latin typeface="Calibri"/>
                <a:cs typeface="Calibri"/>
              </a:rPr>
              <a:t>arrangement </a:t>
            </a:r>
            <a:r>
              <a:rPr dirty="0" sz="3200" spc="-5">
                <a:latin typeface="Calibri"/>
                <a:cs typeface="Calibri"/>
              </a:rPr>
              <a:t>of one or </a:t>
            </a:r>
            <a:r>
              <a:rPr dirty="0" sz="3200" spc="-15">
                <a:latin typeface="Calibri"/>
                <a:cs typeface="Calibri"/>
              </a:rPr>
              <a:t>more</a:t>
            </a:r>
            <a:r>
              <a:rPr dirty="0" sz="3200" spc="-2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chromosome.</a:t>
            </a:r>
            <a:endParaRPr sz="3200">
              <a:latin typeface="Calibri"/>
              <a:cs typeface="Calibri"/>
            </a:endParaRPr>
          </a:p>
          <a:p>
            <a:pPr marL="355600" marR="19113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3919220" algn="l"/>
              </a:tabLst>
            </a:pPr>
            <a:r>
              <a:rPr dirty="0" sz="3200" spc="-5">
                <a:latin typeface="Calibri"/>
                <a:cs typeface="Calibri"/>
              </a:rPr>
              <a:t>Ex: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Down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syndrome,	</a:t>
            </a:r>
            <a:r>
              <a:rPr dirty="0" sz="3200" spc="-20">
                <a:latin typeface="Calibri"/>
                <a:cs typeface="Calibri"/>
              </a:rPr>
              <a:t>Klinefelter’s </a:t>
            </a:r>
            <a:r>
              <a:rPr dirty="0" sz="3200" spc="-15">
                <a:latin typeface="Calibri"/>
                <a:cs typeface="Calibri"/>
              </a:rPr>
              <a:t>syndrome,  </a:t>
            </a:r>
            <a:r>
              <a:rPr dirty="0" sz="3200" spc="-35">
                <a:latin typeface="Calibri"/>
                <a:cs typeface="Calibri"/>
              </a:rPr>
              <a:t>Turner’s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syndrome.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0"/>
            <a:ext cx="8622030" cy="5488940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Hemophilia: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It is a </a:t>
            </a:r>
            <a:r>
              <a:rPr dirty="0" sz="3200" spc="-20">
                <a:latin typeface="Calibri"/>
                <a:cs typeface="Calibri"/>
              </a:rPr>
              <a:t>sex linked </a:t>
            </a:r>
            <a:r>
              <a:rPr dirty="0" sz="3200" spc="-10">
                <a:latin typeface="Calibri"/>
                <a:cs typeface="Calibri"/>
              </a:rPr>
              <a:t>recessive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disease.</a:t>
            </a:r>
            <a:endParaRPr sz="3200">
              <a:latin typeface="Calibri"/>
              <a:cs typeface="Calibri"/>
            </a:endParaRPr>
          </a:p>
          <a:p>
            <a:pPr marL="355600" marR="39116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The </a:t>
            </a:r>
            <a:r>
              <a:rPr dirty="0" sz="3200" spc="-20">
                <a:latin typeface="Calibri"/>
                <a:cs typeface="Calibri"/>
              </a:rPr>
              <a:t>defective </a:t>
            </a:r>
            <a:r>
              <a:rPr dirty="0" sz="3200" spc="-5">
                <a:latin typeface="Calibri"/>
                <a:cs typeface="Calibri"/>
              </a:rPr>
              <a:t>individual </a:t>
            </a:r>
            <a:r>
              <a:rPr dirty="0" sz="3200" spc="-10">
                <a:latin typeface="Calibri"/>
                <a:cs typeface="Calibri"/>
              </a:rPr>
              <a:t>continuously </a:t>
            </a:r>
            <a:r>
              <a:rPr dirty="0" sz="3200" spc="-5">
                <a:latin typeface="Calibri"/>
                <a:cs typeface="Calibri"/>
              </a:rPr>
              <a:t>bleed </a:t>
            </a:r>
            <a:r>
              <a:rPr dirty="0" sz="3200" spc="-25">
                <a:latin typeface="Calibri"/>
                <a:cs typeface="Calibri"/>
              </a:rPr>
              <a:t>to </a:t>
            </a:r>
            <a:r>
              <a:rPr dirty="0" sz="3200">
                <a:latin typeface="Calibri"/>
                <a:cs typeface="Calibri"/>
              </a:rPr>
              <a:t>a  </a:t>
            </a:r>
            <a:r>
              <a:rPr dirty="0" sz="3200" spc="-5">
                <a:latin typeface="Calibri"/>
                <a:cs typeface="Calibri"/>
              </a:rPr>
              <a:t>simple</a:t>
            </a:r>
            <a:r>
              <a:rPr dirty="0" sz="3200" spc="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cut.</a:t>
            </a:r>
            <a:endParaRPr sz="3200">
              <a:latin typeface="Calibri"/>
              <a:cs typeface="Calibri"/>
            </a:endParaRPr>
          </a:p>
          <a:p>
            <a:pPr marL="355600" marR="175387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The gene </a:t>
            </a:r>
            <a:r>
              <a:rPr dirty="0" sz="3200" spc="-30">
                <a:latin typeface="Calibri"/>
                <a:cs typeface="Calibri"/>
              </a:rPr>
              <a:t>for </a:t>
            </a:r>
            <a:r>
              <a:rPr dirty="0" sz="3200" spc="-5">
                <a:latin typeface="Calibri"/>
                <a:cs typeface="Calibri"/>
              </a:rPr>
              <a:t>hemophilia </a:t>
            </a:r>
            <a:r>
              <a:rPr dirty="0" sz="3200">
                <a:latin typeface="Calibri"/>
                <a:cs typeface="Calibri"/>
              </a:rPr>
              <a:t>is </a:t>
            </a:r>
            <a:r>
              <a:rPr dirty="0" sz="3200" spc="-15">
                <a:latin typeface="Calibri"/>
                <a:cs typeface="Calibri"/>
              </a:rPr>
              <a:t>located </a:t>
            </a:r>
            <a:r>
              <a:rPr dirty="0" sz="3200" spc="-5">
                <a:latin typeface="Calibri"/>
                <a:cs typeface="Calibri"/>
              </a:rPr>
              <a:t>on </a:t>
            </a:r>
            <a:r>
              <a:rPr dirty="0" sz="3200">
                <a:latin typeface="Calibri"/>
                <a:cs typeface="Calibri"/>
              </a:rPr>
              <a:t>X  </a:t>
            </a:r>
            <a:r>
              <a:rPr dirty="0" sz="3200" spc="-10">
                <a:latin typeface="Calibri"/>
                <a:cs typeface="Calibri"/>
              </a:rPr>
              <a:t>chromosome.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In </a:t>
            </a:r>
            <a:r>
              <a:rPr dirty="0" sz="3200" spc="-5">
                <a:latin typeface="Calibri"/>
                <a:cs typeface="Calibri"/>
              </a:rPr>
              <a:t>this disease </a:t>
            </a:r>
            <a:r>
              <a:rPr dirty="0" sz="3200">
                <a:latin typeface="Calibri"/>
                <a:cs typeface="Calibri"/>
              </a:rPr>
              <a:t>a </a:t>
            </a:r>
            <a:r>
              <a:rPr dirty="0" sz="3200" spc="-5">
                <a:latin typeface="Calibri"/>
                <a:cs typeface="Calibri"/>
              </a:rPr>
              <a:t>single </a:t>
            </a:r>
            <a:r>
              <a:rPr dirty="0" sz="3200" spc="-15">
                <a:latin typeface="Calibri"/>
                <a:cs typeface="Calibri"/>
              </a:rPr>
              <a:t>protein </a:t>
            </a:r>
            <a:r>
              <a:rPr dirty="0" sz="3200" spc="-5">
                <a:latin typeface="Calibri"/>
                <a:cs typeface="Calibri"/>
              </a:rPr>
              <a:t>that </a:t>
            </a:r>
            <a:r>
              <a:rPr dirty="0" sz="3200" spc="-15">
                <a:latin typeface="Calibri"/>
                <a:cs typeface="Calibri"/>
              </a:rPr>
              <a:t>involved </a:t>
            </a:r>
            <a:r>
              <a:rPr dirty="0" sz="3200" spc="-10">
                <a:latin typeface="Calibri"/>
                <a:cs typeface="Calibri"/>
              </a:rPr>
              <a:t>in </a:t>
            </a:r>
            <a:r>
              <a:rPr dirty="0" sz="3200">
                <a:latin typeface="Calibri"/>
                <a:cs typeface="Calibri"/>
              </a:rPr>
              <a:t>the  </a:t>
            </a:r>
            <a:r>
              <a:rPr dirty="0" sz="3200" spc="-10">
                <a:latin typeface="Calibri"/>
                <a:cs typeface="Calibri"/>
              </a:rPr>
              <a:t>clotting </a:t>
            </a:r>
            <a:r>
              <a:rPr dirty="0" sz="3200" spc="-5">
                <a:latin typeface="Calibri"/>
                <a:cs typeface="Calibri"/>
              </a:rPr>
              <a:t>of blood </a:t>
            </a:r>
            <a:r>
              <a:rPr dirty="0" sz="3200">
                <a:latin typeface="Calibri"/>
                <a:cs typeface="Calibri"/>
              </a:rPr>
              <a:t>is</a:t>
            </a:r>
            <a:r>
              <a:rPr dirty="0" sz="3200" spc="1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affected.</a:t>
            </a:r>
            <a:endParaRPr sz="3200">
              <a:latin typeface="Calibri"/>
              <a:cs typeface="Calibri"/>
            </a:endParaRPr>
          </a:p>
          <a:p>
            <a:pPr marL="355600" marR="208279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The diseases </a:t>
            </a:r>
            <a:r>
              <a:rPr dirty="0" sz="3200" spc="-20">
                <a:latin typeface="Calibri"/>
                <a:cs typeface="Calibri"/>
              </a:rPr>
              <a:t>transmitted </a:t>
            </a:r>
            <a:r>
              <a:rPr dirty="0" sz="3200" spc="-15">
                <a:latin typeface="Calibri"/>
                <a:cs typeface="Calibri"/>
              </a:rPr>
              <a:t>from </a:t>
            </a:r>
            <a:r>
              <a:rPr dirty="0" sz="3200" spc="-25">
                <a:latin typeface="Calibri"/>
                <a:cs typeface="Calibri"/>
              </a:rPr>
              <a:t>unaffected </a:t>
            </a:r>
            <a:r>
              <a:rPr dirty="0" sz="3200" spc="-5">
                <a:latin typeface="Calibri"/>
                <a:cs typeface="Calibri"/>
              </a:rPr>
              <a:t>carrier  </a:t>
            </a:r>
            <a:r>
              <a:rPr dirty="0" sz="3200" spc="-20">
                <a:latin typeface="Calibri"/>
                <a:cs typeface="Calibri"/>
              </a:rPr>
              <a:t>female to </a:t>
            </a:r>
            <a:r>
              <a:rPr dirty="0" sz="3200" spc="-5">
                <a:latin typeface="Calibri"/>
                <a:cs typeface="Calibri"/>
              </a:rPr>
              <a:t>some </a:t>
            </a:r>
            <a:r>
              <a:rPr dirty="0" sz="3200">
                <a:latin typeface="Calibri"/>
                <a:cs typeface="Calibri"/>
              </a:rPr>
              <a:t>of the male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 spc="-45">
                <a:latin typeface="Calibri"/>
                <a:cs typeface="Calibri"/>
              </a:rPr>
              <a:t>progeny.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1400" y="290863"/>
            <a:ext cx="5678400" cy="6276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7221" y="135228"/>
            <a:ext cx="6791126" cy="61303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57061" y="254856"/>
            <a:ext cx="6615241" cy="61766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945128" y="5242941"/>
            <a:ext cx="18605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FF0000"/>
                </a:solidFill>
                <a:latin typeface="Calibri"/>
                <a:cs typeface="Calibri"/>
              </a:rPr>
              <a:t>H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235407"/>
            <a:ext cx="8310245" cy="47091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115887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0">
                <a:latin typeface="Calibri"/>
                <a:cs typeface="Calibri"/>
              </a:rPr>
              <a:t>Female </a:t>
            </a:r>
            <a:r>
              <a:rPr dirty="0" sz="3200" spc="-20">
                <a:latin typeface="Calibri"/>
                <a:cs typeface="Calibri"/>
              </a:rPr>
              <a:t>suffering </a:t>
            </a:r>
            <a:r>
              <a:rPr dirty="0" sz="3200" spc="-15">
                <a:latin typeface="Calibri"/>
                <a:cs typeface="Calibri"/>
              </a:rPr>
              <a:t>from </a:t>
            </a:r>
            <a:r>
              <a:rPr dirty="0" sz="3200" spc="-10">
                <a:latin typeface="Calibri"/>
                <a:cs typeface="Calibri"/>
              </a:rPr>
              <a:t>the </a:t>
            </a:r>
            <a:r>
              <a:rPr dirty="0" sz="3200" spc="-5">
                <a:latin typeface="Calibri"/>
                <a:cs typeface="Calibri"/>
              </a:rPr>
              <a:t>disease only </a:t>
            </a:r>
            <a:r>
              <a:rPr dirty="0" sz="3200">
                <a:latin typeface="Calibri"/>
                <a:cs typeface="Calibri"/>
              </a:rPr>
              <a:t>in  </a:t>
            </a:r>
            <a:r>
              <a:rPr dirty="0" sz="3200" spc="-15">
                <a:latin typeface="Calibri"/>
                <a:cs typeface="Calibri"/>
              </a:rPr>
              <a:t>homzygous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condition.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0">
                <a:latin typeface="Calibri"/>
                <a:cs typeface="Calibri"/>
              </a:rPr>
              <a:t>Female becoming </a:t>
            </a:r>
            <a:r>
              <a:rPr dirty="0" sz="3200" spc="-5">
                <a:latin typeface="Calibri"/>
                <a:cs typeface="Calibri"/>
              </a:rPr>
              <a:t>hemophilic </a:t>
            </a:r>
            <a:r>
              <a:rPr dirty="0" sz="3200">
                <a:latin typeface="Calibri"/>
                <a:cs typeface="Calibri"/>
              </a:rPr>
              <a:t>is </a:t>
            </a:r>
            <a:r>
              <a:rPr dirty="0" sz="3200" spc="-10">
                <a:latin typeface="Calibri"/>
                <a:cs typeface="Calibri"/>
              </a:rPr>
              <a:t>extremely </a:t>
            </a:r>
            <a:r>
              <a:rPr dirty="0" sz="3200" spc="-25">
                <a:latin typeface="Calibri"/>
                <a:cs typeface="Calibri"/>
              </a:rPr>
              <a:t>rare  </a:t>
            </a:r>
            <a:r>
              <a:rPr dirty="0" sz="3200" spc="-5">
                <a:latin typeface="Calibri"/>
                <a:cs typeface="Calibri"/>
              </a:rPr>
              <a:t>because mother </a:t>
            </a:r>
            <a:r>
              <a:rPr dirty="0" sz="3200">
                <a:latin typeface="Calibri"/>
                <a:cs typeface="Calibri"/>
              </a:rPr>
              <a:t>of </a:t>
            </a:r>
            <a:r>
              <a:rPr dirty="0" sz="3200" spc="-5">
                <a:latin typeface="Calibri"/>
                <a:cs typeface="Calibri"/>
              </a:rPr>
              <a:t>such </a:t>
            </a:r>
            <a:r>
              <a:rPr dirty="0" sz="3200">
                <a:latin typeface="Calibri"/>
                <a:cs typeface="Calibri"/>
              </a:rPr>
              <a:t>a </a:t>
            </a:r>
            <a:r>
              <a:rPr dirty="0" sz="3200" spc="-20">
                <a:latin typeface="Calibri"/>
                <a:cs typeface="Calibri"/>
              </a:rPr>
              <a:t>female </a:t>
            </a:r>
            <a:r>
              <a:rPr dirty="0" sz="3200" spc="-10">
                <a:latin typeface="Calibri"/>
                <a:cs typeface="Calibri"/>
              </a:rPr>
              <a:t>at least </a:t>
            </a:r>
            <a:r>
              <a:rPr dirty="0" sz="3200" spc="-5">
                <a:latin typeface="Calibri"/>
                <a:cs typeface="Calibri"/>
              </a:rPr>
              <a:t>carrier  </a:t>
            </a:r>
            <a:r>
              <a:rPr dirty="0" sz="3200">
                <a:latin typeface="Calibri"/>
                <a:cs typeface="Calibri"/>
              </a:rPr>
              <a:t>and the </a:t>
            </a:r>
            <a:r>
              <a:rPr dirty="0" sz="3200" spc="-15">
                <a:latin typeface="Calibri"/>
                <a:cs typeface="Calibri"/>
              </a:rPr>
              <a:t>father </a:t>
            </a:r>
            <a:r>
              <a:rPr dirty="0" sz="3200" spc="-5">
                <a:latin typeface="Calibri"/>
                <a:cs typeface="Calibri"/>
              </a:rPr>
              <a:t>should be</a:t>
            </a:r>
            <a:r>
              <a:rPr dirty="0" sz="3200" spc="2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hemophilic.</a:t>
            </a:r>
            <a:endParaRPr sz="3200">
              <a:latin typeface="Calibri"/>
              <a:cs typeface="Calibri"/>
            </a:endParaRPr>
          </a:p>
          <a:p>
            <a:pPr marL="355600" marR="39052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25">
                <a:latin typeface="Calibri"/>
                <a:cs typeface="Calibri"/>
              </a:rPr>
              <a:t>Affected </a:t>
            </a:r>
            <a:r>
              <a:rPr dirty="0" sz="3200" spc="-10">
                <a:latin typeface="Calibri"/>
                <a:cs typeface="Calibri"/>
              </a:rPr>
              <a:t>transmits </a:t>
            </a:r>
            <a:r>
              <a:rPr dirty="0" sz="3200">
                <a:latin typeface="Calibri"/>
                <a:cs typeface="Calibri"/>
              </a:rPr>
              <a:t>the </a:t>
            </a:r>
            <a:r>
              <a:rPr dirty="0" sz="3200" spc="-5">
                <a:latin typeface="Calibri"/>
                <a:cs typeface="Calibri"/>
              </a:rPr>
              <a:t>disease only </a:t>
            </a:r>
            <a:r>
              <a:rPr dirty="0" sz="3200" spc="-25">
                <a:latin typeface="Calibri"/>
                <a:cs typeface="Calibri"/>
              </a:rPr>
              <a:t>to </a:t>
            </a:r>
            <a:r>
              <a:rPr dirty="0" sz="3200">
                <a:latin typeface="Calibri"/>
                <a:cs typeface="Calibri"/>
              </a:rPr>
              <a:t>the </a:t>
            </a:r>
            <a:r>
              <a:rPr dirty="0" sz="3200" spc="-5">
                <a:latin typeface="Calibri"/>
                <a:cs typeface="Calibri"/>
              </a:rPr>
              <a:t>son  not </a:t>
            </a:r>
            <a:r>
              <a:rPr dirty="0" sz="3200" spc="-20">
                <a:latin typeface="Calibri"/>
                <a:cs typeface="Calibri"/>
              </a:rPr>
              <a:t>to </a:t>
            </a:r>
            <a:r>
              <a:rPr dirty="0" sz="3200">
                <a:latin typeface="Calibri"/>
                <a:cs typeface="Calibri"/>
              </a:rPr>
              <a:t>the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 spc="-45">
                <a:latin typeface="Calibri"/>
                <a:cs typeface="Calibri"/>
              </a:rPr>
              <a:t>daughter.</a:t>
            </a:r>
            <a:endParaRPr sz="3200">
              <a:latin typeface="Calibri"/>
              <a:cs typeface="Calibri"/>
            </a:endParaRPr>
          </a:p>
          <a:p>
            <a:pPr marL="355600" marR="73977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0">
                <a:latin typeface="Calibri"/>
                <a:cs typeface="Calibri"/>
              </a:rPr>
              <a:t>Daughter can receive </a:t>
            </a:r>
            <a:r>
              <a:rPr dirty="0" sz="3200">
                <a:latin typeface="Calibri"/>
                <a:cs typeface="Calibri"/>
              </a:rPr>
              <a:t>the </a:t>
            </a:r>
            <a:r>
              <a:rPr dirty="0" sz="3200" spc="-5">
                <a:latin typeface="Calibri"/>
                <a:cs typeface="Calibri"/>
              </a:rPr>
              <a:t>disease </a:t>
            </a:r>
            <a:r>
              <a:rPr dirty="0" sz="3200" spc="-20">
                <a:latin typeface="Calibri"/>
                <a:cs typeface="Calibri"/>
              </a:rPr>
              <a:t>from </a:t>
            </a:r>
            <a:r>
              <a:rPr dirty="0" sz="3200" spc="-5">
                <a:latin typeface="Calibri"/>
                <a:cs typeface="Calibri"/>
              </a:rPr>
              <a:t>both  </a:t>
            </a:r>
            <a:r>
              <a:rPr dirty="0" sz="3200">
                <a:latin typeface="Calibri"/>
                <a:cs typeface="Calibri"/>
              </a:rPr>
              <a:t>mother and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60">
                <a:latin typeface="Calibri"/>
                <a:cs typeface="Calibri"/>
              </a:rPr>
              <a:t>father.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45110"/>
            <a:ext cx="3484879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 i="1"/>
              <a:t>Colour</a:t>
            </a:r>
            <a:r>
              <a:rPr dirty="0" sz="4000" spc="-40" i="1"/>
              <a:t> </a:t>
            </a:r>
            <a:r>
              <a:rPr dirty="0" sz="4000" spc="-5" i="1"/>
              <a:t>blindness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307340" y="840994"/>
            <a:ext cx="8435340" cy="505587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marL="355600" marR="1060450" indent="-342900">
              <a:lnSpc>
                <a:spcPct val="80000"/>
              </a:lnSpc>
              <a:spcBef>
                <a:spcPts val="8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The </a:t>
            </a:r>
            <a:r>
              <a:rPr dirty="0" sz="3000" spc="-15">
                <a:latin typeface="Calibri"/>
                <a:cs typeface="Calibri"/>
              </a:rPr>
              <a:t>x-linked </a:t>
            </a:r>
            <a:r>
              <a:rPr dirty="0" sz="3000" spc="-10">
                <a:latin typeface="Calibri"/>
                <a:cs typeface="Calibri"/>
              </a:rPr>
              <a:t>disorder </a:t>
            </a:r>
            <a:r>
              <a:rPr dirty="0" sz="3000">
                <a:latin typeface="Calibri"/>
                <a:cs typeface="Calibri"/>
              </a:rPr>
              <a:t>in which </a:t>
            </a:r>
            <a:r>
              <a:rPr dirty="0" sz="3000" spc="-15">
                <a:latin typeface="Calibri"/>
                <a:cs typeface="Calibri"/>
              </a:rPr>
              <a:t>person </a:t>
            </a:r>
            <a:r>
              <a:rPr dirty="0" sz="3000" spc="-10">
                <a:latin typeface="Calibri"/>
                <a:cs typeface="Calibri"/>
              </a:rPr>
              <a:t>can </a:t>
            </a:r>
            <a:r>
              <a:rPr dirty="0" sz="3000" spc="-5">
                <a:latin typeface="Calibri"/>
                <a:cs typeface="Calibri"/>
              </a:rPr>
              <a:t>not  </a:t>
            </a:r>
            <a:r>
              <a:rPr dirty="0" sz="3000" spc="-10">
                <a:latin typeface="Calibri"/>
                <a:cs typeface="Calibri"/>
              </a:rPr>
              <a:t>identify </a:t>
            </a:r>
            <a:r>
              <a:rPr dirty="0" sz="3000" spc="-35">
                <a:latin typeface="Calibri"/>
                <a:cs typeface="Calibri"/>
              </a:rPr>
              <a:t>few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colours.</a:t>
            </a:r>
            <a:endParaRPr sz="3000">
              <a:latin typeface="Calibri"/>
              <a:cs typeface="Calibri"/>
            </a:endParaRPr>
          </a:p>
          <a:p>
            <a:pPr marL="355600" marR="5080" indent="-342900">
              <a:lnSpc>
                <a:spcPct val="8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The normal human </a:t>
            </a:r>
            <a:r>
              <a:rPr dirty="0" sz="3000" spc="-10">
                <a:latin typeface="Calibri"/>
                <a:cs typeface="Calibri"/>
              </a:rPr>
              <a:t>retina </a:t>
            </a:r>
            <a:r>
              <a:rPr dirty="0" sz="3000" spc="-15">
                <a:latin typeface="Calibri"/>
                <a:cs typeface="Calibri"/>
              </a:rPr>
              <a:t>contains </a:t>
            </a:r>
            <a:r>
              <a:rPr dirty="0" sz="3000" spc="-10">
                <a:latin typeface="Calibri"/>
                <a:cs typeface="Calibri"/>
              </a:rPr>
              <a:t>two </a:t>
            </a:r>
            <a:r>
              <a:rPr dirty="0" sz="3000" spc="-5">
                <a:latin typeface="Calibri"/>
                <a:cs typeface="Calibri"/>
              </a:rPr>
              <a:t>kinds of </a:t>
            </a:r>
            <a:r>
              <a:rPr dirty="0" sz="3000" spc="-10">
                <a:latin typeface="Calibri"/>
                <a:cs typeface="Calibri"/>
              </a:rPr>
              <a:t>light  sensitive </a:t>
            </a:r>
            <a:r>
              <a:rPr dirty="0" sz="3000" spc="-5">
                <a:latin typeface="Calibri"/>
                <a:cs typeface="Calibri"/>
              </a:rPr>
              <a:t>cells: </a:t>
            </a:r>
            <a:r>
              <a:rPr dirty="0" sz="3000">
                <a:latin typeface="Calibri"/>
                <a:cs typeface="Calibri"/>
              </a:rPr>
              <a:t>the </a:t>
            </a:r>
            <a:r>
              <a:rPr dirty="0" sz="3000" spc="-20">
                <a:latin typeface="Calibri"/>
                <a:cs typeface="Calibri"/>
              </a:rPr>
              <a:t>rod </a:t>
            </a:r>
            <a:r>
              <a:rPr dirty="0" sz="3000" spc="-5">
                <a:latin typeface="Calibri"/>
                <a:cs typeface="Calibri"/>
              </a:rPr>
              <a:t>cells </a:t>
            </a:r>
            <a:r>
              <a:rPr dirty="0" sz="3000" spc="-10">
                <a:latin typeface="Calibri"/>
                <a:cs typeface="Calibri"/>
              </a:rPr>
              <a:t>(active </a:t>
            </a:r>
            <a:r>
              <a:rPr dirty="0" sz="3000" spc="-5">
                <a:latin typeface="Calibri"/>
                <a:cs typeface="Calibri"/>
              </a:rPr>
              <a:t>only </a:t>
            </a:r>
            <a:r>
              <a:rPr dirty="0" sz="3000">
                <a:latin typeface="Calibri"/>
                <a:cs typeface="Calibri"/>
              </a:rPr>
              <a:t>in </a:t>
            </a:r>
            <a:r>
              <a:rPr dirty="0" sz="3000" spc="-5">
                <a:latin typeface="Calibri"/>
                <a:cs typeface="Calibri"/>
              </a:rPr>
              <a:t>low </a:t>
            </a:r>
            <a:r>
              <a:rPr dirty="0" sz="3000" spc="-10">
                <a:latin typeface="Calibri"/>
                <a:cs typeface="Calibri"/>
              </a:rPr>
              <a:t>light)  </a:t>
            </a:r>
            <a:r>
              <a:rPr dirty="0" sz="3000">
                <a:latin typeface="Calibri"/>
                <a:cs typeface="Calibri"/>
              </a:rPr>
              <a:t>and the </a:t>
            </a:r>
            <a:r>
              <a:rPr dirty="0" sz="3000" spc="-10">
                <a:latin typeface="Calibri"/>
                <a:cs typeface="Calibri"/>
              </a:rPr>
              <a:t>cone </a:t>
            </a:r>
            <a:r>
              <a:rPr dirty="0" sz="3000" spc="-5">
                <a:latin typeface="Calibri"/>
                <a:cs typeface="Calibri"/>
              </a:rPr>
              <a:t>cells </a:t>
            </a:r>
            <a:r>
              <a:rPr dirty="0" sz="3000" spc="-10">
                <a:latin typeface="Calibri"/>
                <a:cs typeface="Calibri"/>
              </a:rPr>
              <a:t>(active </a:t>
            </a:r>
            <a:r>
              <a:rPr dirty="0" sz="3000">
                <a:latin typeface="Calibri"/>
                <a:cs typeface="Calibri"/>
              </a:rPr>
              <a:t>in </a:t>
            </a:r>
            <a:r>
              <a:rPr dirty="0" sz="3000" spc="-5">
                <a:latin typeface="Calibri"/>
                <a:cs typeface="Calibri"/>
              </a:rPr>
              <a:t>normal </a:t>
            </a:r>
            <a:r>
              <a:rPr dirty="0" sz="3000" spc="-15">
                <a:latin typeface="Calibri"/>
                <a:cs typeface="Calibri"/>
              </a:rPr>
              <a:t>daylight </a:t>
            </a:r>
            <a:r>
              <a:rPr dirty="0" sz="3000">
                <a:latin typeface="Calibri"/>
                <a:cs typeface="Calibri"/>
              </a:rPr>
              <a:t>and  </a:t>
            </a:r>
            <a:r>
              <a:rPr dirty="0" sz="3000" spc="-10">
                <a:latin typeface="Calibri"/>
                <a:cs typeface="Calibri"/>
              </a:rPr>
              <a:t>responsible </a:t>
            </a:r>
            <a:r>
              <a:rPr dirty="0" sz="3000" spc="-25">
                <a:latin typeface="Calibri"/>
                <a:cs typeface="Calibri"/>
              </a:rPr>
              <a:t>for </a:t>
            </a:r>
            <a:r>
              <a:rPr dirty="0" sz="3000" spc="-10">
                <a:latin typeface="Calibri"/>
                <a:cs typeface="Calibri"/>
              </a:rPr>
              <a:t>color</a:t>
            </a:r>
            <a:r>
              <a:rPr dirty="0" sz="3000" spc="2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perception).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30">
                <a:latin typeface="Calibri"/>
                <a:cs typeface="Calibri"/>
              </a:rPr>
              <a:t>Normally, </a:t>
            </a:r>
            <a:r>
              <a:rPr dirty="0" sz="3000" spc="-10">
                <a:latin typeface="Calibri"/>
                <a:cs typeface="Calibri"/>
              </a:rPr>
              <a:t>there </a:t>
            </a:r>
            <a:r>
              <a:rPr dirty="0" sz="3000" spc="-15">
                <a:latin typeface="Calibri"/>
                <a:cs typeface="Calibri"/>
              </a:rPr>
              <a:t>are </a:t>
            </a:r>
            <a:r>
              <a:rPr dirty="0" sz="3000" spc="-10">
                <a:latin typeface="Calibri"/>
                <a:cs typeface="Calibri"/>
              </a:rPr>
              <a:t>three </a:t>
            </a:r>
            <a:r>
              <a:rPr dirty="0" sz="3000" spc="-5">
                <a:latin typeface="Calibri"/>
                <a:cs typeface="Calibri"/>
              </a:rPr>
              <a:t>kinds</a:t>
            </a:r>
            <a:r>
              <a:rPr dirty="0" sz="3000" spc="3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of</a:t>
            </a:r>
            <a:endParaRPr sz="3000">
              <a:latin typeface="Calibri"/>
              <a:cs typeface="Calibri"/>
            </a:endParaRPr>
          </a:p>
          <a:p>
            <a:pPr marL="355600" marR="861694" indent="-342900">
              <a:lnSpc>
                <a:spcPts val="2880"/>
              </a:lnSpc>
              <a:spcBef>
                <a:spcPts val="6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10">
                <a:latin typeface="Calibri"/>
                <a:cs typeface="Calibri"/>
              </a:rPr>
              <a:t>cones </a:t>
            </a:r>
            <a:r>
              <a:rPr dirty="0" sz="3000" spc="-5">
                <a:latin typeface="Calibri"/>
                <a:cs typeface="Calibri"/>
              </a:rPr>
              <a:t>(each one </a:t>
            </a:r>
            <a:r>
              <a:rPr dirty="0" sz="3000" spc="-10">
                <a:latin typeface="Calibri"/>
                <a:cs typeface="Calibri"/>
              </a:rPr>
              <a:t>sensitive </a:t>
            </a:r>
            <a:r>
              <a:rPr dirty="0" sz="3000" spc="-15">
                <a:latin typeface="Calibri"/>
                <a:cs typeface="Calibri"/>
              </a:rPr>
              <a:t>to </a:t>
            </a:r>
            <a:r>
              <a:rPr dirty="0" sz="3000">
                <a:latin typeface="Calibri"/>
                <a:cs typeface="Calibri"/>
              </a:rPr>
              <a:t>a </a:t>
            </a:r>
            <a:r>
              <a:rPr dirty="0" sz="3000" spc="-5">
                <a:latin typeface="Calibri"/>
                <a:cs typeface="Calibri"/>
              </a:rPr>
              <a:t>specific </a:t>
            </a:r>
            <a:r>
              <a:rPr dirty="0" sz="3000" spc="-20">
                <a:latin typeface="Calibri"/>
                <a:cs typeface="Calibri"/>
              </a:rPr>
              <a:t>range </a:t>
            </a:r>
            <a:r>
              <a:rPr dirty="0" sz="3000" spc="-5">
                <a:latin typeface="Calibri"/>
                <a:cs typeface="Calibri"/>
              </a:rPr>
              <a:t>of  </a:t>
            </a:r>
            <a:r>
              <a:rPr dirty="0" sz="3000" spc="-15">
                <a:latin typeface="Calibri"/>
                <a:cs typeface="Calibri"/>
              </a:rPr>
              <a:t>wavelengths):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15">
                <a:latin typeface="Calibri"/>
                <a:cs typeface="Calibri"/>
              </a:rPr>
              <a:t>"red" </a:t>
            </a:r>
            <a:r>
              <a:rPr dirty="0" sz="3000" spc="-10">
                <a:latin typeface="Calibri"/>
                <a:cs typeface="Calibri"/>
              </a:rPr>
              <a:t>cones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(64%)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10">
                <a:latin typeface="Calibri"/>
                <a:cs typeface="Calibri"/>
              </a:rPr>
              <a:t>"green" cones</a:t>
            </a:r>
            <a:r>
              <a:rPr dirty="0" sz="3000" spc="-2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(32%)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10">
                <a:latin typeface="Calibri"/>
                <a:cs typeface="Calibri"/>
              </a:rPr>
              <a:t>"blue" cones </a:t>
            </a:r>
            <a:r>
              <a:rPr dirty="0" sz="3000" spc="-5">
                <a:latin typeface="Calibri"/>
                <a:cs typeface="Calibri"/>
              </a:rPr>
              <a:t>(2%)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07010"/>
            <a:ext cx="534606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40" b="0" i="0">
                <a:latin typeface="Calibri"/>
                <a:cs typeface="Calibri"/>
              </a:rPr>
              <a:t>Types </a:t>
            </a:r>
            <a:r>
              <a:rPr dirty="0" sz="4000" spc="-5" b="0" i="0">
                <a:latin typeface="Calibri"/>
                <a:cs typeface="Calibri"/>
              </a:rPr>
              <a:t>of </a:t>
            </a:r>
            <a:r>
              <a:rPr dirty="0" sz="4000" spc="-15" b="0" i="0">
                <a:latin typeface="Calibri"/>
                <a:cs typeface="Calibri"/>
              </a:rPr>
              <a:t>colour</a:t>
            </a:r>
            <a:r>
              <a:rPr dirty="0" sz="4000" spc="15" b="0" i="0">
                <a:latin typeface="Calibri"/>
                <a:cs typeface="Calibri"/>
              </a:rPr>
              <a:t> </a:t>
            </a:r>
            <a:r>
              <a:rPr dirty="0" sz="4000" spc="-10" b="0" i="0">
                <a:latin typeface="Calibri"/>
                <a:cs typeface="Calibri"/>
              </a:rPr>
              <a:t>blindness.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840994"/>
            <a:ext cx="7531100" cy="3622675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algn="just" marL="355600" marR="147320" indent="-342900">
              <a:lnSpc>
                <a:spcPts val="2880"/>
              </a:lnSpc>
              <a:spcBef>
                <a:spcPts val="7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000" spc="-10">
                <a:latin typeface="Calibri"/>
                <a:cs typeface="Calibri"/>
              </a:rPr>
              <a:t>Monochromatism: </a:t>
            </a:r>
            <a:r>
              <a:rPr dirty="0" sz="3000" spc="-5">
                <a:latin typeface="Calibri"/>
                <a:cs typeface="Calibri"/>
              </a:rPr>
              <a:t>The </a:t>
            </a:r>
            <a:r>
              <a:rPr dirty="0" sz="3000" spc="-10">
                <a:latin typeface="Calibri"/>
                <a:cs typeface="Calibri"/>
              </a:rPr>
              <a:t>condition </a:t>
            </a:r>
            <a:r>
              <a:rPr dirty="0" sz="3000" spc="-5">
                <a:latin typeface="Calibri"/>
                <a:cs typeface="Calibri"/>
              </a:rPr>
              <a:t>of </a:t>
            </a:r>
            <a:r>
              <a:rPr dirty="0" sz="3000" spc="-15">
                <a:latin typeface="Calibri"/>
                <a:cs typeface="Calibri"/>
              </a:rPr>
              <a:t>complete  </a:t>
            </a:r>
            <a:r>
              <a:rPr dirty="0" sz="3000" spc="-10">
                <a:latin typeface="Calibri"/>
                <a:cs typeface="Calibri"/>
              </a:rPr>
              <a:t>colour blindness </a:t>
            </a:r>
            <a:r>
              <a:rPr dirty="0" sz="3000">
                <a:latin typeface="Calibri"/>
                <a:cs typeface="Calibri"/>
              </a:rPr>
              <a:t>in </a:t>
            </a:r>
            <a:r>
              <a:rPr dirty="0" sz="3000" spc="-5">
                <a:latin typeface="Calibri"/>
                <a:cs typeface="Calibri"/>
              </a:rPr>
              <a:t>which </a:t>
            </a:r>
            <a:r>
              <a:rPr dirty="0" sz="3000">
                <a:latin typeface="Calibri"/>
                <a:cs typeface="Calibri"/>
              </a:rPr>
              <a:t>all </a:t>
            </a:r>
            <a:r>
              <a:rPr dirty="0" sz="3000" spc="-20">
                <a:latin typeface="Calibri"/>
                <a:cs typeface="Calibri"/>
              </a:rPr>
              <a:t>colors </a:t>
            </a:r>
            <a:r>
              <a:rPr dirty="0" sz="3000" spc="-5">
                <a:latin typeface="Calibri"/>
                <a:cs typeface="Calibri"/>
              </a:rPr>
              <a:t>appear </a:t>
            </a:r>
            <a:r>
              <a:rPr dirty="0" sz="3000">
                <a:latin typeface="Calibri"/>
                <a:cs typeface="Calibri"/>
              </a:rPr>
              <a:t>as  </a:t>
            </a:r>
            <a:r>
              <a:rPr dirty="0" sz="3000" spc="-5">
                <a:latin typeface="Calibri"/>
                <a:cs typeface="Calibri"/>
              </a:rPr>
              <a:t>shades of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65">
                <a:latin typeface="Calibri"/>
                <a:cs typeface="Calibri"/>
              </a:rPr>
              <a:t>gray.</a:t>
            </a:r>
            <a:endParaRPr sz="3000">
              <a:latin typeface="Calibri"/>
              <a:cs typeface="Calibri"/>
            </a:endParaRPr>
          </a:p>
          <a:p>
            <a:pPr marL="355600" marR="339725" indent="-342900">
              <a:lnSpc>
                <a:spcPts val="2880"/>
              </a:lnSpc>
              <a:spcBef>
                <a:spcPts val="7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10">
                <a:latin typeface="Calibri"/>
                <a:cs typeface="Calibri"/>
              </a:rPr>
              <a:t>Dichromatism: </a:t>
            </a:r>
            <a:r>
              <a:rPr dirty="0" sz="3000" spc="-5">
                <a:latin typeface="Calibri"/>
                <a:cs typeface="Calibri"/>
              </a:rPr>
              <a:t>The </a:t>
            </a:r>
            <a:r>
              <a:rPr dirty="0" sz="3000" spc="-10">
                <a:latin typeface="Calibri"/>
                <a:cs typeface="Calibri"/>
              </a:rPr>
              <a:t>condition </a:t>
            </a:r>
            <a:r>
              <a:rPr dirty="0" sz="3000" spc="-5">
                <a:latin typeface="Calibri"/>
                <a:cs typeface="Calibri"/>
              </a:rPr>
              <a:t>of partial </a:t>
            </a:r>
            <a:r>
              <a:rPr dirty="0" sz="3000" spc="-10">
                <a:latin typeface="Calibri"/>
                <a:cs typeface="Calibri"/>
              </a:rPr>
              <a:t>color  blindness </a:t>
            </a:r>
            <a:r>
              <a:rPr dirty="0" sz="3000">
                <a:latin typeface="Calibri"/>
                <a:cs typeface="Calibri"/>
              </a:rPr>
              <a:t>in which </a:t>
            </a:r>
            <a:r>
              <a:rPr dirty="0" sz="3000" spc="-5">
                <a:latin typeface="Calibri"/>
                <a:cs typeface="Calibri"/>
              </a:rPr>
              <a:t>only two </a:t>
            </a:r>
            <a:r>
              <a:rPr dirty="0" sz="3000" spc="-15">
                <a:latin typeface="Calibri"/>
                <a:cs typeface="Calibri"/>
              </a:rPr>
              <a:t>colors are  </a:t>
            </a:r>
            <a:r>
              <a:rPr dirty="0" sz="3000" spc="-10">
                <a:latin typeface="Calibri"/>
                <a:cs typeface="Calibri"/>
              </a:rPr>
              <a:t>perceptible</a:t>
            </a:r>
            <a:endParaRPr sz="3000">
              <a:latin typeface="Calibri"/>
              <a:cs typeface="Calibri"/>
            </a:endParaRPr>
          </a:p>
          <a:p>
            <a:pPr marL="469900">
              <a:lnSpc>
                <a:spcPts val="3115"/>
              </a:lnSpc>
              <a:spcBef>
                <a:spcPts val="35"/>
              </a:spcBef>
            </a:pPr>
            <a:r>
              <a:rPr dirty="0" sz="2600">
                <a:latin typeface="Arial"/>
                <a:cs typeface="Arial"/>
              </a:rPr>
              <a:t>– </a:t>
            </a:r>
            <a:r>
              <a:rPr dirty="0" sz="2600" spc="-5">
                <a:latin typeface="Calibri"/>
                <a:cs typeface="Calibri"/>
              </a:rPr>
              <a:t>Ex: </a:t>
            </a:r>
            <a:r>
              <a:rPr dirty="0" sz="2600" spc="-10">
                <a:latin typeface="Calibri"/>
                <a:cs typeface="Calibri"/>
              </a:rPr>
              <a:t>red-green </a:t>
            </a:r>
            <a:r>
              <a:rPr dirty="0" sz="2600">
                <a:latin typeface="Calibri"/>
                <a:cs typeface="Calibri"/>
              </a:rPr>
              <a:t>,</a:t>
            </a:r>
            <a:r>
              <a:rPr dirty="0" sz="2600" spc="55">
                <a:latin typeface="Calibri"/>
                <a:cs typeface="Calibri"/>
              </a:rPr>
              <a:t> </a:t>
            </a:r>
            <a:r>
              <a:rPr dirty="0" sz="2600" spc="-25">
                <a:latin typeface="Calibri"/>
                <a:cs typeface="Calibri"/>
              </a:rPr>
              <a:t>blue-yellow.</a:t>
            </a:r>
            <a:endParaRPr sz="2600">
              <a:latin typeface="Calibri"/>
              <a:cs typeface="Calibri"/>
            </a:endParaRPr>
          </a:p>
          <a:p>
            <a:pPr marL="355600" marR="5080" indent="-342900">
              <a:lnSpc>
                <a:spcPts val="2880"/>
              </a:lnSpc>
              <a:spcBef>
                <a:spcPts val="6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10">
                <a:latin typeface="Calibri"/>
                <a:cs typeface="Calibri"/>
              </a:rPr>
              <a:t>Deltonism: </a:t>
            </a:r>
            <a:r>
              <a:rPr dirty="0" sz="3000">
                <a:latin typeface="Calibri"/>
                <a:cs typeface="Calibri"/>
              </a:rPr>
              <a:t>the </a:t>
            </a:r>
            <a:r>
              <a:rPr dirty="0" sz="3000" spc="-10">
                <a:latin typeface="Calibri"/>
                <a:cs typeface="Calibri"/>
              </a:rPr>
              <a:t>condition </a:t>
            </a:r>
            <a:r>
              <a:rPr dirty="0" sz="3000" spc="-5">
                <a:latin typeface="Calibri"/>
                <a:cs typeface="Calibri"/>
              </a:rPr>
              <a:t>of </a:t>
            </a:r>
            <a:r>
              <a:rPr dirty="0" sz="3000" spc="-10">
                <a:latin typeface="Calibri"/>
                <a:cs typeface="Calibri"/>
              </a:rPr>
              <a:t>colour blind </a:t>
            </a:r>
            <a:r>
              <a:rPr dirty="0" sz="3000" spc="-20">
                <a:latin typeface="Calibri"/>
                <a:cs typeface="Calibri"/>
              </a:rPr>
              <a:t>peron  </a:t>
            </a:r>
            <a:r>
              <a:rPr dirty="0" sz="3000">
                <a:latin typeface="Calibri"/>
                <a:cs typeface="Calibri"/>
              </a:rPr>
              <a:t>who </a:t>
            </a:r>
            <a:r>
              <a:rPr dirty="0" sz="3000" spc="-5">
                <a:latin typeface="Calibri"/>
                <a:cs typeface="Calibri"/>
              </a:rPr>
              <a:t>unable </a:t>
            </a:r>
            <a:r>
              <a:rPr dirty="0" sz="3000" spc="-10">
                <a:latin typeface="Calibri"/>
                <a:cs typeface="Calibri"/>
              </a:rPr>
              <a:t>to </a:t>
            </a:r>
            <a:r>
              <a:rPr dirty="0" sz="3000" spc="-5">
                <a:latin typeface="Calibri"/>
                <a:cs typeface="Calibri"/>
              </a:rPr>
              <a:t>identify </a:t>
            </a:r>
            <a:r>
              <a:rPr dirty="0" sz="3000" spc="-15">
                <a:latin typeface="Calibri"/>
                <a:cs typeface="Calibri"/>
              </a:rPr>
              <a:t>Red </a:t>
            </a:r>
            <a:r>
              <a:rPr dirty="0" sz="3000">
                <a:latin typeface="Calibri"/>
                <a:cs typeface="Calibri"/>
              </a:rPr>
              <a:t>– </a:t>
            </a:r>
            <a:r>
              <a:rPr dirty="0" sz="3000" spc="-15">
                <a:latin typeface="Calibri"/>
                <a:cs typeface="Calibri"/>
              </a:rPr>
              <a:t>Green</a:t>
            </a:r>
            <a:r>
              <a:rPr dirty="0" sz="3000" spc="-70">
                <a:latin typeface="Calibri"/>
                <a:cs typeface="Calibri"/>
              </a:rPr>
              <a:t> </a:t>
            </a:r>
            <a:r>
              <a:rPr dirty="0" sz="3000" spc="-50">
                <a:latin typeface="Calibri"/>
                <a:cs typeface="Calibri"/>
              </a:rPr>
              <a:t>colour.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8600" y="4495799"/>
            <a:ext cx="4267200" cy="23621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876800" y="4495799"/>
            <a:ext cx="3581400" cy="2362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35407"/>
            <a:ext cx="7819390" cy="25634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10">
                <a:latin typeface="Calibri"/>
                <a:cs typeface="Calibri"/>
              </a:rPr>
              <a:t>Protonopia: </a:t>
            </a:r>
            <a:r>
              <a:rPr dirty="0" sz="3200" spc="-5">
                <a:latin typeface="Calibri"/>
                <a:cs typeface="Calibri"/>
              </a:rPr>
              <a:t>The </a:t>
            </a:r>
            <a:r>
              <a:rPr dirty="0" sz="3200" spc="-10">
                <a:latin typeface="Calibri"/>
                <a:cs typeface="Calibri"/>
              </a:rPr>
              <a:t>colorblindness </a:t>
            </a:r>
            <a:r>
              <a:rPr dirty="0" sz="3200" spc="-15">
                <a:latin typeface="Calibri"/>
                <a:cs typeface="Calibri"/>
              </a:rPr>
              <a:t>characterized  </a:t>
            </a:r>
            <a:r>
              <a:rPr dirty="0" sz="3200" spc="-10">
                <a:latin typeface="Calibri"/>
                <a:cs typeface="Calibri"/>
              </a:rPr>
              <a:t>by </a:t>
            </a:r>
            <a:r>
              <a:rPr dirty="0" sz="3200" spc="-20">
                <a:latin typeface="Calibri"/>
                <a:cs typeface="Calibri"/>
              </a:rPr>
              <a:t>defective </a:t>
            </a:r>
            <a:r>
              <a:rPr dirty="0" sz="3200" spc="-10">
                <a:latin typeface="Calibri"/>
                <a:cs typeface="Calibri"/>
              </a:rPr>
              <a:t>perception </a:t>
            </a:r>
            <a:r>
              <a:rPr dirty="0" sz="3200" spc="-5">
                <a:latin typeface="Calibri"/>
                <a:cs typeface="Calibri"/>
              </a:rPr>
              <a:t>of </a:t>
            </a:r>
            <a:r>
              <a:rPr dirty="0" sz="3200" spc="-10">
                <a:latin typeface="Calibri"/>
                <a:cs typeface="Calibri"/>
              </a:rPr>
              <a:t>red </a:t>
            </a:r>
            <a:r>
              <a:rPr dirty="0" sz="3200">
                <a:latin typeface="Calibri"/>
                <a:cs typeface="Calibri"/>
              </a:rPr>
              <a:t>and </a:t>
            </a:r>
            <a:r>
              <a:rPr dirty="0" sz="3200" spc="-10">
                <a:latin typeface="Calibri"/>
                <a:cs typeface="Calibri"/>
              </a:rPr>
              <a:t>confusion  </a:t>
            </a:r>
            <a:r>
              <a:rPr dirty="0" sz="3200" spc="-5">
                <a:latin typeface="Calibri"/>
                <a:cs typeface="Calibri"/>
              </a:rPr>
              <a:t>of </a:t>
            </a:r>
            <a:r>
              <a:rPr dirty="0" sz="3200" spc="-15">
                <a:latin typeface="Calibri"/>
                <a:cs typeface="Calibri"/>
              </a:rPr>
              <a:t>red </a:t>
            </a:r>
            <a:r>
              <a:rPr dirty="0" sz="3200">
                <a:latin typeface="Calibri"/>
                <a:cs typeface="Calibri"/>
              </a:rPr>
              <a:t>with </a:t>
            </a:r>
            <a:r>
              <a:rPr dirty="0" sz="3200" spc="-10">
                <a:latin typeface="Calibri"/>
                <a:cs typeface="Calibri"/>
              </a:rPr>
              <a:t>green </a:t>
            </a:r>
            <a:r>
              <a:rPr dirty="0" sz="3200" spc="-5">
                <a:latin typeface="Calibri"/>
                <a:cs typeface="Calibri"/>
              </a:rPr>
              <a:t>or bluish</a:t>
            </a:r>
            <a:r>
              <a:rPr dirty="0" sz="3200" spc="4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green.</a:t>
            </a:r>
            <a:endParaRPr sz="3200">
              <a:latin typeface="Calibri"/>
              <a:cs typeface="Calibri"/>
            </a:endParaRPr>
          </a:p>
          <a:p>
            <a:pPr algn="just" marL="355600" marR="95631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10">
                <a:latin typeface="Calibri"/>
                <a:cs typeface="Calibri"/>
              </a:rPr>
              <a:t>Deuteraponia: </a:t>
            </a:r>
            <a:r>
              <a:rPr dirty="0" sz="3200">
                <a:latin typeface="Calibri"/>
                <a:cs typeface="Calibri"/>
              </a:rPr>
              <a:t>A </a:t>
            </a:r>
            <a:r>
              <a:rPr dirty="0" sz="3200" spc="-20">
                <a:latin typeface="Calibri"/>
                <a:cs typeface="Calibri"/>
              </a:rPr>
              <a:t>form </a:t>
            </a:r>
            <a:r>
              <a:rPr dirty="0" sz="3200">
                <a:latin typeface="Calibri"/>
                <a:cs typeface="Calibri"/>
              </a:rPr>
              <a:t>of </a:t>
            </a:r>
            <a:r>
              <a:rPr dirty="0" sz="3200" spc="-10">
                <a:latin typeface="Calibri"/>
                <a:cs typeface="Calibri"/>
              </a:rPr>
              <a:t>colorblindness  </a:t>
            </a:r>
            <a:r>
              <a:rPr dirty="0" sz="3200" spc="-15">
                <a:latin typeface="Calibri"/>
                <a:cs typeface="Calibri"/>
              </a:rPr>
              <a:t>characterized </a:t>
            </a:r>
            <a:r>
              <a:rPr dirty="0" sz="3200" spc="-10">
                <a:latin typeface="Calibri"/>
                <a:cs typeface="Calibri"/>
              </a:rPr>
              <a:t>by </a:t>
            </a:r>
            <a:r>
              <a:rPr dirty="0" sz="3200">
                <a:latin typeface="Calibri"/>
                <a:cs typeface="Calibri"/>
              </a:rPr>
              <a:t>insensitivity </a:t>
            </a:r>
            <a:r>
              <a:rPr dirty="0" sz="3200" spc="-20">
                <a:latin typeface="Calibri"/>
                <a:cs typeface="Calibri"/>
              </a:rPr>
              <a:t>to</a:t>
            </a:r>
            <a:r>
              <a:rPr dirty="0" sz="3200" spc="4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green.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19200" y="2823972"/>
            <a:ext cx="5867400" cy="22509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19200" y="5123686"/>
            <a:ext cx="5885688" cy="16840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152400"/>
            <a:ext cx="3878579" cy="190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800600" y="152400"/>
            <a:ext cx="3991355" cy="1790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309116" y="2197607"/>
            <a:ext cx="6096000" cy="20482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295400" y="4419600"/>
            <a:ext cx="6096000" cy="22250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076444" cy="61630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582411" y="33528"/>
            <a:ext cx="3561588" cy="6672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2036" y="461899"/>
            <a:ext cx="3980179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5" b="0" i="0">
                <a:latin typeface="Calibri"/>
                <a:cs typeface="Calibri"/>
              </a:rPr>
              <a:t>sickle </a:t>
            </a:r>
            <a:r>
              <a:rPr dirty="0" sz="4400" b="0" i="0">
                <a:latin typeface="Calibri"/>
                <a:cs typeface="Calibri"/>
              </a:rPr>
              <a:t>cell</a:t>
            </a:r>
            <a:r>
              <a:rPr dirty="0" sz="4400" spc="-55" b="0" i="0">
                <a:latin typeface="Calibri"/>
                <a:cs typeface="Calibri"/>
              </a:rPr>
              <a:t> </a:t>
            </a:r>
            <a:r>
              <a:rPr dirty="0" sz="4400" b="0" i="0">
                <a:latin typeface="Calibri"/>
                <a:cs typeface="Calibri"/>
              </a:rPr>
              <a:t>anemia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66800" y="1371600"/>
            <a:ext cx="5715000" cy="4867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381000"/>
            <a:ext cx="8686800" cy="6172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44876" y="461899"/>
            <a:ext cx="4252595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5" b="0" i="0">
                <a:latin typeface="Calibri"/>
                <a:cs typeface="Calibri"/>
              </a:rPr>
              <a:t>down's</a:t>
            </a:r>
            <a:r>
              <a:rPr dirty="0" sz="4400" spc="-70" b="0" i="0">
                <a:latin typeface="Calibri"/>
                <a:cs typeface="Calibri"/>
              </a:rPr>
              <a:t> </a:t>
            </a:r>
            <a:r>
              <a:rPr dirty="0" sz="4400" spc="-15" b="0" i="0">
                <a:latin typeface="Calibri"/>
                <a:cs typeface="Calibri"/>
              </a:rPr>
              <a:t>syndromes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676400"/>
            <a:ext cx="8849868" cy="46756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2020-05-05T04:57:48Z</dcterms:created>
  <dcterms:modified xsi:type="dcterms:W3CDTF">2020-05-05T04:57:48Z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2019-04-08T00:00:00Z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2020-05-05T00:00:00Z</vt:filetime>
  </property>
</Properties>
</file>