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5" r:id="rId3"/>
    <p:sldId id="274" r:id="rId4"/>
    <p:sldId id="273" r:id="rId5"/>
    <p:sldId id="257" r:id="rId6"/>
    <p:sldId id="258" r:id="rId7"/>
    <p:sldId id="259" r:id="rId8"/>
    <p:sldId id="269" r:id="rId9"/>
    <p:sldId id="260" r:id="rId10"/>
    <p:sldId id="264" r:id="rId11"/>
    <p:sldId id="265" r:id="rId12"/>
    <p:sldId id="266" r:id="rId13"/>
    <p:sldId id="270" r:id="rId14"/>
    <p:sldId id="268" r:id="rId15"/>
    <p:sldId id="261" r:id="rId16"/>
    <p:sldId id="262" r:id="rId17"/>
    <p:sldId id="271" r:id="rId18"/>
    <p:sldId id="276" r:id="rId19"/>
    <p:sldId id="277" r:id="rId20"/>
    <p:sldId id="278" r:id="rId21"/>
    <p:sldId id="272" r:id="rId22"/>
    <p:sldId id="263" r:id="rId23"/>
    <p:sldId id="279" r:id="rId24"/>
    <p:sldId id="280" r:id="rId25"/>
    <p:sldId id="281" r:id="rId26"/>
    <p:sldId id="282"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75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66604EA-C419-49D3-8AFA-6D0A66E11782}" type="datetimeFigureOut">
              <a:rPr lang="en-US" smtClean="0"/>
              <a:t>6/9/2019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490419-F1EA-4C24-9678-DE79E0AB1E6B}" type="slidenum">
              <a:rPr lang="en-US" smtClean="0"/>
              <a:t>‹#›</a:t>
            </a:fld>
            <a:endParaRPr lang="en-US"/>
          </a:p>
        </p:txBody>
      </p:sp>
    </p:spTree>
    <p:extLst>
      <p:ext uri="{BB962C8B-B14F-4D97-AF65-F5344CB8AC3E}">
        <p14:creationId xmlns:p14="http://schemas.microsoft.com/office/powerpoint/2010/main" val="34356074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6604EA-C419-49D3-8AFA-6D0A66E11782}" type="datetimeFigureOut">
              <a:rPr lang="en-US" smtClean="0"/>
              <a:t>6/9/2019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490419-F1EA-4C24-9678-DE79E0AB1E6B}" type="slidenum">
              <a:rPr lang="en-US" smtClean="0"/>
              <a:t>‹#›</a:t>
            </a:fld>
            <a:endParaRPr lang="en-US"/>
          </a:p>
        </p:txBody>
      </p:sp>
    </p:spTree>
    <p:extLst>
      <p:ext uri="{BB962C8B-B14F-4D97-AF65-F5344CB8AC3E}">
        <p14:creationId xmlns:p14="http://schemas.microsoft.com/office/powerpoint/2010/main" val="34351739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66604EA-C419-49D3-8AFA-6D0A66E11782}" type="datetimeFigureOut">
              <a:rPr lang="en-US" smtClean="0"/>
              <a:t>6/9/2019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490419-F1EA-4C24-9678-DE79E0AB1E6B}" type="slidenum">
              <a:rPr lang="en-US" smtClean="0"/>
              <a:t>‹#›</a:t>
            </a:fld>
            <a:endParaRPr lang="en-US"/>
          </a:p>
        </p:txBody>
      </p:sp>
    </p:spTree>
    <p:extLst>
      <p:ext uri="{BB962C8B-B14F-4D97-AF65-F5344CB8AC3E}">
        <p14:creationId xmlns:p14="http://schemas.microsoft.com/office/powerpoint/2010/main" val="1183142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66604EA-C419-49D3-8AFA-6D0A66E11782}" type="datetimeFigureOut">
              <a:rPr lang="en-US" smtClean="0"/>
              <a:t>6/9/2019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490419-F1EA-4C24-9678-DE79E0AB1E6B}" type="slidenum">
              <a:rPr lang="en-US" smtClean="0"/>
              <a:t>‹#›</a:t>
            </a:fld>
            <a:endParaRPr lang="en-US"/>
          </a:p>
        </p:txBody>
      </p:sp>
    </p:spTree>
    <p:extLst>
      <p:ext uri="{BB962C8B-B14F-4D97-AF65-F5344CB8AC3E}">
        <p14:creationId xmlns:p14="http://schemas.microsoft.com/office/powerpoint/2010/main" val="28772622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66604EA-C419-49D3-8AFA-6D0A66E11782}" type="datetimeFigureOut">
              <a:rPr lang="en-US" smtClean="0"/>
              <a:t>6/9/2019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5490419-F1EA-4C24-9678-DE79E0AB1E6B}" type="slidenum">
              <a:rPr lang="en-US" smtClean="0"/>
              <a:t>‹#›</a:t>
            </a:fld>
            <a:endParaRPr lang="en-US"/>
          </a:p>
        </p:txBody>
      </p:sp>
    </p:spTree>
    <p:extLst>
      <p:ext uri="{BB962C8B-B14F-4D97-AF65-F5344CB8AC3E}">
        <p14:creationId xmlns:p14="http://schemas.microsoft.com/office/powerpoint/2010/main" val="2758707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66604EA-C419-49D3-8AFA-6D0A66E11782}" type="datetimeFigureOut">
              <a:rPr lang="en-US" smtClean="0"/>
              <a:t>6/9/2019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490419-F1EA-4C24-9678-DE79E0AB1E6B}" type="slidenum">
              <a:rPr lang="en-US" smtClean="0"/>
              <a:t>‹#›</a:t>
            </a:fld>
            <a:endParaRPr lang="en-US"/>
          </a:p>
        </p:txBody>
      </p:sp>
    </p:spTree>
    <p:extLst>
      <p:ext uri="{BB962C8B-B14F-4D97-AF65-F5344CB8AC3E}">
        <p14:creationId xmlns:p14="http://schemas.microsoft.com/office/powerpoint/2010/main" val="10657020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6604EA-C419-49D3-8AFA-6D0A66E11782}" type="datetimeFigureOut">
              <a:rPr lang="en-US" smtClean="0"/>
              <a:t>6/9/2019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5490419-F1EA-4C24-9678-DE79E0AB1E6B}" type="slidenum">
              <a:rPr lang="en-US" smtClean="0"/>
              <a:t>‹#›</a:t>
            </a:fld>
            <a:endParaRPr lang="en-US"/>
          </a:p>
        </p:txBody>
      </p:sp>
    </p:spTree>
    <p:extLst>
      <p:ext uri="{BB962C8B-B14F-4D97-AF65-F5344CB8AC3E}">
        <p14:creationId xmlns:p14="http://schemas.microsoft.com/office/powerpoint/2010/main" val="26477795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66604EA-C419-49D3-8AFA-6D0A66E11782}" type="datetimeFigureOut">
              <a:rPr lang="en-US" smtClean="0"/>
              <a:t>6/9/2019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490419-F1EA-4C24-9678-DE79E0AB1E6B}" type="slidenum">
              <a:rPr lang="en-US" smtClean="0"/>
              <a:t>‹#›</a:t>
            </a:fld>
            <a:endParaRPr lang="en-US"/>
          </a:p>
        </p:txBody>
      </p:sp>
    </p:spTree>
    <p:extLst>
      <p:ext uri="{BB962C8B-B14F-4D97-AF65-F5344CB8AC3E}">
        <p14:creationId xmlns:p14="http://schemas.microsoft.com/office/powerpoint/2010/main" val="5187163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66604EA-C419-49D3-8AFA-6D0A66E11782}" type="datetimeFigureOut">
              <a:rPr lang="en-US" smtClean="0"/>
              <a:t>6/9/2019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490419-F1EA-4C24-9678-DE79E0AB1E6B}" type="slidenum">
              <a:rPr lang="en-US" smtClean="0"/>
              <a:t>‹#›</a:t>
            </a:fld>
            <a:endParaRPr lang="en-US"/>
          </a:p>
        </p:txBody>
      </p:sp>
    </p:spTree>
    <p:extLst>
      <p:ext uri="{BB962C8B-B14F-4D97-AF65-F5344CB8AC3E}">
        <p14:creationId xmlns:p14="http://schemas.microsoft.com/office/powerpoint/2010/main" val="31629564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6604EA-C419-49D3-8AFA-6D0A66E11782}" type="datetimeFigureOut">
              <a:rPr lang="en-US" smtClean="0"/>
              <a:t>6/9/2019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490419-F1EA-4C24-9678-DE79E0AB1E6B}" type="slidenum">
              <a:rPr lang="en-US" smtClean="0"/>
              <a:t>‹#›</a:t>
            </a:fld>
            <a:endParaRPr lang="en-US"/>
          </a:p>
        </p:txBody>
      </p:sp>
    </p:spTree>
    <p:extLst>
      <p:ext uri="{BB962C8B-B14F-4D97-AF65-F5344CB8AC3E}">
        <p14:creationId xmlns:p14="http://schemas.microsoft.com/office/powerpoint/2010/main" val="16730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6604EA-C419-49D3-8AFA-6D0A66E11782}" type="datetimeFigureOut">
              <a:rPr lang="en-US" smtClean="0"/>
              <a:t>6/9/2019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490419-F1EA-4C24-9678-DE79E0AB1E6B}" type="slidenum">
              <a:rPr lang="en-US" smtClean="0"/>
              <a:t>‹#›</a:t>
            </a:fld>
            <a:endParaRPr lang="en-US"/>
          </a:p>
        </p:txBody>
      </p:sp>
    </p:spTree>
    <p:extLst>
      <p:ext uri="{BB962C8B-B14F-4D97-AF65-F5344CB8AC3E}">
        <p14:creationId xmlns:p14="http://schemas.microsoft.com/office/powerpoint/2010/main" val="3301243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2000" b="-12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6604EA-C419-49D3-8AFA-6D0A66E11782}" type="datetimeFigureOut">
              <a:rPr lang="en-US" smtClean="0"/>
              <a:t>6/9/2019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490419-F1EA-4C24-9678-DE79E0AB1E6B}" type="slidenum">
              <a:rPr lang="en-US" smtClean="0"/>
              <a:t>‹#›</a:t>
            </a:fld>
            <a:endParaRPr lang="en-US"/>
          </a:p>
        </p:txBody>
      </p:sp>
    </p:spTree>
    <p:extLst>
      <p:ext uri="{BB962C8B-B14F-4D97-AF65-F5344CB8AC3E}">
        <p14:creationId xmlns:p14="http://schemas.microsoft.com/office/powerpoint/2010/main" val="10736978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57771" y="365125"/>
            <a:ext cx="8796050" cy="6239933"/>
          </a:xfrm>
          <a:prstGeom prst="rect">
            <a:avLst/>
          </a:prstGeom>
        </p:spPr>
      </p:pic>
    </p:spTree>
    <p:extLst>
      <p:ext uri="{BB962C8B-B14F-4D97-AF65-F5344CB8AC3E}">
        <p14:creationId xmlns:p14="http://schemas.microsoft.com/office/powerpoint/2010/main" val="19020662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57770" y="379829"/>
            <a:ext cx="9053593" cy="6038746"/>
          </a:xfrm>
          <a:prstGeom prst="rect">
            <a:avLst/>
          </a:prstGeom>
        </p:spPr>
      </p:pic>
    </p:spTree>
    <p:extLst>
      <p:ext uri="{BB962C8B-B14F-4D97-AF65-F5344CB8AC3E}">
        <p14:creationId xmlns:p14="http://schemas.microsoft.com/office/powerpoint/2010/main" val="20253674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529238"/>
          </a:xfrm>
        </p:spPr>
        <p:txBody>
          <a:bodyPr>
            <a:normAutofit/>
          </a:bodyPr>
          <a:lstStyle/>
          <a:p>
            <a:pPr algn="ctr"/>
            <a:r>
              <a:rPr lang="en-US" sz="6600" b="1" dirty="0" smtClean="0">
                <a:solidFill>
                  <a:schemeClr val="bg1"/>
                </a:solidFill>
                <a:latin typeface="Baskerville Old Face" panose="02020602080505020303" pitchFamily="18" charset="0"/>
              </a:rPr>
              <a:t>Population Growth and Growth Models</a:t>
            </a:r>
            <a:endParaRPr lang="en-US" sz="6600" b="1" dirty="0">
              <a:solidFill>
                <a:schemeClr val="bg1"/>
              </a:solidFill>
              <a:latin typeface="Baskerville Old Face" panose="02020602080505020303" pitchFamily="18" charset="0"/>
            </a:endParaRPr>
          </a:p>
        </p:txBody>
      </p:sp>
    </p:spTree>
    <p:extLst>
      <p:ext uri="{BB962C8B-B14F-4D97-AF65-F5344CB8AC3E}">
        <p14:creationId xmlns:p14="http://schemas.microsoft.com/office/powerpoint/2010/main" val="24505654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365125"/>
            <a:ext cx="10515600" cy="6331097"/>
          </a:xfrm>
        </p:spPr>
        <p:txBody>
          <a:bodyPr>
            <a:normAutofit/>
          </a:bodyPr>
          <a:lstStyle/>
          <a:p>
            <a:pPr algn="ctr"/>
            <a:r>
              <a:rPr lang="en-US" dirty="0" smtClean="0">
                <a:solidFill>
                  <a:schemeClr val="bg1"/>
                </a:solidFill>
                <a:latin typeface="Baskerville Old Face" panose="02020602080505020303" pitchFamily="18" charset="0"/>
              </a:rPr>
              <a:t/>
            </a:r>
            <a:br>
              <a:rPr lang="en-US" dirty="0" smtClean="0">
                <a:solidFill>
                  <a:schemeClr val="bg1"/>
                </a:solidFill>
                <a:latin typeface="Baskerville Old Face" panose="02020602080505020303" pitchFamily="18" charset="0"/>
              </a:rPr>
            </a:br>
            <a:r>
              <a:rPr lang="en-US" dirty="0" smtClean="0">
                <a:solidFill>
                  <a:schemeClr val="bg1"/>
                </a:solidFill>
                <a:latin typeface="Baskerville Old Face" panose="02020602080505020303" pitchFamily="18" charset="0"/>
              </a:rPr>
              <a:t>A </a:t>
            </a:r>
            <a:r>
              <a:rPr lang="en-US" dirty="0">
                <a:solidFill>
                  <a:schemeClr val="bg1"/>
                </a:solidFill>
                <a:latin typeface="Baskerville Old Face" panose="02020602080505020303" pitchFamily="18" charset="0"/>
              </a:rPr>
              <a:t>universal characteristic of living things is that sexually mature individuals have the ability to produce ≥1 offspring. </a:t>
            </a:r>
            <a:r>
              <a:rPr lang="en-US" dirty="0" smtClean="0">
                <a:solidFill>
                  <a:schemeClr val="bg1"/>
                </a:solidFill>
                <a:latin typeface="Baskerville Old Face" panose="02020602080505020303" pitchFamily="18" charset="0"/>
              </a:rPr>
              <a:t/>
            </a:r>
            <a:br>
              <a:rPr lang="en-US" dirty="0" smtClean="0">
                <a:solidFill>
                  <a:schemeClr val="bg1"/>
                </a:solidFill>
                <a:latin typeface="Baskerville Old Face" panose="02020602080505020303" pitchFamily="18" charset="0"/>
              </a:rPr>
            </a:br>
            <a:r>
              <a:rPr lang="en-US" dirty="0" smtClean="0">
                <a:solidFill>
                  <a:schemeClr val="bg1"/>
                </a:solidFill>
                <a:latin typeface="Baskerville Old Face" panose="02020602080505020303" pitchFamily="18" charset="0"/>
              </a:rPr>
              <a:t/>
            </a:r>
            <a:br>
              <a:rPr lang="en-US" dirty="0" smtClean="0">
                <a:solidFill>
                  <a:schemeClr val="bg1"/>
                </a:solidFill>
                <a:latin typeface="Baskerville Old Face" panose="02020602080505020303" pitchFamily="18" charset="0"/>
              </a:rPr>
            </a:br>
            <a:r>
              <a:rPr lang="en-US" dirty="0" smtClean="0">
                <a:solidFill>
                  <a:schemeClr val="bg1"/>
                </a:solidFill>
                <a:latin typeface="Baskerville Old Face" panose="02020602080505020303" pitchFamily="18" charset="0"/>
              </a:rPr>
              <a:t>Thus</a:t>
            </a:r>
            <a:r>
              <a:rPr lang="en-US" dirty="0">
                <a:solidFill>
                  <a:schemeClr val="bg1"/>
                </a:solidFill>
                <a:latin typeface="Baskerville Old Face" panose="02020602080505020303" pitchFamily="18" charset="0"/>
              </a:rPr>
              <a:t>, natural populations have the ability to grow.</a:t>
            </a:r>
            <a:r>
              <a:rPr lang="en-US" dirty="0"/>
              <a:t/>
            </a:r>
            <a:br>
              <a:rPr lang="en-US" dirty="0"/>
            </a:br>
            <a:endParaRPr lang="en-US" dirty="0"/>
          </a:p>
        </p:txBody>
      </p:sp>
    </p:spTree>
    <p:extLst>
      <p:ext uri="{BB962C8B-B14F-4D97-AF65-F5344CB8AC3E}">
        <p14:creationId xmlns:p14="http://schemas.microsoft.com/office/powerpoint/2010/main" val="25212083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365125"/>
            <a:ext cx="10515600" cy="6331097"/>
          </a:xfrm>
        </p:spPr>
        <p:txBody>
          <a:bodyPr>
            <a:normAutofit/>
          </a:bodyPr>
          <a:lstStyle/>
          <a:p>
            <a:r>
              <a:rPr lang="en-US" sz="3200" dirty="0">
                <a:solidFill>
                  <a:schemeClr val="bg1"/>
                </a:solidFill>
                <a:latin typeface="Baskerville Old Face" panose="02020602080505020303" pitchFamily="18" charset="0"/>
              </a:rPr>
              <a:t>A population is the number of organisms of the same </a:t>
            </a:r>
            <a:r>
              <a:rPr lang="en-US" sz="3200" dirty="0" smtClean="0">
                <a:solidFill>
                  <a:schemeClr val="bg1"/>
                </a:solidFill>
                <a:latin typeface="Baskerville Old Face" panose="02020602080505020303" pitchFamily="18" charset="0"/>
              </a:rPr>
              <a:t>species that </a:t>
            </a:r>
            <a:r>
              <a:rPr lang="en-US" sz="3200" dirty="0">
                <a:solidFill>
                  <a:schemeClr val="bg1"/>
                </a:solidFill>
                <a:latin typeface="Baskerville Old Face" panose="02020602080505020303" pitchFamily="18" charset="0"/>
              </a:rPr>
              <a:t>live in a particular geographic area at the same time, with the capability of interbreeding. </a:t>
            </a:r>
            <a:r>
              <a:rPr lang="en-US" sz="3200" dirty="0" smtClean="0">
                <a:solidFill>
                  <a:schemeClr val="bg1"/>
                </a:solidFill>
                <a:latin typeface="Baskerville Old Face" panose="02020602080505020303" pitchFamily="18" charset="0"/>
              </a:rPr>
              <a:t/>
            </a:r>
            <a:br>
              <a:rPr lang="en-US" sz="3200" dirty="0" smtClean="0">
                <a:solidFill>
                  <a:schemeClr val="bg1"/>
                </a:solidFill>
                <a:latin typeface="Baskerville Old Face" panose="02020602080505020303" pitchFamily="18" charset="0"/>
              </a:rPr>
            </a:br>
            <a:r>
              <a:rPr lang="en-US" sz="3200" dirty="0">
                <a:solidFill>
                  <a:schemeClr val="bg1"/>
                </a:solidFill>
                <a:latin typeface="Baskerville Old Face" panose="02020602080505020303" pitchFamily="18" charset="0"/>
              </a:rPr>
              <a:t/>
            </a:r>
            <a:br>
              <a:rPr lang="en-US" sz="3200" dirty="0">
                <a:solidFill>
                  <a:schemeClr val="bg1"/>
                </a:solidFill>
                <a:latin typeface="Baskerville Old Face" panose="02020602080505020303" pitchFamily="18" charset="0"/>
              </a:rPr>
            </a:br>
            <a:r>
              <a:rPr lang="en-US" sz="3200" dirty="0" smtClean="0">
                <a:solidFill>
                  <a:schemeClr val="bg1"/>
                </a:solidFill>
                <a:latin typeface="Baskerville Old Face" panose="02020602080505020303" pitchFamily="18" charset="0"/>
              </a:rPr>
              <a:t/>
            </a:r>
            <a:br>
              <a:rPr lang="en-US" sz="3200" dirty="0" smtClean="0">
                <a:solidFill>
                  <a:schemeClr val="bg1"/>
                </a:solidFill>
                <a:latin typeface="Baskerville Old Face" panose="02020602080505020303" pitchFamily="18" charset="0"/>
              </a:rPr>
            </a:br>
            <a:r>
              <a:rPr lang="en-US" sz="3200" dirty="0">
                <a:solidFill>
                  <a:schemeClr val="bg1"/>
                </a:solidFill>
                <a:latin typeface="Baskerville Old Face" panose="02020602080505020303" pitchFamily="18" charset="0"/>
              </a:rPr>
              <a:t/>
            </a:r>
            <a:br>
              <a:rPr lang="en-US" sz="3200" dirty="0">
                <a:solidFill>
                  <a:schemeClr val="bg1"/>
                </a:solidFill>
                <a:latin typeface="Baskerville Old Face" panose="02020602080505020303" pitchFamily="18" charset="0"/>
              </a:rPr>
            </a:br>
            <a:r>
              <a:rPr lang="en-US" sz="3200" dirty="0">
                <a:solidFill>
                  <a:schemeClr val="bg1"/>
                </a:solidFill>
                <a:latin typeface="Baskerville Old Face" panose="02020602080505020303" pitchFamily="18" charset="0"/>
              </a:rPr>
              <a:t>Population biology is the study of population characteristics and the factors that affect their size and distribution. The characteristics which are studied include </a:t>
            </a:r>
            <a:r>
              <a:rPr lang="en-US" sz="3200" dirty="0" smtClean="0">
                <a:solidFill>
                  <a:schemeClr val="bg1"/>
                </a:solidFill>
                <a:latin typeface="Baskerville Old Face" panose="02020602080505020303" pitchFamily="18" charset="0"/>
              </a:rPr>
              <a:t>the </a:t>
            </a:r>
            <a:r>
              <a:rPr lang="en-US" sz="3200" dirty="0">
                <a:solidFill>
                  <a:schemeClr val="bg1"/>
                </a:solidFill>
                <a:latin typeface="Baskerville Old Face" panose="02020602080505020303" pitchFamily="18" charset="0"/>
              </a:rPr>
              <a:t>population density, the demographics (the birth and death rates, sex ratio and age distribution), the </a:t>
            </a:r>
            <a:r>
              <a:rPr lang="en-US" sz="3200" dirty="0" smtClean="0">
                <a:solidFill>
                  <a:schemeClr val="bg1"/>
                </a:solidFill>
                <a:latin typeface="Baskerville Old Face" panose="02020602080505020303" pitchFamily="18" charset="0"/>
              </a:rPr>
              <a:t>population genetics, </a:t>
            </a:r>
            <a:r>
              <a:rPr lang="en-US" sz="3200" dirty="0">
                <a:solidFill>
                  <a:schemeClr val="bg1"/>
                </a:solidFill>
                <a:latin typeface="Baskerville Old Face" panose="02020602080505020303" pitchFamily="18" charset="0"/>
              </a:rPr>
              <a:t>the life history traits and the group dynamics (the interactions within and between populations)</a:t>
            </a:r>
          </a:p>
        </p:txBody>
      </p:sp>
    </p:spTree>
    <p:extLst>
      <p:ext uri="{BB962C8B-B14F-4D97-AF65-F5344CB8AC3E}">
        <p14:creationId xmlns:p14="http://schemas.microsoft.com/office/powerpoint/2010/main" val="23764351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365125"/>
            <a:ext cx="10515600" cy="6331097"/>
          </a:xfrm>
        </p:spPr>
        <p:txBody>
          <a:bodyPr>
            <a:normAutofit/>
          </a:bodyPr>
          <a:lstStyle/>
          <a:p>
            <a:r>
              <a:rPr lang="en-US" sz="4000" dirty="0">
                <a:solidFill>
                  <a:schemeClr val="bg1"/>
                </a:solidFill>
                <a:latin typeface="Baskerville Old Face" panose="02020602080505020303" pitchFamily="18" charset="0"/>
              </a:rPr>
              <a:t>Factors that </a:t>
            </a:r>
            <a:r>
              <a:rPr lang="en-US" sz="4000" dirty="0" smtClean="0">
                <a:solidFill>
                  <a:schemeClr val="bg1"/>
                </a:solidFill>
                <a:latin typeface="Baskerville Old Face" panose="02020602080505020303" pitchFamily="18" charset="0"/>
              </a:rPr>
              <a:t>govern </a:t>
            </a:r>
            <a:r>
              <a:rPr lang="en-US" sz="4000" dirty="0">
                <a:solidFill>
                  <a:schemeClr val="bg1"/>
                </a:solidFill>
                <a:latin typeface="Baskerville Old Face" panose="02020602080505020303" pitchFamily="18" charset="0"/>
              </a:rPr>
              <a:t>Population Size </a:t>
            </a:r>
            <a:r>
              <a:rPr lang="en-US" sz="4000" dirty="0" smtClean="0">
                <a:solidFill>
                  <a:schemeClr val="bg1"/>
                </a:solidFill>
                <a:latin typeface="Baskerville Old Face" panose="02020602080505020303" pitchFamily="18" charset="0"/>
              </a:rPr>
              <a:t/>
            </a:r>
            <a:br>
              <a:rPr lang="en-US" sz="4000" dirty="0" smtClean="0">
                <a:solidFill>
                  <a:schemeClr val="bg1"/>
                </a:solidFill>
                <a:latin typeface="Baskerville Old Face" panose="02020602080505020303" pitchFamily="18" charset="0"/>
              </a:rPr>
            </a:br>
            <a:r>
              <a:rPr lang="en-US" sz="4000" dirty="0" smtClean="0">
                <a:solidFill>
                  <a:schemeClr val="bg1"/>
                </a:solidFill>
                <a:latin typeface="Baskerville Old Face" panose="02020602080505020303" pitchFamily="18" charset="0"/>
              </a:rPr>
              <a:t/>
            </a:r>
            <a:br>
              <a:rPr lang="en-US" sz="4000" dirty="0" smtClean="0">
                <a:solidFill>
                  <a:schemeClr val="bg1"/>
                </a:solidFill>
                <a:latin typeface="Baskerville Old Face" panose="02020602080505020303" pitchFamily="18" charset="0"/>
              </a:rPr>
            </a:br>
            <a:r>
              <a:rPr lang="en-US" sz="4000" dirty="0" smtClean="0">
                <a:solidFill>
                  <a:schemeClr val="bg1"/>
                </a:solidFill>
                <a:latin typeface="Baskerville Old Face" panose="02020602080505020303" pitchFamily="18" charset="0"/>
              </a:rPr>
              <a:t>1.Crude </a:t>
            </a:r>
            <a:r>
              <a:rPr lang="en-US" sz="4000" dirty="0">
                <a:solidFill>
                  <a:schemeClr val="bg1"/>
                </a:solidFill>
                <a:latin typeface="Baskerville Old Face" panose="02020602080505020303" pitchFamily="18" charset="0"/>
              </a:rPr>
              <a:t>Birth Rate (CBR) </a:t>
            </a:r>
            <a:r>
              <a:rPr lang="en-US" sz="4000" dirty="0" smtClean="0">
                <a:solidFill>
                  <a:schemeClr val="bg1"/>
                </a:solidFill>
                <a:latin typeface="Baskerville Old Face" panose="02020602080505020303" pitchFamily="18" charset="0"/>
              </a:rPr>
              <a:t/>
            </a:r>
            <a:br>
              <a:rPr lang="en-US" sz="4000" dirty="0" smtClean="0">
                <a:solidFill>
                  <a:schemeClr val="bg1"/>
                </a:solidFill>
                <a:latin typeface="Baskerville Old Face" panose="02020602080505020303" pitchFamily="18" charset="0"/>
              </a:rPr>
            </a:br>
            <a:r>
              <a:rPr lang="en-US" sz="4000" dirty="0" smtClean="0">
                <a:solidFill>
                  <a:schemeClr val="bg1"/>
                </a:solidFill>
                <a:latin typeface="Baskerville Old Face" panose="02020602080505020303" pitchFamily="18" charset="0"/>
              </a:rPr>
              <a:t>2.Crude </a:t>
            </a:r>
            <a:r>
              <a:rPr lang="en-US" sz="4000" dirty="0">
                <a:solidFill>
                  <a:schemeClr val="bg1"/>
                </a:solidFill>
                <a:latin typeface="Baskerville Old Face" panose="02020602080505020303" pitchFamily="18" charset="0"/>
              </a:rPr>
              <a:t>Death Rate (CDR) </a:t>
            </a:r>
            <a:r>
              <a:rPr lang="en-US" sz="4000" dirty="0" smtClean="0">
                <a:solidFill>
                  <a:schemeClr val="bg1"/>
                </a:solidFill>
                <a:latin typeface="Baskerville Old Face" panose="02020602080505020303" pitchFamily="18" charset="0"/>
              </a:rPr>
              <a:t/>
            </a:r>
            <a:br>
              <a:rPr lang="en-US" sz="4000" dirty="0" smtClean="0">
                <a:solidFill>
                  <a:schemeClr val="bg1"/>
                </a:solidFill>
                <a:latin typeface="Baskerville Old Face" panose="02020602080505020303" pitchFamily="18" charset="0"/>
              </a:rPr>
            </a:br>
            <a:r>
              <a:rPr lang="en-US" sz="4000" dirty="0" smtClean="0">
                <a:solidFill>
                  <a:schemeClr val="bg1"/>
                </a:solidFill>
                <a:latin typeface="Baskerville Old Face" panose="02020602080505020303" pitchFamily="18" charset="0"/>
              </a:rPr>
              <a:t>3.Immigration </a:t>
            </a:r>
            <a:br>
              <a:rPr lang="en-US" sz="4000" dirty="0" smtClean="0">
                <a:solidFill>
                  <a:schemeClr val="bg1"/>
                </a:solidFill>
                <a:latin typeface="Baskerville Old Face" panose="02020602080505020303" pitchFamily="18" charset="0"/>
              </a:rPr>
            </a:br>
            <a:r>
              <a:rPr lang="en-US" sz="4000" dirty="0" smtClean="0">
                <a:solidFill>
                  <a:schemeClr val="bg1"/>
                </a:solidFill>
                <a:latin typeface="Baskerville Old Face" panose="02020602080505020303" pitchFamily="18" charset="0"/>
              </a:rPr>
              <a:t>4.Emigration </a:t>
            </a:r>
            <a:endParaRPr lang="en-US" sz="4000" dirty="0">
              <a:solidFill>
                <a:schemeClr val="bg1"/>
              </a:solidFill>
              <a:latin typeface="Baskerville Old Face" panose="02020602080505020303" pitchFamily="18" charset="0"/>
            </a:endParaRPr>
          </a:p>
        </p:txBody>
      </p:sp>
    </p:spTree>
    <p:extLst>
      <p:ext uri="{BB962C8B-B14F-4D97-AF65-F5344CB8AC3E}">
        <p14:creationId xmlns:p14="http://schemas.microsoft.com/office/powerpoint/2010/main" val="22943388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365125"/>
            <a:ext cx="10515600" cy="6331097"/>
          </a:xfrm>
        </p:spPr>
        <p:txBody>
          <a:bodyPr>
            <a:normAutofit/>
          </a:bodyPr>
          <a:lstStyle/>
          <a:p>
            <a:r>
              <a:rPr lang="en-US" sz="4000" b="1" dirty="0" smtClean="0">
                <a:solidFill>
                  <a:schemeClr val="bg1"/>
                </a:solidFill>
                <a:latin typeface="Baskerville Old Face" panose="02020602080505020303" pitchFamily="18" charset="0"/>
              </a:rPr>
              <a:t>          Population growth</a:t>
            </a:r>
            <a:br>
              <a:rPr lang="en-US" sz="4000" b="1" dirty="0" smtClean="0">
                <a:solidFill>
                  <a:schemeClr val="bg1"/>
                </a:solidFill>
                <a:latin typeface="Baskerville Old Face" panose="02020602080505020303" pitchFamily="18" charset="0"/>
              </a:rPr>
            </a:br>
            <a:r>
              <a:rPr lang="en-US" sz="3600" dirty="0" smtClean="0">
                <a:solidFill>
                  <a:schemeClr val="bg1"/>
                </a:solidFill>
                <a:latin typeface="Baskerville Old Face" panose="02020602080505020303" pitchFamily="18" charset="0"/>
              </a:rPr>
              <a:t/>
            </a:r>
            <a:br>
              <a:rPr lang="en-US" sz="3600" dirty="0" smtClean="0">
                <a:solidFill>
                  <a:schemeClr val="bg1"/>
                </a:solidFill>
                <a:latin typeface="Baskerville Old Face" panose="02020602080505020303" pitchFamily="18" charset="0"/>
              </a:rPr>
            </a:br>
            <a:r>
              <a:rPr lang="en-US" sz="3600" dirty="0" smtClean="0">
                <a:solidFill>
                  <a:schemeClr val="bg1"/>
                </a:solidFill>
                <a:latin typeface="Baskerville Old Face" panose="02020602080505020303" pitchFamily="18" charset="0"/>
              </a:rPr>
              <a:t>          Population growth refers </a:t>
            </a:r>
            <a:r>
              <a:rPr lang="en-US" sz="3600" dirty="0">
                <a:solidFill>
                  <a:schemeClr val="bg1"/>
                </a:solidFill>
                <a:latin typeface="Baskerville Old Face" panose="02020602080505020303" pitchFamily="18" charset="0"/>
              </a:rPr>
              <a:t>to how the number of individuals in a population increases or decreases with </a:t>
            </a:r>
            <a:r>
              <a:rPr lang="en-US" sz="3600" dirty="0" smtClean="0">
                <a:solidFill>
                  <a:schemeClr val="bg1"/>
                </a:solidFill>
                <a:latin typeface="Baskerville Old Face" panose="02020602080505020303" pitchFamily="18" charset="0"/>
              </a:rPr>
              <a:t>time</a:t>
            </a:r>
            <a:br>
              <a:rPr lang="en-US" sz="3600" dirty="0" smtClean="0">
                <a:solidFill>
                  <a:schemeClr val="bg1"/>
                </a:solidFill>
                <a:latin typeface="Baskerville Old Face" panose="02020602080505020303" pitchFamily="18" charset="0"/>
              </a:rPr>
            </a:br>
            <a:r>
              <a:rPr lang="en-US" sz="3600" dirty="0" smtClean="0">
                <a:solidFill>
                  <a:schemeClr val="bg1"/>
                </a:solidFill>
                <a:latin typeface="Baskerville Old Face" panose="02020602080505020303" pitchFamily="18" charset="0"/>
                <a:sym typeface="Symbol" panose="05050102010706020507" pitchFamily="18" charset="2"/>
              </a:rPr>
              <a:t>- </a:t>
            </a:r>
            <a:r>
              <a:rPr lang="en-US" sz="3600" dirty="0" smtClean="0">
                <a:solidFill>
                  <a:schemeClr val="bg1"/>
                </a:solidFill>
                <a:latin typeface="Baskerville Old Face" panose="02020602080505020303" pitchFamily="18" charset="0"/>
              </a:rPr>
              <a:t>Reflects </a:t>
            </a:r>
            <a:r>
              <a:rPr lang="en-US" sz="3600" dirty="0">
                <a:solidFill>
                  <a:schemeClr val="bg1"/>
                </a:solidFill>
                <a:latin typeface="Baskerville Old Face" panose="02020602080505020303" pitchFamily="18" charset="0"/>
              </a:rPr>
              <a:t>the difference between rates of birth and </a:t>
            </a:r>
            <a:r>
              <a:rPr lang="en-US" sz="3600" dirty="0" smtClean="0">
                <a:solidFill>
                  <a:schemeClr val="bg1"/>
                </a:solidFill>
                <a:latin typeface="Baskerville Old Face" panose="02020602080505020303" pitchFamily="18" charset="0"/>
              </a:rPr>
              <a:t>death</a:t>
            </a:r>
            <a:br>
              <a:rPr lang="en-US" sz="3600" dirty="0" smtClean="0">
                <a:solidFill>
                  <a:schemeClr val="bg1"/>
                </a:solidFill>
                <a:latin typeface="Baskerville Old Face" panose="02020602080505020303" pitchFamily="18" charset="0"/>
              </a:rPr>
            </a:br>
            <a:r>
              <a:rPr lang="en-US" sz="3600" dirty="0" smtClean="0">
                <a:solidFill>
                  <a:schemeClr val="bg1"/>
                </a:solidFill>
                <a:latin typeface="Baskerville Old Face" panose="02020602080505020303" pitchFamily="18" charset="0"/>
              </a:rPr>
              <a:t/>
            </a:r>
            <a:br>
              <a:rPr lang="en-US" sz="3600" dirty="0" smtClean="0">
                <a:solidFill>
                  <a:schemeClr val="bg1"/>
                </a:solidFill>
                <a:latin typeface="Baskerville Old Face" panose="02020602080505020303" pitchFamily="18" charset="0"/>
              </a:rPr>
            </a:br>
            <a:r>
              <a:rPr lang="en-US" sz="3600" dirty="0">
                <a:solidFill>
                  <a:schemeClr val="bg1"/>
                </a:solidFill>
                <a:latin typeface="Baskerville Old Face" panose="02020602080505020303" pitchFamily="18" charset="0"/>
              </a:rPr>
              <a:t/>
            </a:r>
            <a:br>
              <a:rPr lang="en-US" sz="3600" dirty="0">
                <a:solidFill>
                  <a:schemeClr val="bg1"/>
                </a:solidFill>
                <a:latin typeface="Baskerville Old Face" panose="02020602080505020303" pitchFamily="18" charset="0"/>
              </a:rPr>
            </a:br>
            <a:r>
              <a:rPr lang="en-US" sz="3600" dirty="0" smtClean="0">
                <a:solidFill>
                  <a:schemeClr val="bg1"/>
                </a:solidFill>
                <a:latin typeface="Baskerville Old Face" panose="02020602080505020303" pitchFamily="18" charset="0"/>
              </a:rPr>
              <a:t>Population Growth Models : Two types</a:t>
            </a:r>
            <a:br>
              <a:rPr lang="en-US" sz="3600" dirty="0" smtClean="0">
                <a:solidFill>
                  <a:schemeClr val="bg1"/>
                </a:solidFill>
                <a:latin typeface="Baskerville Old Face" panose="02020602080505020303" pitchFamily="18" charset="0"/>
              </a:rPr>
            </a:br>
            <a:r>
              <a:rPr lang="en-US" sz="3600" dirty="0" smtClean="0">
                <a:solidFill>
                  <a:schemeClr val="bg1"/>
                </a:solidFill>
                <a:latin typeface="Baskerville Old Face" panose="02020602080505020303" pitchFamily="18" charset="0"/>
              </a:rPr>
              <a:t>      - Exponential</a:t>
            </a:r>
            <a:r>
              <a:rPr lang="en-US" sz="3600" dirty="0">
                <a:solidFill>
                  <a:schemeClr val="bg1"/>
                </a:solidFill>
                <a:latin typeface="Baskerville Old Face" panose="02020602080505020303" pitchFamily="18" charset="0"/>
              </a:rPr>
              <a:t/>
            </a:r>
            <a:br>
              <a:rPr lang="en-US" sz="3600" dirty="0">
                <a:solidFill>
                  <a:schemeClr val="bg1"/>
                </a:solidFill>
                <a:latin typeface="Baskerville Old Face" panose="02020602080505020303" pitchFamily="18" charset="0"/>
              </a:rPr>
            </a:br>
            <a:r>
              <a:rPr lang="en-US" sz="3600" dirty="0" smtClean="0">
                <a:solidFill>
                  <a:schemeClr val="bg1"/>
                </a:solidFill>
                <a:latin typeface="Baskerville Old Face" panose="02020602080505020303" pitchFamily="18" charset="0"/>
              </a:rPr>
              <a:t>      - Logistic </a:t>
            </a:r>
            <a:endParaRPr lang="en-US" sz="3600" dirty="0">
              <a:solidFill>
                <a:schemeClr val="bg1"/>
              </a:solidFill>
              <a:latin typeface="Baskerville Old Face" panose="02020602080505020303" pitchFamily="18" charset="0"/>
            </a:endParaRPr>
          </a:p>
        </p:txBody>
      </p:sp>
    </p:spTree>
    <p:extLst>
      <p:ext uri="{BB962C8B-B14F-4D97-AF65-F5344CB8AC3E}">
        <p14:creationId xmlns:p14="http://schemas.microsoft.com/office/powerpoint/2010/main" val="13535776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4346" y="0"/>
            <a:ext cx="10515600" cy="6123709"/>
          </a:xfrm>
        </p:spPr>
        <p:txBody>
          <a:bodyPr>
            <a:noAutofit/>
          </a:bodyPr>
          <a:lstStyle/>
          <a:p>
            <a:r>
              <a:rPr lang="en-US" sz="2800" dirty="0" smtClean="0">
                <a:solidFill>
                  <a:schemeClr val="bg1"/>
                </a:solidFill>
                <a:latin typeface="Baskerville Old Face" panose="02020602080505020303" pitchFamily="18" charset="0"/>
              </a:rPr>
              <a:t/>
            </a:r>
            <a:br>
              <a:rPr lang="en-US" sz="2800" dirty="0" smtClean="0">
                <a:solidFill>
                  <a:schemeClr val="bg1"/>
                </a:solidFill>
                <a:latin typeface="Baskerville Old Face" panose="02020602080505020303" pitchFamily="18" charset="0"/>
              </a:rPr>
            </a:br>
            <a:r>
              <a:rPr lang="en-US" sz="2800" dirty="0" smtClean="0">
                <a:solidFill>
                  <a:schemeClr val="bg1"/>
                </a:solidFill>
                <a:latin typeface="Baskerville Old Face" panose="02020602080505020303" pitchFamily="18" charset="0"/>
              </a:rPr>
              <a:t>The best example of exponential growth is seen in bacteria. Bacteria are prokaryotes that reproduce by prokaryotic fission. This division takes about an hour for many bacterial species. </a:t>
            </a:r>
            <a:br>
              <a:rPr lang="en-US" sz="2800" dirty="0" smtClean="0">
                <a:solidFill>
                  <a:schemeClr val="bg1"/>
                </a:solidFill>
                <a:latin typeface="Baskerville Old Face" panose="02020602080505020303" pitchFamily="18" charset="0"/>
              </a:rPr>
            </a:br>
            <a:r>
              <a:rPr lang="en-US" sz="2800" dirty="0" smtClean="0">
                <a:solidFill>
                  <a:schemeClr val="bg1"/>
                </a:solidFill>
                <a:latin typeface="Baskerville Old Face" panose="02020602080505020303" pitchFamily="18" charset="0"/>
              </a:rPr>
              <a:t/>
            </a:r>
            <a:br>
              <a:rPr lang="en-US" sz="2800" dirty="0" smtClean="0">
                <a:solidFill>
                  <a:schemeClr val="bg1"/>
                </a:solidFill>
                <a:latin typeface="Baskerville Old Face" panose="02020602080505020303" pitchFamily="18" charset="0"/>
              </a:rPr>
            </a:br>
            <a:r>
              <a:rPr lang="en-US" sz="2800" dirty="0" smtClean="0">
                <a:solidFill>
                  <a:schemeClr val="bg1"/>
                </a:solidFill>
                <a:latin typeface="Baskerville Old Face" panose="02020602080505020303" pitchFamily="18" charset="0"/>
              </a:rPr>
              <a:t>If 1000 bacteria are placed in a large flask with an unlimited supply of nutrients (so the nutrients will not become depleted), after an hour there will be one round of division (with each organism dividing once), resulting in 2000 organisms. In another hour, each of the 2000 organisms will double, producing 4000; after the third hour, there should be 8000 bacteria in the flask; and so on. </a:t>
            </a:r>
            <a:br>
              <a:rPr lang="en-US" sz="2800" dirty="0" smtClean="0">
                <a:solidFill>
                  <a:schemeClr val="bg1"/>
                </a:solidFill>
                <a:latin typeface="Baskerville Old Face" panose="02020602080505020303" pitchFamily="18" charset="0"/>
              </a:rPr>
            </a:br>
            <a:r>
              <a:rPr lang="en-US" sz="2800" dirty="0" smtClean="0">
                <a:solidFill>
                  <a:schemeClr val="bg1"/>
                </a:solidFill>
                <a:latin typeface="Baskerville Old Face" panose="02020602080505020303" pitchFamily="18" charset="0"/>
              </a:rPr>
              <a:t/>
            </a:r>
            <a:br>
              <a:rPr lang="en-US" sz="2800" dirty="0" smtClean="0">
                <a:solidFill>
                  <a:schemeClr val="bg1"/>
                </a:solidFill>
                <a:latin typeface="Baskerville Old Face" panose="02020602080505020303" pitchFamily="18" charset="0"/>
              </a:rPr>
            </a:br>
            <a:r>
              <a:rPr lang="en-US" sz="2800" dirty="0" smtClean="0">
                <a:solidFill>
                  <a:schemeClr val="bg1"/>
                </a:solidFill>
                <a:latin typeface="Baskerville Old Face" panose="02020602080505020303" pitchFamily="18" charset="0"/>
              </a:rPr>
              <a:t>The important concept of exponential growth is that the population growth rate, the number of organisms added in each reproductive generation, is accelerating; that is, it is increasing at a greater and greater rate. After 1 day and 24 of these cycles, the population would have increased from 1000 to more than 16 billion. When the population size, N, is plotted over time, a J-shaped growth curve is produced.</a:t>
            </a:r>
            <a:endParaRPr lang="en-US" sz="2800" dirty="0">
              <a:solidFill>
                <a:schemeClr val="bg1"/>
              </a:solidFill>
              <a:latin typeface="Baskerville Old Face" panose="02020602080505020303" pitchFamily="18" charset="0"/>
            </a:endParaRPr>
          </a:p>
        </p:txBody>
      </p:sp>
    </p:spTree>
    <p:extLst>
      <p:ext uri="{BB962C8B-B14F-4D97-AF65-F5344CB8AC3E}">
        <p14:creationId xmlns:p14="http://schemas.microsoft.com/office/powerpoint/2010/main" val="33048353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932650" y="229788"/>
            <a:ext cx="6771012" cy="6466434"/>
          </a:xfrm>
          <a:prstGeom prst="rect">
            <a:avLst/>
          </a:prstGeom>
        </p:spPr>
      </p:pic>
    </p:spTree>
    <p:extLst>
      <p:ext uri="{BB962C8B-B14F-4D97-AF65-F5344CB8AC3E}">
        <p14:creationId xmlns:p14="http://schemas.microsoft.com/office/powerpoint/2010/main" val="28253194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501103"/>
          </a:xfrm>
        </p:spPr>
        <p:txBody>
          <a:bodyPr>
            <a:normAutofit fontScale="90000"/>
          </a:bodyPr>
          <a:lstStyle/>
          <a:p>
            <a:r>
              <a:rPr lang="en-US" sz="2700" dirty="0">
                <a:solidFill>
                  <a:schemeClr val="bg1"/>
                </a:solidFill>
                <a:latin typeface="Baskerville Old Face" panose="02020602080505020303" pitchFamily="18" charset="0"/>
              </a:rPr>
              <a:t>A population growing exponentially increases according to the equation:</a:t>
            </a:r>
            <a:br>
              <a:rPr lang="en-US" sz="2700" dirty="0">
                <a:solidFill>
                  <a:schemeClr val="bg1"/>
                </a:solidFill>
                <a:latin typeface="Baskerville Old Face" panose="02020602080505020303" pitchFamily="18" charset="0"/>
              </a:rPr>
            </a:br>
            <a:r>
              <a:rPr lang="en-US" sz="2700" dirty="0">
                <a:solidFill>
                  <a:schemeClr val="bg1"/>
                </a:solidFill>
                <a:latin typeface="Baskerville Old Face" panose="02020602080505020303" pitchFamily="18" charset="0"/>
              </a:rPr>
              <a:t> </a:t>
            </a:r>
            <a:br>
              <a:rPr lang="en-US" sz="2700" dirty="0">
                <a:solidFill>
                  <a:schemeClr val="bg1"/>
                </a:solidFill>
                <a:latin typeface="Baskerville Old Face" panose="02020602080505020303" pitchFamily="18" charset="0"/>
              </a:rPr>
            </a:br>
            <a:r>
              <a:rPr lang="en-US" sz="2700" dirty="0">
                <a:solidFill>
                  <a:schemeClr val="bg1"/>
                </a:solidFill>
                <a:latin typeface="Baskerville Old Face" panose="02020602080505020303" pitchFamily="18" charset="0"/>
              </a:rPr>
              <a:t> </a:t>
            </a:r>
            <a:br>
              <a:rPr lang="en-US" sz="2700" dirty="0">
                <a:solidFill>
                  <a:schemeClr val="bg1"/>
                </a:solidFill>
                <a:latin typeface="Baskerville Old Face" panose="02020602080505020303" pitchFamily="18" charset="0"/>
              </a:rPr>
            </a:br>
            <a:r>
              <a:rPr lang="en-US" sz="3600" b="1" dirty="0" err="1">
                <a:solidFill>
                  <a:schemeClr val="bg1"/>
                </a:solidFill>
                <a:latin typeface="Baskerville Old Face" panose="02020602080505020303" pitchFamily="18" charset="0"/>
              </a:rPr>
              <a:t>N</a:t>
            </a:r>
            <a:r>
              <a:rPr lang="en-US" sz="3600" b="1" i="1" baseline="-25000" dirty="0" err="1">
                <a:solidFill>
                  <a:schemeClr val="bg1"/>
                </a:solidFill>
                <a:latin typeface="Baskerville Old Face" panose="02020602080505020303" pitchFamily="18" charset="0"/>
              </a:rPr>
              <a:t>t</a:t>
            </a:r>
            <a:r>
              <a:rPr lang="en-US" sz="3600" b="1" i="1" baseline="-25000" dirty="0">
                <a:solidFill>
                  <a:schemeClr val="bg1"/>
                </a:solidFill>
                <a:latin typeface="Baskerville Old Face" panose="02020602080505020303" pitchFamily="18" charset="0"/>
              </a:rPr>
              <a:t> </a:t>
            </a:r>
            <a:r>
              <a:rPr lang="en-US" sz="3600" b="1" i="1" dirty="0">
                <a:solidFill>
                  <a:schemeClr val="bg1"/>
                </a:solidFill>
                <a:latin typeface="Baskerville Old Face" panose="02020602080505020303" pitchFamily="18" charset="0"/>
              </a:rPr>
              <a:t> </a:t>
            </a:r>
            <a:r>
              <a:rPr lang="en-US" sz="3600" b="1" dirty="0">
                <a:solidFill>
                  <a:schemeClr val="bg1"/>
                </a:solidFill>
                <a:latin typeface="Baskerville Old Face" panose="02020602080505020303" pitchFamily="18" charset="0"/>
              </a:rPr>
              <a:t>= </a:t>
            </a:r>
            <a:r>
              <a:rPr lang="en-US" sz="3600" b="1" dirty="0" err="1" smtClean="0">
                <a:solidFill>
                  <a:schemeClr val="bg1"/>
                </a:solidFill>
                <a:latin typeface="Baskerville Old Face" panose="02020602080505020303" pitchFamily="18" charset="0"/>
              </a:rPr>
              <a:t>N</a:t>
            </a:r>
            <a:r>
              <a:rPr lang="en-US" sz="3600" b="1" baseline="-25000" dirty="0" err="1" smtClean="0">
                <a:solidFill>
                  <a:schemeClr val="bg1"/>
                </a:solidFill>
                <a:latin typeface="Baskerville Old Face" panose="02020602080505020303" pitchFamily="18" charset="0"/>
              </a:rPr>
              <a:t>o</a:t>
            </a:r>
            <a:r>
              <a:rPr lang="en-US" sz="3600" b="1" dirty="0" err="1" smtClean="0">
                <a:solidFill>
                  <a:schemeClr val="bg1"/>
                </a:solidFill>
                <a:latin typeface="Baskerville Old Face" panose="02020602080505020303" pitchFamily="18" charset="0"/>
              </a:rPr>
              <a:t>e</a:t>
            </a:r>
            <a:r>
              <a:rPr lang="en-US" sz="3600" b="1" i="1" baseline="30000" dirty="0" err="1" smtClean="0">
                <a:solidFill>
                  <a:schemeClr val="bg1"/>
                </a:solidFill>
                <a:latin typeface="Baskerville Old Face" panose="02020602080505020303" pitchFamily="18" charset="0"/>
              </a:rPr>
              <a:t>rt</a:t>
            </a:r>
            <a:r>
              <a:rPr lang="en-US" sz="2700" baseline="30000" dirty="0">
                <a:solidFill>
                  <a:schemeClr val="bg1"/>
                </a:solidFill>
                <a:latin typeface="Baskerville Old Face" panose="02020602080505020303" pitchFamily="18" charset="0"/>
              </a:rPr>
              <a:t> </a:t>
            </a:r>
            <a:r>
              <a:rPr lang="en-US" sz="2700" dirty="0" smtClean="0">
                <a:solidFill>
                  <a:schemeClr val="bg1"/>
                </a:solidFill>
                <a:latin typeface="Baskerville Old Face" panose="02020602080505020303" pitchFamily="18" charset="0"/>
              </a:rPr>
              <a:t>,                                                                                                  </a:t>
            </a:r>
            <a:r>
              <a:rPr lang="en-US" sz="2700" dirty="0">
                <a:solidFill>
                  <a:schemeClr val="bg1"/>
                </a:solidFill>
                <a:latin typeface="Baskerville Old Face" panose="02020602080505020303" pitchFamily="18" charset="0"/>
              </a:rPr>
              <a:t/>
            </a:r>
            <a:br>
              <a:rPr lang="en-US" sz="2700" dirty="0">
                <a:solidFill>
                  <a:schemeClr val="bg1"/>
                </a:solidFill>
                <a:latin typeface="Baskerville Old Face" panose="02020602080505020303" pitchFamily="18" charset="0"/>
              </a:rPr>
            </a:br>
            <a:r>
              <a:rPr lang="en-US" sz="2700" dirty="0">
                <a:solidFill>
                  <a:schemeClr val="bg1"/>
                </a:solidFill>
                <a:latin typeface="Baskerville Old Face" panose="02020602080505020303" pitchFamily="18" charset="0"/>
              </a:rPr>
              <a:t> </a:t>
            </a:r>
            <a:br>
              <a:rPr lang="en-US" sz="2700" dirty="0">
                <a:solidFill>
                  <a:schemeClr val="bg1"/>
                </a:solidFill>
                <a:latin typeface="Baskerville Old Face" panose="02020602080505020303" pitchFamily="18" charset="0"/>
              </a:rPr>
            </a:br>
            <a:r>
              <a:rPr lang="en-US" sz="2700" dirty="0">
                <a:solidFill>
                  <a:schemeClr val="bg1"/>
                </a:solidFill>
                <a:latin typeface="Baskerville Old Face" panose="02020602080505020303" pitchFamily="18" charset="0"/>
              </a:rPr>
              <a:t>where:</a:t>
            </a:r>
            <a:br>
              <a:rPr lang="en-US" sz="2700" dirty="0">
                <a:solidFill>
                  <a:schemeClr val="bg1"/>
                </a:solidFill>
                <a:latin typeface="Baskerville Old Face" panose="02020602080505020303" pitchFamily="18" charset="0"/>
              </a:rPr>
            </a:br>
            <a:r>
              <a:rPr lang="en-US" sz="2700" dirty="0">
                <a:solidFill>
                  <a:schemeClr val="bg1"/>
                </a:solidFill>
                <a:latin typeface="Baskerville Old Face" panose="02020602080505020303" pitchFamily="18" charset="0"/>
              </a:rPr>
              <a:t> </a:t>
            </a:r>
            <a:br>
              <a:rPr lang="en-US" sz="2700" dirty="0">
                <a:solidFill>
                  <a:schemeClr val="bg1"/>
                </a:solidFill>
                <a:latin typeface="Baskerville Old Face" panose="02020602080505020303" pitchFamily="18" charset="0"/>
              </a:rPr>
            </a:br>
            <a:r>
              <a:rPr lang="en-US" sz="2700" dirty="0">
                <a:solidFill>
                  <a:schemeClr val="bg1"/>
                </a:solidFill>
                <a:latin typeface="Baskerville Old Face" panose="02020602080505020303" pitchFamily="18" charset="0"/>
              </a:rPr>
              <a:t> </a:t>
            </a:r>
            <a:br>
              <a:rPr lang="en-US" sz="2700" dirty="0">
                <a:solidFill>
                  <a:schemeClr val="bg1"/>
                </a:solidFill>
                <a:latin typeface="Baskerville Old Face" panose="02020602080505020303" pitchFamily="18" charset="0"/>
              </a:rPr>
            </a:br>
            <a:r>
              <a:rPr lang="en-US" sz="2700" i="1" dirty="0" err="1">
                <a:solidFill>
                  <a:schemeClr val="bg1"/>
                </a:solidFill>
                <a:latin typeface="Baskerville Old Face" panose="02020602080505020303" pitchFamily="18" charset="0"/>
              </a:rPr>
              <a:t>Nt</a:t>
            </a:r>
            <a:r>
              <a:rPr lang="en-US" sz="2700" i="1" dirty="0">
                <a:solidFill>
                  <a:schemeClr val="bg1"/>
                </a:solidFill>
                <a:latin typeface="Baskerville Old Face" panose="02020602080505020303" pitchFamily="18" charset="0"/>
              </a:rPr>
              <a:t> </a:t>
            </a:r>
            <a:r>
              <a:rPr lang="en-US" sz="2700" dirty="0">
                <a:solidFill>
                  <a:schemeClr val="bg1"/>
                </a:solidFill>
                <a:latin typeface="Baskerville Old Face" panose="02020602080505020303" pitchFamily="18" charset="0"/>
              </a:rPr>
              <a:t>= the number of individuals in the population after </a:t>
            </a:r>
            <a:r>
              <a:rPr lang="en-US" sz="2700" i="1" dirty="0">
                <a:solidFill>
                  <a:schemeClr val="bg1"/>
                </a:solidFill>
                <a:latin typeface="Baskerville Old Face" panose="02020602080505020303" pitchFamily="18" charset="0"/>
              </a:rPr>
              <a:t>t </a:t>
            </a:r>
            <a:r>
              <a:rPr lang="en-US" sz="2700" dirty="0">
                <a:solidFill>
                  <a:schemeClr val="bg1"/>
                </a:solidFill>
                <a:latin typeface="Baskerville Old Face" panose="02020602080505020303" pitchFamily="18" charset="0"/>
              </a:rPr>
              <a:t>units of time;</a:t>
            </a:r>
            <a:br>
              <a:rPr lang="en-US" sz="2700" dirty="0">
                <a:solidFill>
                  <a:schemeClr val="bg1"/>
                </a:solidFill>
                <a:latin typeface="Baskerville Old Face" panose="02020602080505020303" pitchFamily="18" charset="0"/>
              </a:rPr>
            </a:br>
            <a:r>
              <a:rPr lang="en-US" sz="2700" i="1" dirty="0">
                <a:solidFill>
                  <a:schemeClr val="bg1"/>
                </a:solidFill>
                <a:latin typeface="Baskerville Old Face" panose="02020602080505020303" pitchFamily="18" charset="0"/>
              </a:rPr>
              <a:t>No </a:t>
            </a:r>
            <a:r>
              <a:rPr lang="en-US" sz="2700" dirty="0">
                <a:solidFill>
                  <a:schemeClr val="bg1"/>
                </a:solidFill>
                <a:latin typeface="Baskerville Old Face" panose="02020602080505020303" pitchFamily="18" charset="0"/>
              </a:rPr>
              <a:t>= the initial population size (</a:t>
            </a:r>
            <a:r>
              <a:rPr lang="en-US" sz="2700" i="1" dirty="0">
                <a:solidFill>
                  <a:schemeClr val="bg1"/>
                </a:solidFill>
                <a:latin typeface="Baskerville Old Face" panose="02020602080505020303" pitchFamily="18" charset="0"/>
              </a:rPr>
              <a:t>t </a:t>
            </a:r>
            <a:r>
              <a:rPr lang="en-US" sz="2700" dirty="0">
                <a:solidFill>
                  <a:schemeClr val="bg1"/>
                </a:solidFill>
                <a:latin typeface="Baskerville Old Face" panose="02020602080505020303" pitchFamily="18" charset="0"/>
              </a:rPr>
              <a:t>= 0);</a:t>
            </a:r>
            <a:br>
              <a:rPr lang="en-US" sz="2700" dirty="0">
                <a:solidFill>
                  <a:schemeClr val="bg1"/>
                </a:solidFill>
                <a:latin typeface="Baskerville Old Face" panose="02020602080505020303" pitchFamily="18" charset="0"/>
              </a:rPr>
            </a:br>
            <a:r>
              <a:rPr lang="en-US" sz="2700" i="1" dirty="0">
                <a:solidFill>
                  <a:schemeClr val="bg1"/>
                </a:solidFill>
                <a:latin typeface="Baskerville Old Face" panose="02020602080505020303" pitchFamily="18" charset="0"/>
              </a:rPr>
              <a:t>r </a:t>
            </a:r>
            <a:r>
              <a:rPr lang="en-US" sz="2700" dirty="0">
                <a:solidFill>
                  <a:schemeClr val="bg1"/>
                </a:solidFill>
                <a:latin typeface="Baskerville Old Face" panose="02020602080505020303" pitchFamily="18" charset="0"/>
              </a:rPr>
              <a:t>= the exponential growth rate;</a:t>
            </a:r>
            <a:br>
              <a:rPr lang="en-US" sz="2700" dirty="0">
                <a:solidFill>
                  <a:schemeClr val="bg1"/>
                </a:solidFill>
                <a:latin typeface="Baskerville Old Face" panose="02020602080505020303" pitchFamily="18" charset="0"/>
              </a:rPr>
            </a:br>
            <a:r>
              <a:rPr lang="en-US" sz="2700" i="1" dirty="0">
                <a:solidFill>
                  <a:schemeClr val="bg1"/>
                </a:solidFill>
                <a:latin typeface="Baskerville Old Face" panose="02020602080505020303" pitchFamily="18" charset="0"/>
              </a:rPr>
              <a:t>t </a:t>
            </a:r>
            <a:r>
              <a:rPr lang="en-US" sz="2700" dirty="0">
                <a:solidFill>
                  <a:schemeClr val="bg1"/>
                </a:solidFill>
                <a:latin typeface="Baskerville Old Face" panose="02020602080505020303" pitchFamily="18" charset="0"/>
              </a:rPr>
              <a:t>= time unit (usually in years);</a:t>
            </a:r>
            <a:br>
              <a:rPr lang="en-US" sz="2700" dirty="0">
                <a:solidFill>
                  <a:schemeClr val="bg1"/>
                </a:solidFill>
                <a:latin typeface="Baskerville Old Face" panose="02020602080505020303" pitchFamily="18" charset="0"/>
              </a:rPr>
            </a:br>
            <a:r>
              <a:rPr lang="en-US" sz="2700" i="1" dirty="0">
                <a:solidFill>
                  <a:schemeClr val="bg1"/>
                </a:solidFill>
                <a:latin typeface="Baskerville Old Face" panose="02020602080505020303" pitchFamily="18" charset="0"/>
              </a:rPr>
              <a:t>e </a:t>
            </a:r>
            <a:r>
              <a:rPr lang="en-US" sz="2700" dirty="0">
                <a:solidFill>
                  <a:schemeClr val="bg1"/>
                </a:solidFill>
                <a:latin typeface="Baskerville Old Face" panose="02020602080505020303" pitchFamily="18" charset="0"/>
              </a:rPr>
              <a:t>= the base of the natural </a:t>
            </a:r>
            <a:r>
              <a:rPr lang="en-US" sz="2700" dirty="0" smtClean="0">
                <a:solidFill>
                  <a:schemeClr val="bg1"/>
                </a:solidFill>
                <a:latin typeface="Baskerville Old Face" panose="02020602080505020303" pitchFamily="18" charset="0"/>
              </a:rPr>
              <a:t>logarithms</a:t>
            </a:r>
            <a:r>
              <a:rPr lang="en-US" dirty="0"/>
              <a:t/>
            </a:r>
            <a:br>
              <a:rPr lang="en-US" dirty="0"/>
            </a:br>
            <a:r>
              <a:rPr lang="en-US" dirty="0" smtClean="0"/>
              <a:t/>
            </a:r>
            <a:br>
              <a:rPr lang="en-US" dirty="0" smtClean="0"/>
            </a:br>
            <a:endParaRPr lang="en-US" dirty="0"/>
          </a:p>
        </p:txBody>
      </p:sp>
    </p:spTree>
    <p:extLst>
      <p:ext uri="{BB962C8B-B14F-4D97-AF65-F5344CB8AC3E}">
        <p14:creationId xmlns:p14="http://schemas.microsoft.com/office/powerpoint/2010/main" val="33297876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492875"/>
          </a:xfrm>
        </p:spPr>
        <p:txBody>
          <a:bodyPr>
            <a:normAutofit fontScale="90000"/>
          </a:bodyPr>
          <a:lstStyle/>
          <a:p>
            <a:r>
              <a:rPr lang="en-US" sz="3600" dirty="0">
                <a:solidFill>
                  <a:schemeClr val="bg1"/>
                </a:solidFill>
                <a:latin typeface="Baskerville Old Face" panose="02020602080505020303" pitchFamily="18" charset="0"/>
              </a:rPr>
              <a:t>.  The rate of increase of a population undergoing exponential growth at a particular instant in time—the instantaneous rate of increase—is the differential of the exponential equation:</a:t>
            </a:r>
            <a:br>
              <a:rPr lang="en-US" sz="3600" dirty="0">
                <a:solidFill>
                  <a:schemeClr val="bg1"/>
                </a:solidFill>
                <a:latin typeface="Baskerville Old Face" panose="02020602080505020303" pitchFamily="18" charset="0"/>
              </a:rPr>
            </a:br>
            <a:r>
              <a:rPr lang="en-US" sz="3600" dirty="0">
                <a:solidFill>
                  <a:schemeClr val="bg1"/>
                </a:solidFill>
                <a:latin typeface="Baskerville Old Face" panose="02020602080505020303" pitchFamily="18" charset="0"/>
              </a:rPr>
              <a:t> </a:t>
            </a:r>
            <a:br>
              <a:rPr lang="en-US" sz="3600" dirty="0">
                <a:solidFill>
                  <a:schemeClr val="bg1"/>
                </a:solidFill>
                <a:latin typeface="Baskerville Old Face" panose="02020602080505020303" pitchFamily="18" charset="0"/>
              </a:rPr>
            </a:br>
            <a:r>
              <a:rPr lang="en-US" sz="3600" dirty="0">
                <a:solidFill>
                  <a:schemeClr val="bg1"/>
                </a:solidFill>
                <a:latin typeface="Baskerville Old Face" panose="02020602080505020303" pitchFamily="18" charset="0"/>
              </a:rPr>
              <a:t> </a:t>
            </a:r>
            <a:br>
              <a:rPr lang="en-US" sz="3600" dirty="0">
                <a:solidFill>
                  <a:schemeClr val="bg1"/>
                </a:solidFill>
                <a:latin typeface="Baskerville Old Face" panose="02020602080505020303" pitchFamily="18" charset="0"/>
              </a:rPr>
            </a:br>
            <a:r>
              <a:rPr lang="en-US" sz="3600" i="1" u="sng" dirty="0" err="1">
                <a:solidFill>
                  <a:schemeClr val="bg1"/>
                </a:solidFill>
                <a:latin typeface="Baskerville Old Face" panose="02020602080505020303" pitchFamily="18" charset="0"/>
              </a:rPr>
              <a:t>dN</a:t>
            </a:r>
            <a:r>
              <a:rPr lang="en-US" sz="3600" i="1" dirty="0">
                <a:solidFill>
                  <a:schemeClr val="bg1"/>
                </a:solidFill>
                <a:latin typeface="Baskerville Old Face" panose="02020602080505020303" pitchFamily="18" charset="0"/>
              </a:rPr>
              <a:t> = </a:t>
            </a:r>
            <a:r>
              <a:rPr lang="en-US" sz="3600" i="1" dirty="0" err="1">
                <a:solidFill>
                  <a:schemeClr val="bg1"/>
                </a:solidFill>
                <a:latin typeface="Baskerville Old Face" panose="02020602080505020303" pitchFamily="18" charset="0"/>
              </a:rPr>
              <a:t>rN</a:t>
            </a:r>
            <a:r>
              <a:rPr lang="en-US" sz="3600" i="1" dirty="0">
                <a:solidFill>
                  <a:schemeClr val="bg1"/>
                </a:solidFill>
                <a:latin typeface="Baskerville Old Face" panose="02020602080505020303" pitchFamily="18" charset="0"/>
              </a:rPr>
              <a:t> </a:t>
            </a:r>
            <a:r>
              <a:rPr lang="en-US" sz="3600" dirty="0">
                <a:solidFill>
                  <a:schemeClr val="bg1"/>
                </a:solidFill>
                <a:latin typeface="Baskerville Old Face" panose="02020602080505020303" pitchFamily="18" charset="0"/>
              </a:rPr>
              <a:t>,   </a:t>
            </a:r>
            <a:r>
              <a:rPr lang="en-US" sz="3600" dirty="0" smtClean="0">
                <a:solidFill>
                  <a:schemeClr val="bg1"/>
                </a:solidFill>
                <a:latin typeface="Baskerville Old Face" panose="02020602080505020303" pitchFamily="18" charset="0"/>
              </a:rPr>
              <a:t/>
            </a:r>
            <a:br>
              <a:rPr lang="en-US" sz="3600" dirty="0" smtClean="0">
                <a:solidFill>
                  <a:schemeClr val="bg1"/>
                </a:solidFill>
                <a:latin typeface="Baskerville Old Face" panose="02020602080505020303" pitchFamily="18" charset="0"/>
              </a:rPr>
            </a:br>
            <a:r>
              <a:rPr lang="en-US" sz="3600" i="1" dirty="0" err="1" smtClean="0">
                <a:solidFill>
                  <a:schemeClr val="bg1"/>
                </a:solidFill>
                <a:latin typeface="Baskerville Old Face" panose="02020602080505020303" pitchFamily="18" charset="0"/>
              </a:rPr>
              <a:t>dt</a:t>
            </a:r>
            <a:r>
              <a:rPr lang="en-US" sz="3600" dirty="0">
                <a:solidFill>
                  <a:schemeClr val="bg1"/>
                </a:solidFill>
                <a:latin typeface="Baskerville Old Face" panose="02020602080505020303" pitchFamily="18" charset="0"/>
              </a:rPr>
              <a:t/>
            </a:r>
            <a:br>
              <a:rPr lang="en-US" sz="3600" dirty="0">
                <a:solidFill>
                  <a:schemeClr val="bg1"/>
                </a:solidFill>
                <a:latin typeface="Baskerville Old Face" panose="02020602080505020303" pitchFamily="18" charset="0"/>
              </a:rPr>
            </a:br>
            <a:r>
              <a:rPr lang="en-US" sz="3600" dirty="0">
                <a:solidFill>
                  <a:schemeClr val="bg1"/>
                </a:solidFill>
                <a:latin typeface="Baskerville Old Face" panose="02020602080505020303" pitchFamily="18" charset="0"/>
              </a:rPr>
              <a:t> </a:t>
            </a:r>
            <a:br>
              <a:rPr lang="en-US" sz="3600" dirty="0">
                <a:solidFill>
                  <a:schemeClr val="bg1"/>
                </a:solidFill>
                <a:latin typeface="Baskerville Old Face" panose="02020602080505020303" pitchFamily="18" charset="0"/>
              </a:rPr>
            </a:br>
            <a:r>
              <a:rPr lang="en-US" sz="3600" dirty="0">
                <a:solidFill>
                  <a:schemeClr val="bg1"/>
                </a:solidFill>
                <a:latin typeface="Baskerville Old Face" panose="02020602080505020303" pitchFamily="18" charset="0"/>
              </a:rPr>
              <a:t>where:</a:t>
            </a:r>
            <a:br>
              <a:rPr lang="en-US" sz="3600" dirty="0">
                <a:solidFill>
                  <a:schemeClr val="bg1"/>
                </a:solidFill>
                <a:latin typeface="Baskerville Old Face" panose="02020602080505020303" pitchFamily="18" charset="0"/>
              </a:rPr>
            </a:br>
            <a:r>
              <a:rPr lang="en-US" sz="3600" dirty="0">
                <a:solidFill>
                  <a:schemeClr val="bg1"/>
                </a:solidFill>
                <a:latin typeface="Baskerville Old Face" panose="02020602080505020303" pitchFamily="18" charset="0"/>
              </a:rPr>
              <a:t> </a:t>
            </a:r>
            <a:br>
              <a:rPr lang="en-US" sz="3600" dirty="0">
                <a:solidFill>
                  <a:schemeClr val="bg1"/>
                </a:solidFill>
                <a:latin typeface="Baskerville Old Face" panose="02020602080505020303" pitchFamily="18" charset="0"/>
              </a:rPr>
            </a:br>
            <a:r>
              <a:rPr lang="en-US" sz="3600" i="1" dirty="0" err="1">
                <a:solidFill>
                  <a:schemeClr val="bg1"/>
                </a:solidFill>
                <a:latin typeface="Baskerville Old Face" panose="02020602080505020303" pitchFamily="18" charset="0"/>
              </a:rPr>
              <a:t>dN</a:t>
            </a:r>
            <a:r>
              <a:rPr lang="en-US" sz="3600" i="1" dirty="0">
                <a:solidFill>
                  <a:schemeClr val="bg1"/>
                </a:solidFill>
                <a:latin typeface="Baskerville Old Face" panose="02020602080505020303" pitchFamily="18" charset="0"/>
              </a:rPr>
              <a:t> </a:t>
            </a:r>
            <a:r>
              <a:rPr lang="en-US" sz="3600" dirty="0">
                <a:solidFill>
                  <a:schemeClr val="bg1"/>
                </a:solidFill>
                <a:latin typeface="Baskerville Old Face" panose="02020602080505020303" pitchFamily="18" charset="0"/>
              </a:rPr>
              <a:t>= change in number</a:t>
            </a:r>
            <a:br>
              <a:rPr lang="en-US" sz="3600" dirty="0">
                <a:solidFill>
                  <a:schemeClr val="bg1"/>
                </a:solidFill>
                <a:latin typeface="Baskerville Old Face" panose="02020602080505020303" pitchFamily="18" charset="0"/>
              </a:rPr>
            </a:br>
            <a:r>
              <a:rPr lang="en-US" sz="3600" i="1" dirty="0" err="1">
                <a:solidFill>
                  <a:schemeClr val="bg1"/>
                </a:solidFill>
                <a:latin typeface="Baskerville Old Face" panose="02020602080505020303" pitchFamily="18" charset="0"/>
              </a:rPr>
              <a:t>dt</a:t>
            </a:r>
            <a:r>
              <a:rPr lang="en-US" sz="3600" i="1" dirty="0">
                <a:solidFill>
                  <a:schemeClr val="bg1"/>
                </a:solidFill>
                <a:latin typeface="Baskerville Old Face" panose="02020602080505020303" pitchFamily="18" charset="0"/>
              </a:rPr>
              <a:t> </a:t>
            </a:r>
            <a:r>
              <a:rPr lang="en-US" sz="3600" dirty="0">
                <a:solidFill>
                  <a:schemeClr val="bg1"/>
                </a:solidFill>
                <a:latin typeface="Baskerville Old Face" panose="02020602080505020303" pitchFamily="18" charset="0"/>
              </a:rPr>
              <a:t>= change in time</a:t>
            </a:r>
            <a:br>
              <a:rPr lang="en-US" sz="3600" dirty="0">
                <a:solidFill>
                  <a:schemeClr val="bg1"/>
                </a:solidFill>
                <a:latin typeface="Baskerville Old Face" panose="02020602080505020303" pitchFamily="18" charset="0"/>
              </a:rPr>
            </a:br>
            <a:r>
              <a:rPr lang="en-US" sz="3600" i="1" dirty="0">
                <a:solidFill>
                  <a:schemeClr val="bg1"/>
                </a:solidFill>
                <a:latin typeface="Baskerville Old Face" panose="02020602080505020303" pitchFamily="18" charset="0"/>
              </a:rPr>
              <a:t>r </a:t>
            </a:r>
            <a:r>
              <a:rPr lang="en-US" sz="3600" dirty="0">
                <a:solidFill>
                  <a:schemeClr val="bg1"/>
                </a:solidFill>
                <a:latin typeface="Baskerville Old Face" panose="02020602080505020303" pitchFamily="18" charset="0"/>
              </a:rPr>
              <a:t>= the per head maximum potential growth rate</a:t>
            </a:r>
            <a:br>
              <a:rPr lang="en-US" sz="3600" dirty="0">
                <a:solidFill>
                  <a:schemeClr val="bg1"/>
                </a:solidFill>
                <a:latin typeface="Baskerville Old Face" panose="02020602080505020303" pitchFamily="18" charset="0"/>
              </a:rPr>
            </a:br>
            <a:r>
              <a:rPr lang="en-US" sz="3600" i="1" dirty="0">
                <a:solidFill>
                  <a:schemeClr val="bg1"/>
                </a:solidFill>
                <a:latin typeface="Baskerville Old Face" panose="02020602080505020303" pitchFamily="18" charset="0"/>
              </a:rPr>
              <a:t>N </a:t>
            </a:r>
            <a:r>
              <a:rPr lang="en-US" sz="3600" dirty="0">
                <a:solidFill>
                  <a:schemeClr val="bg1"/>
                </a:solidFill>
                <a:latin typeface="Baskerville Old Face" panose="02020602080505020303" pitchFamily="18" charset="0"/>
              </a:rPr>
              <a:t>= number of individuals in a population.</a:t>
            </a:r>
            <a:r>
              <a:rPr lang="en-US" dirty="0"/>
              <a:t/>
            </a:r>
            <a:br>
              <a:rPr lang="en-US" dirty="0"/>
            </a:br>
            <a:endParaRPr lang="en-US" dirty="0"/>
          </a:p>
        </p:txBody>
      </p:sp>
    </p:spTree>
    <p:extLst>
      <p:ext uri="{BB962C8B-B14F-4D97-AF65-F5344CB8AC3E}">
        <p14:creationId xmlns:p14="http://schemas.microsoft.com/office/powerpoint/2010/main" val="31871602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148217"/>
          </a:xfrm>
        </p:spPr>
        <p:txBody>
          <a:bodyPr>
            <a:normAutofit fontScale="90000"/>
          </a:bodyPr>
          <a:lstStyle/>
          <a:p>
            <a:r>
              <a:rPr lang="en-US" sz="2700" dirty="0">
                <a:solidFill>
                  <a:schemeClr val="bg1"/>
                </a:solidFill>
                <a:latin typeface="Baskerville Old Face" panose="02020602080505020303" pitchFamily="18" charset="0"/>
              </a:rPr>
              <a:t>The formula by which exponential population growth is </a:t>
            </a:r>
            <a:r>
              <a:rPr lang="en-US" sz="2700" dirty="0" smtClean="0">
                <a:solidFill>
                  <a:schemeClr val="bg1"/>
                </a:solidFill>
                <a:latin typeface="Baskerville Old Face" panose="02020602080505020303" pitchFamily="18" charset="0"/>
              </a:rPr>
              <a:t>generally represented </a:t>
            </a:r>
            <a:r>
              <a:rPr lang="en-US" sz="2700" dirty="0">
                <a:solidFill>
                  <a:schemeClr val="bg1"/>
                </a:solidFill>
                <a:latin typeface="Baskerville Old Face" panose="02020602080505020303" pitchFamily="18" charset="0"/>
              </a:rPr>
              <a:t>is:</a:t>
            </a:r>
            <a:br>
              <a:rPr lang="en-US" sz="2700" dirty="0">
                <a:solidFill>
                  <a:schemeClr val="bg1"/>
                </a:solidFill>
                <a:latin typeface="Baskerville Old Face" panose="02020602080505020303" pitchFamily="18" charset="0"/>
              </a:rPr>
            </a:br>
            <a:r>
              <a:rPr lang="en-US" sz="2700" dirty="0" smtClean="0">
                <a:solidFill>
                  <a:schemeClr val="bg1"/>
                </a:solidFill>
                <a:latin typeface="Baskerville Old Face" panose="02020602080505020303" pitchFamily="18" charset="0"/>
              </a:rPr>
              <a:t>                             </a:t>
            </a:r>
            <a:r>
              <a:rPr lang="en-US" sz="3100" b="1" i="1" u="sng" dirty="0" err="1" smtClean="0">
                <a:solidFill>
                  <a:schemeClr val="bg1"/>
                </a:solidFill>
                <a:latin typeface="Baskerville Old Face" panose="02020602080505020303" pitchFamily="18" charset="0"/>
              </a:rPr>
              <a:t>dN</a:t>
            </a:r>
            <a:r>
              <a:rPr lang="en-US" sz="3100" b="1" i="1" dirty="0" smtClean="0">
                <a:solidFill>
                  <a:schemeClr val="bg1"/>
                </a:solidFill>
                <a:latin typeface="Baskerville Old Face" panose="02020602080505020303" pitchFamily="18" charset="0"/>
              </a:rPr>
              <a:t> </a:t>
            </a:r>
            <a:r>
              <a:rPr lang="en-US" sz="3100" b="1" dirty="0">
                <a:solidFill>
                  <a:schemeClr val="bg1"/>
                </a:solidFill>
                <a:latin typeface="Baskerville Old Face" panose="02020602080505020303" pitchFamily="18" charset="0"/>
              </a:rPr>
              <a:t>= </a:t>
            </a:r>
            <a:r>
              <a:rPr lang="en-US" sz="3100" b="1" i="1" dirty="0" err="1">
                <a:solidFill>
                  <a:schemeClr val="bg1"/>
                </a:solidFill>
                <a:latin typeface="Baskerville Old Face" panose="02020602080505020303" pitchFamily="18" charset="0"/>
              </a:rPr>
              <a:t>rN</a:t>
            </a:r>
            <a:r>
              <a:rPr lang="en-US" sz="3100" b="1" i="1" dirty="0">
                <a:solidFill>
                  <a:schemeClr val="bg1"/>
                </a:solidFill>
                <a:latin typeface="Baskerville Old Face" panose="02020602080505020303" pitchFamily="18" charset="0"/>
              </a:rPr>
              <a:t>. </a:t>
            </a:r>
            <a:r>
              <a:rPr lang="en-US" sz="3100" b="1" i="1" dirty="0" smtClean="0">
                <a:solidFill>
                  <a:schemeClr val="bg1"/>
                </a:solidFill>
                <a:latin typeface="Baskerville Old Face" panose="02020602080505020303" pitchFamily="18" charset="0"/>
              </a:rPr>
              <a:t>  </a:t>
            </a:r>
            <a:r>
              <a:rPr lang="en-US" sz="3100" b="1" dirty="0" smtClean="0">
                <a:solidFill>
                  <a:schemeClr val="bg1"/>
                </a:solidFill>
                <a:latin typeface="Baskerville Old Face" panose="02020602080505020303" pitchFamily="18" charset="0"/>
              </a:rPr>
              <a:t/>
            </a:r>
            <a:br>
              <a:rPr lang="en-US" sz="3100" b="1" dirty="0" smtClean="0">
                <a:solidFill>
                  <a:schemeClr val="bg1"/>
                </a:solidFill>
                <a:latin typeface="Baskerville Old Face" panose="02020602080505020303" pitchFamily="18" charset="0"/>
              </a:rPr>
            </a:br>
            <a:r>
              <a:rPr lang="en-US" sz="3100" b="1" dirty="0" smtClean="0">
                <a:solidFill>
                  <a:schemeClr val="bg1"/>
                </a:solidFill>
                <a:latin typeface="Baskerville Old Face" panose="02020602080505020303" pitchFamily="18" charset="0"/>
              </a:rPr>
              <a:t>                         </a:t>
            </a:r>
            <a:r>
              <a:rPr lang="en-US" sz="3100" b="1" i="1" dirty="0" err="1" smtClean="0">
                <a:solidFill>
                  <a:schemeClr val="bg1"/>
                </a:solidFill>
                <a:latin typeface="Baskerville Old Face" panose="02020602080505020303" pitchFamily="18" charset="0"/>
              </a:rPr>
              <a:t>dt</a:t>
            </a:r>
            <a:r>
              <a:rPr lang="en-US" sz="2700" dirty="0">
                <a:solidFill>
                  <a:schemeClr val="bg1"/>
                </a:solidFill>
                <a:latin typeface="Baskerville Old Face" panose="02020602080505020303" pitchFamily="18" charset="0"/>
              </a:rPr>
              <a:t/>
            </a:r>
            <a:br>
              <a:rPr lang="en-US" sz="2700" dirty="0">
                <a:solidFill>
                  <a:schemeClr val="bg1"/>
                </a:solidFill>
                <a:latin typeface="Baskerville Old Face" panose="02020602080505020303" pitchFamily="18" charset="0"/>
              </a:rPr>
            </a:br>
            <a:r>
              <a:rPr lang="en-US" sz="2700" dirty="0">
                <a:solidFill>
                  <a:schemeClr val="bg1"/>
                </a:solidFill>
                <a:latin typeface="Baskerville Old Face" panose="02020602080505020303" pitchFamily="18" charset="0"/>
              </a:rPr>
              <a:t/>
            </a:r>
            <a:br>
              <a:rPr lang="en-US" sz="2700" dirty="0">
                <a:solidFill>
                  <a:schemeClr val="bg1"/>
                </a:solidFill>
                <a:latin typeface="Baskerville Old Face" panose="02020602080505020303" pitchFamily="18" charset="0"/>
              </a:rPr>
            </a:br>
            <a:r>
              <a:rPr lang="en-US" sz="2700" dirty="0" smtClean="0">
                <a:solidFill>
                  <a:schemeClr val="bg1"/>
                </a:solidFill>
                <a:latin typeface="Baskerville Old Face" panose="02020602080505020303" pitchFamily="18" charset="0"/>
              </a:rPr>
              <a:t>This is a differential equation in which </a:t>
            </a:r>
            <a:r>
              <a:rPr lang="en-US" sz="2700" u="sng" dirty="0" err="1" smtClean="0">
                <a:solidFill>
                  <a:schemeClr val="bg1"/>
                </a:solidFill>
                <a:latin typeface="Baskerville Old Face" panose="02020602080505020303" pitchFamily="18" charset="0"/>
              </a:rPr>
              <a:t>dN</a:t>
            </a:r>
            <a:r>
              <a:rPr lang="en-US" sz="2700" dirty="0" smtClean="0">
                <a:solidFill>
                  <a:schemeClr val="bg1"/>
                </a:solidFill>
                <a:latin typeface="Baskerville Old Face" panose="02020602080505020303" pitchFamily="18" charset="0"/>
              </a:rPr>
              <a:t> is the population growth rate. </a:t>
            </a:r>
            <a:br>
              <a:rPr lang="en-US" sz="2700" dirty="0" smtClean="0">
                <a:solidFill>
                  <a:schemeClr val="bg1"/>
                </a:solidFill>
                <a:latin typeface="Baskerville Old Face" panose="02020602080505020303" pitchFamily="18" charset="0"/>
              </a:rPr>
            </a:br>
            <a:r>
              <a:rPr lang="en-US" sz="2700" dirty="0" smtClean="0">
                <a:solidFill>
                  <a:schemeClr val="bg1"/>
                </a:solidFill>
                <a:latin typeface="Baskerville Old Face" panose="02020602080505020303" pitchFamily="18" charset="0"/>
              </a:rPr>
              <a:t>                                                               </a:t>
            </a:r>
            <a:r>
              <a:rPr lang="en-US" sz="2700" dirty="0" err="1" smtClean="0">
                <a:solidFill>
                  <a:schemeClr val="bg1"/>
                </a:solidFill>
                <a:latin typeface="Baskerville Old Face" panose="02020602080505020303" pitchFamily="18" charset="0"/>
              </a:rPr>
              <a:t>dt</a:t>
            </a:r>
            <a:r>
              <a:rPr lang="en-US" sz="2700" dirty="0" smtClean="0">
                <a:solidFill>
                  <a:schemeClr val="bg1"/>
                </a:solidFill>
                <a:latin typeface="Baskerville Old Face" panose="02020602080505020303" pitchFamily="18" charset="0"/>
              </a:rPr>
              <a:t/>
            </a:r>
            <a:br>
              <a:rPr lang="en-US" sz="2700" dirty="0" smtClean="0">
                <a:solidFill>
                  <a:schemeClr val="bg1"/>
                </a:solidFill>
                <a:latin typeface="Baskerville Old Face" panose="02020602080505020303" pitchFamily="18" charset="0"/>
              </a:rPr>
            </a:br>
            <a:r>
              <a:rPr lang="en-US" sz="2700" dirty="0" smtClean="0">
                <a:solidFill>
                  <a:schemeClr val="bg1"/>
                </a:solidFill>
                <a:latin typeface="Baskerville Old Face" panose="02020602080505020303" pitchFamily="18" charset="0"/>
              </a:rPr>
              <a:t>It </a:t>
            </a:r>
            <a:r>
              <a:rPr lang="en-US" sz="2700" dirty="0">
                <a:solidFill>
                  <a:schemeClr val="bg1"/>
                </a:solidFill>
                <a:latin typeface="Baskerville Old Face" panose="02020602080505020303" pitchFamily="18" charset="0"/>
              </a:rPr>
              <a:t>refers to the change in numbers (</a:t>
            </a:r>
            <a:r>
              <a:rPr lang="en-US" sz="2700" dirty="0" err="1">
                <a:solidFill>
                  <a:schemeClr val="bg1"/>
                </a:solidFill>
                <a:latin typeface="Baskerville Old Face" panose="02020602080505020303" pitchFamily="18" charset="0"/>
              </a:rPr>
              <a:t>dN</a:t>
            </a:r>
            <a:r>
              <a:rPr lang="en-US" sz="2700" dirty="0">
                <a:solidFill>
                  <a:schemeClr val="bg1"/>
                </a:solidFill>
                <a:latin typeface="Baskerville Old Face" panose="02020602080505020303" pitchFamily="18" charset="0"/>
              </a:rPr>
              <a:t>) per time interval (</a:t>
            </a:r>
            <a:r>
              <a:rPr lang="en-US" sz="2700" dirty="0" err="1">
                <a:solidFill>
                  <a:schemeClr val="bg1"/>
                </a:solidFill>
                <a:latin typeface="Baskerville Old Face" panose="02020602080505020303" pitchFamily="18" charset="0"/>
              </a:rPr>
              <a:t>dt</a:t>
            </a:r>
            <a:r>
              <a:rPr lang="en-US" sz="2700" dirty="0">
                <a:solidFill>
                  <a:schemeClr val="bg1"/>
                </a:solidFill>
                <a:latin typeface="Baskerville Old Face" panose="02020602080505020303" pitchFamily="18" charset="0"/>
              </a:rPr>
              <a:t>) when this interval is very small, so that we are taking an instantaneous reading--a quick snapshot--of rate of </a:t>
            </a:r>
            <a:r>
              <a:rPr lang="en-US" sz="2700" dirty="0" smtClean="0">
                <a:solidFill>
                  <a:schemeClr val="bg1"/>
                </a:solidFill>
                <a:latin typeface="Baskerville Old Face" panose="02020602080505020303" pitchFamily="18" charset="0"/>
              </a:rPr>
              <a:t>growth.</a:t>
            </a:r>
            <a:br>
              <a:rPr lang="en-US" sz="2700" dirty="0" smtClean="0">
                <a:solidFill>
                  <a:schemeClr val="bg1"/>
                </a:solidFill>
                <a:latin typeface="Baskerville Old Face" panose="02020602080505020303" pitchFamily="18" charset="0"/>
              </a:rPr>
            </a:br>
            <a:r>
              <a:rPr lang="en-US" sz="2700" dirty="0">
                <a:solidFill>
                  <a:schemeClr val="bg1"/>
                </a:solidFill>
                <a:latin typeface="Baskerville Old Face" panose="02020602080505020303" pitchFamily="18" charset="0"/>
              </a:rPr>
              <a:t/>
            </a:r>
            <a:br>
              <a:rPr lang="en-US" sz="2700" dirty="0">
                <a:solidFill>
                  <a:schemeClr val="bg1"/>
                </a:solidFill>
                <a:latin typeface="Baskerville Old Face" panose="02020602080505020303" pitchFamily="18" charset="0"/>
              </a:rPr>
            </a:br>
            <a:r>
              <a:rPr lang="en-US" sz="2700" dirty="0" smtClean="0">
                <a:solidFill>
                  <a:schemeClr val="bg1"/>
                </a:solidFill>
                <a:latin typeface="Baskerville Old Face" panose="02020602080505020303" pitchFamily="18" charset="0"/>
              </a:rPr>
              <a:t>If </a:t>
            </a:r>
            <a:r>
              <a:rPr lang="en-US" sz="2700" dirty="0">
                <a:solidFill>
                  <a:schemeClr val="bg1"/>
                </a:solidFill>
                <a:latin typeface="Baskerville Old Face" panose="02020602080505020303" pitchFamily="18" charset="0"/>
              </a:rPr>
              <a:t>we wish to look instead at the population size at various times during</a:t>
            </a:r>
            <a:br>
              <a:rPr lang="en-US" sz="2700" dirty="0">
                <a:solidFill>
                  <a:schemeClr val="bg1"/>
                </a:solidFill>
                <a:latin typeface="Baskerville Old Face" panose="02020602080505020303" pitchFamily="18" charset="0"/>
              </a:rPr>
            </a:br>
            <a:r>
              <a:rPr lang="en-US" sz="2700" dirty="0" smtClean="0">
                <a:solidFill>
                  <a:schemeClr val="bg1"/>
                </a:solidFill>
                <a:latin typeface="Baskerville Old Face" panose="02020602080505020303" pitchFamily="18" charset="0"/>
              </a:rPr>
              <a:t>exponential </a:t>
            </a:r>
            <a:r>
              <a:rPr lang="en-US" sz="2700" dirty="0">
                <a:solidFill>
                  <a:schemeClr val="bg1"/>
                </a:solidFill>
                <a:latin typeface="Baskerville Old Face" panose="02020602080505020303" pitchFamily="18" charset="0"/>
              </a:rPr>
              <a:t>population growth, an equivalent expression is the integral</a:t>
            </a:r>
            <a:br>
              <a:rPr lang="en-US" sz="2700" dirty="0">
                <a:solidFill>
                  <a:schemeClr val="bg1"/>
                </a:solidFill>
                <a:latin typeface="Baskerville Old Face" panose="02020602080505020303" pitchFamily="18" charset="0"/>
              </a:rPr>
            </a:br>
            <a:r>
              <a:rPr lang="en-US" sz="2700" dirty="0">
                <a:solidFill>
                  <a:schemeClr val="bg1"/>
                </a:solidFill>
                <a:latin typeface="Baskerville Old Face" panose="02020602080505020303" pitchFamily="18" charset="0"/>
              </a:rPr>
              <a:t>equation: </a:t>
            </a:r>
            <a:r>
              <a:rPr lang="en-US" sz="2700" dirty="0" smtClean="0">
                <a:solidFill>
                  <a:schemeClr val="bg1"/>
                </a:solidFill>
                <a:latin typeface="Baskerville Old Face" panose="02020602080505020303" pitchFamily="18" charset="0"/>
              </a:rPr>
              <a:t/>
            </a:r>
            <a:br>
              <a:rPr lang="en-US" sz="2700" dirty="0" smtClean="0">
                <a:solidFill>
                  <a:schemeClr val="bg1"/>
                </a:solidFill>
                <a:latin typeface="Baskerville Old Face" panose="02020602080505020303" pitchFamily="18" charset="0"/>
              </a:rPr>
            </a:br>
            <a:r>
              <a:rPr lang="en-US" sz="2700" b="1" dirty="0">
                <a:solidFill>
                  <a:schemeClr val="bg1"/>
                </a:solidFill>
                <a:latin typeface="Baskerville Old Face" panose="02020602080505020303" pitchFamily="18" charset="0"/>
              </a:rPr>
              <a:t> </a:t>
            </a:r>
            <a:r>
              <a:rPr lang="en-US" sz="2700" b="1" dirty="0" smtClean="0">
                <a:solidFill>
                  <a:schemeClr val="bg1"/>
                </a:solidFill>
                <a:latin typeface="Baskerville Old Face" panose="02020602080505020303" pitchFamily="18" charset="0"/>
              </a:rPr>
              <a:t>                         </a:t>
            </a:r>
            <a:r>
              <a:rPr lang="en-US" sz="3100" b="1" dirty="0" err="1" smtClean="0">
                <a:solidFill>
                  <a:schemeClr val="bg1"/>
                </a:solidFill>
                <a:latin typeface="Baskerville Old Face" panose="02020602080505020303" pitchFamily="18" charset="0"/>
              </a:rPr>
              <a:t>N</a:t>
            </a:r>
            <a:r>
              <a:rPr lang="en-US" sz="3100" b="1" i="1" baseline="-25000" dirty="0" err="1" smtClean="0">
                <a:solidFill>
                  <a:schemeClr val="bg1"/>
                </a:solidFill>
                <a:latin typeface="Baskerville Old Face" panose="02020602080505020303" pitchFamily="18" charset="0"/>
              </a:rPr>
              <a:t>t</a:t>
            </a:r>
            <a:r>
              <a:rPr lang="en-US" sz="3100" b="1" i="1" baseline="-25000" dirty="0" smtClean="0">
                <a:solidFill>
                  <a:schemeClr val="bg1"/>
                </a:solidFill>
                <a:latin typeface="Baskerville Old Face" panose="02020602080505020303" pitchFamily="18" charset="0"/>
              </a:rPr>
              <a:t> </a:t>
            </a:r>
            <a:r>
              <a:rPr lang="en-US" sz="3100" b="1" dirty="0">
                <a:solidFill>
                  <a:schemeClr val="bg1"/>
                </a:solidFill>
                <a:latin typeface="Baskerville Old Face" panose="02020602080505020303" pitchFamily="18" charset="0"/>
              </a:rPr>
              <a:t>= </a:t>
            </a:r>
            <a:r>
              <a:rPr lang="en-US" sz="3100" b="1" dirty="0" err="1">
                <a:solidFill>
                  <a:schemeClr val="bg1"/>
                </a:solidFill>
                <a:latin typeface="Baskerville Old Face" panose="02020602080505020303" pitchFamily="18" charset="0"/>
              </a:rPr>
              <a:t>N</a:t>
            </a:r>
            <a:r>
              <a:rPr lang="en-US" sz="3100" b="1" baseline="-25000" dirty="0" err="1">
                <a:solidFill>
                  <a:schemeClr val="bg1"/>
                </a:solidFill>
                <a:latin typeface="Baskerville Old Face" panose="02020602080505020303" pitchFamily="18" charset="0"/>
              </a:rPr>
              <a:t>o</a:t>
            </a:r>
            <a:r>
              <a:rPr lang="en-US" sz="3100" b="1" dirty="0" err="1">
                <a:solidFill>
                  <a:schemeClr val="bg1"/>
                </a:solidFill>
                <a:latin typeface="Baskerville Old Face" panose="02020602080505020303" pitchFamily="18" charset="0"/>
              </a:rPr>
              <a:t>e</a:t>
            </a:r>
            <a:r>
              <a:rPr lang="en-US" sz="3100" b="1" i="1" baseline="30000" dirty="0" err="1">
                <a:solidFill>
                  <a:schemeClr val="bg1"/>
                </a:solidFill>
                <a:latin typeface="Baskerville Old Face" panose="02020602080505020303" pitchFamily="18" charset="0"/>
              </a:rPr>
              <a:t>rt</a:t>
            </a:r>
            <a:r>
              <a:rPr lang="en-US" sz="2700" b="1" i="1" dirty="0">
                <a:solidFill>
                  <a:schemeClr val="bg1"/>
                </a:solidFill>
                <a:latin typeface="Baskerville Old Face" panose="02020602080505020303" pitchFamily="18" charset="0"/>
              </a:rPr>
              <a:t>.</a:t>
            </a:r>
            <a:r>
              <a:rPr lang="en-US" dirty="0"/>
              <a:t/>
            </a:r>
            <a:br>
              <a:rPr lang="en-US" dirty="0"/>
            </a:br>
            <a:endParaRPr lang="en-US" dirty="0"/>
          </a:p>
        </p:txBody>
      </p:sp>
    </p:spTree>
    <p:extLst>
      <p:ext uri="{BB962C8B-B14F-4D97-AF65-F5344CB8AC3E}">
        <p14:creationId xmlns:p14="http://schemas.microsoft.com/office/powerpoint/2010/main" val="3841164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894998"/>
          </a:xfrm>
        </p:spPr>
        <p:txBody>
          <a:bodyPr>
            <a:normAutofit/>
          </a:bodyPr>
          <a:lstStyle/>
          <a:p>
            <a:r>
              <a:rPr lang="en-US" sz="3600" dirty="0" smtClean="0">
                <a:solidFill>
                  <a:schemeClr val="bg1"/>
                </a:solidFill>
                <a:latin typeface="Baskerville Old Face" panose="02020602080505020303" pitchFamily="18" charset="0"/>
              </a:rPr>
              <a:t>Exponential growth cannot continue indefinitely. Exponential growth may occur in environments where there are few individuals and plentiful resources, but when the number of individuals becomes large enough, resources will be depleted, slowing the growth rate. </a:t>
            </a:r>
            <a:br>
              <a:rPr lang="en-US" sz="3600" dirty="0" smtClean="0">
                <a:solidFill>
                  <a:schemeClr val="bg1"/>
                </a:solidFill>
                <a:latin typeface="Baskerville Old Face" panose="02020602080505020303" pitchFamily="18" charset="0"/>
              </a:rPr>
            </a:br>
            <a:r>
              <a:rPr lang="en-US" sz="3600" dirty="0">
                <a:solidFill>
                  <a:schemeClr val="bg1"/>
                </a:solidFill>
                <a:latin typeface="Baskerville Old Face" panose="02020602080505020303" pitchFamily="18" charset="0"/>
              </a:rPr>
              <a:t/>
            </a:r>
            <a:br>
              <a:rPr lang="en-US" sz="3600" dirty="0">
                <a:solidFill>
                  <a:schemeClr val="bg1"/>
                </a:solidFill>
                <a:latin typeface="Baskerville Old Face" panose="02020602080505020303" pitchFamily="18" charset="0"/>
              </a:rPr>
            </a:br>
            <a:r>
              <a:rPr lang="en-US" sz="3600" dirty="0" smtClean="0">
                <a:solidFill>
                  <a:schemeClr val="bg1"/>
                </a:solidFill>
                <a:latin typeface="Baskerville Old Face" panose="02020602080505020303" pitchFamily="18" charset="0"/>
              </a:rPr>
              <a:t/>
            </a:r>
            <a:br>
              <a:rPr lang="en-US" sz="3600" dirty="0" smtClean="0">
                <a:solidFill>
                  <a:schemeClr val="bg1"/>
                </a:solidFill>
                <a:latin typeface="Baskerville Old Face" panose="02020602080505020303" pitchFamily="18" charset="0"/>
              </a:rPr>
            </a:br>
            <a:r>
              <a:rPr lang="en-US" sz="3600" dirty="0" smtClean="0">
                <a:solidFill>
                  <a:schemeClr val="bg1"/>
                </a:solidFill>
                <a:latin typeface="Baskerville Old Face" panose="02020602080505020303" pitchFamily="18" charset="0"/>
              </a:rPr>
              <a:t>Eventually, the growth rate will plateau or level off. This population size, which represents the maximum population size that a particular environment can support, is called the carrying capacity, or K.</a:t>
            </a:r>
            <a:endParaRPr lang="en-US" sz="3600" dirty="0">
              <a:solidFill>
                <a:schemeClr val="bg1"/>
              </a:solidFill>
              <a:latin typeface="Baskerville Old Face" panose="02020602080505020303" pitchFamily="18" charset="0"/>
            </a:endParaRPr>
          </a:p>
        </p:txBody>
      </p:sp>
    </p:spTree>
    <p:extLst>
      <p:ext uri="{BB962C8B-B14F-4D97-AF65-F5344CB8AC3E}">
        <p14:creationId xmlns:p14="http://schemas.microsoft.com/office/powerpoint/2010/main" val="356405225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4333484"/>
          </a:xfrm>
        </p:spPr>
        <p:txBody>
          <a:bodyPr>
            <a:normAutofit/>
          </a:bodyPr>
          <a:lstStyle/>
          <a:p>
            <a:pPr algn="ctr"/>
            <a:r>
              <a:rPr lang="en-US" dirty="0" smtClean="0">
                <a:solidFill>
                  <a:schemeClr val="bg1"/>
                </a:solidFill>
                <a:latin typeface="Baskerville Old Face" panose="02020602080505020303" pitchFamily="18" charset="0"/>
              </a:rPr>
              <a:t/>
            </a:r>
            <a:br>
              <a:rPr lang="en-US" dirty="0" smtClean="0">
                <a:solidFill>
                  <a:schemeClr val="bg1"/>
                </a:solidFill>
                <a:latin typeface="Baskerville Old Face" panose="02020602080505020303" pitchFamily="18" charset="0"/>
              </a:rPr>
            </a:br>
            <a:r>
              <a:rPr lang="en-US" dirty="0">
                <a:solidFill>
                  <a:schemeClr val="bg1"/>
                </a:solidFill>
                <a:latin typeface="Baskerville Old Face" panose="02020602080505020303" pitchFamily="18" charset="0"/>
              </a:rPr>
              <a:t/>
            </a:r>
            <a:br>
              <a:rPr lang="en-US" dirty="0">
                <a:solidFill>
                  <a:schemeClr val="bg1"/>
                </a:solidFill>
                <a:latin typeface="Baskerville Old Face" panose="02020602080505020303" pitchFamily="18" charset="0"/>
              </a:rPr>
            </a:br>
            <a:r>
              <a:rPr lang="en-US" dirty="0" smtClean="0">
                <a:solidFill>
                  <a:schemeClr val="bg1"/>
                </a:solidFill>
                <a:latin typeface="Baskerville Old Face" panose="02020602080505020303" pitchFamily="18" charset="0"/>
              </a:rPr>
              <a:t/>
            </a:r>
            <a:br>
              <a:rPr lang="en-US" dirty="0" smtClean="0">
                <a:solidFill>
                  <a:schemeClr val="bg1"/>
                </a:solidFill>
                <a:latin typeface="Baskerville Old Face" panose="02020602080505020303" pitchFamily="18" charset="0"/>
              </a:rPr>
            </a:br>
            <a:r>
              <a:rPr lang="en-US" dirty="0" smtClean="0">
                <a:solidFill>
                  <a:schemeClr val="bg1"/>
                </a:solidFill>
                <a:latin typeface="Baskerville Old Face" panose="02020602080505020303" pitchFamily="18" charset="0"/>
              </a:rPr>
              <a:t>Carrying </a:t>
            </a:r>
            <a:r>
              <a:rPr lang="en-US" dirty="0">
                <a:solidFill>
                  <a:schemeClr val="bg1"/>
                </a:solidFill>
                <a:latin typeface="Baskerville Old Face" panose="02020602080505020303" pitchFamily="18" charset="0"/>
              </a:rPr>
              <a:t>capacity (K) is the number of individuals of a population the environment can support</a:t>
            </a:r>
            <a:r>
              <a:rPr lang="en-US" dirty="0"/>
              <a:t>.</a:t>
            </a:r>
          </a:p>
        </p:txBody>
      </p:sp>
    </p:spTree>
    <p:extLst>
      <p:ext uri="{BB962C8B-B14F-4D97-AF65-F5344CB8AC3E}">
        <p14:creationId xmlns:p14="http://schemas.microsoft.com/office/powerpoint/2010/main" val="21099583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1039" y="365125"/>
            <a:ext cx="9189921" cy="608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29857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1592" y="0"/>
            <a:ext cx="9174770" cy="6492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21150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7875" y="423862"/>
            <a:ext cx="8096250" cy="6010275"/>
          </a:xfrm>
          <a:prstGeom prst="rect">
            <a:avLst/>
          </a:prstGeom>
        </p:spPr>
      </p:pic>
    </p:spTree>
    <p:extLst>
      <p:ext uri="{BB962C8B-B14F-4D97-AF65-F5344CB8AC3E}">
        <p14:creationId xmlns:p14="http://schemas.microsoft.com/office/powerpoint/2010/main" val="27927826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938693"/>
          </a:xfrm>
        </p:spPr>
        <p:txBody>
          <a:bodyPr>
            <a:normAutofit/>
          </a:bodyPr>
          <a:lstStyle/>
          <a:p>
            <a:r>
              <a:rPr lang="en-US" sz="3600" dirty="0">
                <a:solidFill>
                  <a:schemeClr val="bg1"/>
                </a:solidFill>
                <a:latin typeface="Baskerville Old Face" panose="02020602080505020303" pitchFamily="18" charset="0"/>
              </a:rPr>
              <a:t>Some limiting factors come into play depending on the density of the population, and others are unrelated to the population density. The latter are referred to as density-independent factors. </a:t>
            </a:r>
            <a:r>
              <a:rPr lang="en-US" sz="3600" dirty="0" smtClean="0">
                <a:solidFill>
                  <a:schemeClr val="bg1"/>
                </a:solidFill>
                <a:latin typeface="Baskerville Old Face" panose="02020602080505020303" pitchFamily="18" charset="0"/>
              </a:rPr>
              <a:t/>
            </a:r>
            <a:br>
              <a:rPr lang="en-US" sz="3600" dirty="0" smtClean="0">
                <a:solidFill>
                  <a:schemeClr val="bg1"/>
                </a:solidFill>
                <a:latin typeface="Baskerville Old Face" panose="02020602080505020303" pitchFamily="18" charset="0"/>
              </a:rPr>
            </a:br>
            <a:r>
              <a:rPr lang="en-US" sz="3600" dirty="0">
                <a:solidFill>
                  <a:schemeClr val="bg1"/>
                </a:solidFill>
                <a:latin typeface="Baskerville Old Face" panose="02020602080505020303" pitchFamily="18" charset="0"/>
              </a:rPr>
              <a:t/>
            </a:r>
            <a:br>
              <a:rPr lang="en-US" sz="3600" dirty="0">
                <a:solidFill>
                  <a:schemeClr val="bg1"/>
                </a:solidFill>
                <a:latin typeface="Baskerville Old Face" panose="02020602080505020303" pitchFamily="18" charset="0"/>
              </a:rPr>
            </a:br>
            <a:r>
              <a:rPr lang="en-US" sz="3600" dirty="0" smtClean="0">
                <a:solidFill>
                  <a:schemeClr val="bg1"/>
                </a:solidFill>
                <a:latin typeface="Baskerville Old Face" panose="02020602080505020303" pitchFamily="18" charset="0"/>
              </a:rPr>
              <a:t/>
            </a:r>
            <a:br>
              <a:rPr lang="en-US" sz="3600" dirty="0" smtClean="0">
                <a:solidFill>
                  <a:schemeClr val="bg1"/>
                </a:solidFill>
                <a:latin typeface="Baskerville Old Face" panose="02020602080505020303" pitchFamily="18" charset="0"/>
              </a:rPr>
            </a:br>
            <a:r>
              <a:rPr lang="en-US" sz="3600" dirty="0" smtClean="0">
                <a:solidFill>
                  <a:schemeClr val="bg1"/>
                </a:solidFill>
                <a:latin typeface="Baskerville Old Face" panose="02020602080505020303" pitchFamily="18" charset="0"/>
              </a:rPr>
              <a:t>Density </a:t>
            </a:r>
            <a:r>
              <a:rPr lang="en-US" sz="3600" dirty="0">
                <a:solidFill>
                  <a:schemeClr val="bg1"/>
                </a:solidFill>
                <a:latin typeface="Baskerville Old Face" panose="02020602080505020303" pitchFamily="18" charset="0"/>
              </a:rPr>
              <a:t>dependent limiting factors are related to living organisms while density-independent limiting factors are related to the environment.</a:t>
            </a:r>
          </a:p>
        </p:txBody>
      </p:sp>
    </p:spTree>
    <p:extLst>
      <p:ext uri="{BB962C8B-B14F-4D97-AF65-F5344CB8AC3E}">
        <p14:creationId xmlns:p14="http://schemas.microsoft.com/office/powerpoint/2010/main" val="101760723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298911"/>
          </a:xfrm>
        </p:spPr>
        <p:txBody>
          <a:bodyPr>
            <a:normAutofit/>
          </a:bodyPr>
          <a:lstStyle/>
          <a:p>
            <a:r>
              <a:rPr lang="en-US" b="1" dirty="0">
                <a:solidFill>
                  <a:schemeClr val="bg1"/>
                </a:solidFill>
                <a:latin typeface="Baskerville Old Face" panose="02020602080505020303" pitchFamily="18" charset="0"/>
              </a:rPr>
              <a:t>Density Dependent Limiting </a:t>
            </a:r>
            <a:r>
              <a:rPr lang="en-US" b="1" dirty="0" smtClean="0">
                <a:solidFill>
                  <a:schemeClr val="bg1"/>
                </a:solidFill>
                <a:latin typeface="Baskerville Old Face" panose="02020602080505020303" pitchFamily="18" charset="0"/>
              </a:rPr>
              <a:t>Factors</a:t>
            </a:r>
            <a:br>
              <a:rPr lang="en-US" b="1" dirty="0" smtClean="0">
                <a:solidFill>
                  <a:schemeClr val="bg1"/>
                </a:solidFill>
                <a:latin typeface="Baskerville Old Face" panose="02020602080505020303" pitchFamily="18" charset="0"/>
              </a:rPr>
            </a:br>
            <a:r>
              <a:rPr lang="en-US" b="1" dirty="0" smtClean="0">
                <a:solidFill>
                  <a:schemeClr val="bg1"/>
                </a:solidFill>
                <a:latin typeface="Baskerville Old Face" panose="02020602080505020303" pitchFamily="18" charset="0"/>
              </a:rPr>
              <a:t/>
            </a:r>
            <a:br>
              <a:rPr lang="en-US" b="1" dirty="0" smtClean="0">
                <a:solidFill>
                  <a:schemeClr val="bg1"/>
                </a:solidFill>
                <a:latin typeface="Baskerville Old Face" panose="02020602080505020303" pitchFamily="18" charset="0"/>
              </a:rPr>
            </a:br>
            <a:r>
              <a:rPr lang="en-US" sz="3600" dirty="0">
                <a:solidFill>
                  <a:schemeClr val="bg1"/>
                </a:solidFill>
                <a:latin typeface="Baskerville Old Face" panose="02020602080505020303" pitchFamily="18" charset="0"/>
              </a:rPr>
              <a:t>Density dependent limiting factors cause the per capita (per individual) growth rate of a population to change as the population gets larger</a:t>
            </a:r>
            <a:r>
              <a:rPr lang="en-US" sz="3600" dirty="0" smtClean="0">
                <a:solidFill>
                  <a:schemeClr val="bg1"/>
                </a:solidFill>
                <a:latin typeface="Baskerville Old Face" panose="02020602080505020303" pitchFamily="18" charset="0"/>
              </a:rPr>
              <a:t>. Some factors include:</a:t>
            </a:r>
            <a:r>
              <a:rPr lang="en-US" b="1" dirty="0"/>
              <a:t/>
            </a:r>
            <a:br>
              <a:rPr lang="en-US" b="1" dirty="0"/>
            </a:br>
            <a:r>
              <a:rPr lang="en-US" b="1" dirty="0" smtClean="0">
                <a:solidFill>
                  <a:schemeClr val="bg1"/>
                </a:solidFill>
              </a:rPr>
              <a:t>- </a:t>
            </a:r>
            <a:r>
              <a:rPr lang="en-US" sz="3600" b="1" dirty="0" smtClean="0">
                <a:solidFill>
                  <a:schemeClr val="bg1"/>
                </a:solidFill>
                <a:latin typeface="Baskerville Old Face" panose="02020602080505020303" pitchFamily="18" charset="0"/>
              </a:rPr>
              <a:t>Competition</a:t>
            </a:r>
            <a:br>
              <a:rPr lang="en-US" sz="3600" b="1" dirty="0" smtClean="0">
                <a:solidFill>
                  <a:schemeClr val="bg1"/>
                </a:solidFill>
                <a:latin typeface="Baskerville Old Face" panose="02020602080505020303" pitchFamily="18" charset="0"/>
              </a:rPr>
            </a:br>
            <a:r>
              <a:rPr lang="en-US" sz="3600" b="1" dirty="0" smtClean="0">
                <a:solidFill>
                  <a:schemeClr val="bg1"/>
                </a:solidFill>
                <a:latin typeface="Baskerville Old Face" panose="02020602080505020303" pitchFamily="18" charset="0"/>
              </a:rPr>
              <a:t>-  Predation</a:t>
            </a:r>
            <a:r>
              <a:rPr lang="en-US" sz="3600" b="1" dirty="0">
                <a:solidFill>
                  <a:schemeClr val="bg1"/>
                </a:solidFill>
                <a:latin typeface="Baskerville Old Face" panose="02020602080505020303" pitchFamily="18" charset="0"/>
              </a:rPr>
              <a:t/>
            </a:r>
            <a:br>
              <a:rPr lang="en-US" sz="3600" b="1" dirty="0">
                <a:solidFill>
                  <a:schemeClr val="bg1"/>
                </a:solidFill>
                <a:latin typeface="Baskerville Old Face" panose="02020602080505020303" pitchFamily="18" charset="0"/>
              </a:rPr>
            </a:br>
            <a:r>
              <a:rPr lang="en-US" sz="3600" b="1" dirty="0">
                <a:solidFill>
                  <a:schemeClr val="bg1"/>
                </a:solidFill>
                <a:latin typeface="Baskerville Old Face" panose="02020602080505020303" pitchFamily="18" charset="0"/>
              </a:rPr>
              <a:t>- </a:t>
            </a:r>
            <a:r>
              <a:rPr lang="en-US" sz="3600" b="1" dirty="0" smtClean="0">
                <a:solidFill>
                  <a:schemeClr val="bg1"/>
                </a:solidFill>
                <a:latin typeface="Baskerville Old Face" panose="02020602080505020303" pitchFamily="18" charset="0"/>
              </a:rPr>
              <a:t> Diseases</a:t>
            </a:r>
            <a:r>
              <a:rPr lang="en-US" sz="3600" b="1" dirty="0">
                <a:solidFill>
                  <a:schemeClr val="bg1"/>
                </a:solidFill>
                <a:latin typeface="Baskerville Old Face" panose="02020602080505020303" pitchFamily="18" charset="0"/>
              </a:rPr>
              <a:t>, Parasites, and Accumulation of Waste</a:t>
            </a:r>
            <a:r>
              <a:rPr lang="en-US" sz="3600" b="1" dirty="0">
                <a:latin typeface="Baskerville Old Face" panose="02020602080505020303" pitchFamily="18" charset="0"/>
              </a:rPr>
              <a:t/>
            </a:r>
            <a:br>
              <a:rPr lang="en-US" sz="3600" b="1" dirty="0">
                <a:latin typeface="Baskerville Old Face" panose="02020602080505020303" pitchFamily="18" charset="0"/>
              </a:rPr>
            </a:br>
            <a:r>
              <a:rPr lang="en-US" b="1" dirty="0">
                <a:solidFill>
                  <a:schemeClr val="bg1"/>
                </a:solidFill>
              </a:rPr>
              <a:t/>
            </a:r>
            <a:br>
              <a:rPr lang="en-US" b="1" dirty="0">
                <a:solidFill>
                  <a:schemeClr val="bg1"/>
                </a:solidFill>
              </a:rPr>
            </a:br>
            <a:endParaRPr lang="en-US" dirty="0">
              <a:solidFill>
                <a:schemeClr val="bg1"/>
              </a:solidFill>
            </a:endParaRPr>
          </a:p>
        </p:txBody>
      </p:sp>
    </p:spTree>
    <p:extLst>
      <p:ext uri="{BB962C8B-B14F-4D97-AF65-F5344CB8AC3E}">
        <p14:creationId xmlns:p14="http://schemas.microsoft.com/office/powerpoint/2010/main" val="130075024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4"/>
            <a:ext cx="10515600" cy="6188075"/>
          </a:xfrm>
        </p:spPr>
        <p:txBody>
          <a:bodyPr>
            <a:noAutofit/>
          </a:bodyPr>
          <a:lstStyle/>
          <a:p>
            <a:r>
              <a:rPr lang="en-US" sz="3600" b="1" dirty="0">
                <a:solidFill>
                  <a:schemeClr val="bg1"/>
                </a:solidFill>
                <a:latin typeface="Baskerville Old Face" panose="02020602080505020303" pitchFamily="18" charset="0"/>
              </a:rPr>
              <a:t>Density </a:t>
            </a:r>
            <a:r>
              <a:rPr lang="en-US" sz="3600" b="1" dirty="0" smtClean="0">
                <a:solidFill>
                  <a:schemeClr val="bg1"/>
                </a:solidFill>
                <a:latin typeface="Baskerville Old Face" panose="02020602080505020303" pitchFamily="18" charset="0"/>
              </a:rPr>
              <a:t>Independent </a:t>
            </a:r>
            <a:r>
              <a:rPr lang="en-US" sz="3600" b="1" dirty="0">
                <a:solidFill>
                  <a:schemeClr val="bg1"/>
                </a:solidFill>
                <a:latin typeface="Baskerville Old Face" panose="02020602080505020303" pitchFamily="18" charset="0"/>
              </a:rPr>
              <a:t>Limiting </a:t>
            </a:r>
            <a:r>
              <a:rPr lang="en-US" sz="3600" b="1" dirty="0" smtClean="0">
                <a:solidFill>
                  <a:schemeClr val="bg1"/>
                </a:solidFill>
                <a:latin typeface="Baskerville Old Face" panose="02020602080505020303" pitchFamily="18" charset="0"/>
              </a:rPr>
              <a:t>Factors</a:t>
            </a:r>
            <a:br>
              <a:rPr lang="en-US" sz="3600" b="1" dirty="0" smtClean="0">
                <a:solidFill>
                  <a:schemeClr val="bg1"/>
                </a:solidFill>
                <a:latin typeface="Baskerville Old Face" panose="02020602080505020303" pitchFamily="18" charset="0"/>
              </a:rPr>
            </a:br>
            <a:r>
              <a:rPr lang="en-US" sz="3200" dirty="0" smtClean="0">
                <a:solidFill>
                  <a:schemeClr val="bg1"/>
                </a:solidFill>
                <a:latin typeface="Baskerville Old Face" panose="02020602080505020303" pitchFamily="18" charset="0"/>
              </a:rPr>
              <a:t/>
            </a:r>
            <a:br>
              <a:rPr lang="en-US" sz="3200" dirty="0" smtClean="0">
                <a:solidFill>
                  <a:schemeClr val="bg1"/>
                </a:solidFill>
                <a:latin typeface="Baskerville Old Face" panose="02020602080505020303" pitchFamily="18" charset="0"/>
              </a:rPr>
            </a:br>
            <a:r>
              <a:rPr lang="en-US" sz="3200" dirty="0" smtClean="0">
                <a:solidFill>
                  <a:schemeClr val="bg1"/>
                </a:solidFill>
                <a:latin typeface="Baskerville Old Face" panose="02020602080505020303" pitchFamily="18" charset="0"/>
              </a:rPr>
              <a:t>Density </a:t>
            </a:r>
            <a:r>
              <a:rPr lang="en-US" sz="3200" dirty="0">
                <a:solidFill>
                  <a:schemeClr val="bg1"/>
                </a:solidFill>
                <a:latin typeface="Baskerville Old Face" panose="02020602080505020303" pitchFamily="18" charset="0"/>
              </a:rPr>
              <a:t>independent limiting factors cause abrupt and erratic shifts in population size. Small populations are particularly at risk of being wiped out by density independent limiting factors.</a:t>
            </a:r>
            <a:br>
              <a:rPr lang="en-US" sz="3200" dirty="0">
                <a:solidFill>
                  <a:schemeClr val="bg1"/>
                </a:solidFill>
                <a:latin typeface="Baskerville Old Face" panose="02020602080505020303" pitchFamily="18" charset="0"/>
              </a:rPr>
            </a:br>
            <a:r>
              <a:rPr lang="en-US" sz="3200" dirty="0" smtClean="0">
                <a:solidFill>
                  <a:schemeClr val="bg1"/>
                </a:solidFill>
                <a:latin typeface="Baskerville Old Face" panose="02020602080505020303" pitchFamily="18" charset="0"/>
              </a:rPr>
              <a:t/>
            </a:r>
            <a:br>
              <a:rPr lang="en-US" sz="3200" dirty="0" smtClean="0">
                <a:solidFill>
                  <a:schemeClr val="bg1"/>
                </a:solidFill>
                <a:latin typeface="Baskerville Old Face" panose="02020602080505020303" pitchFamily="18" charset="0"/>
              </a:rPr>
            </a:br>
            <a:r>
              <a:rPr lang="en-US" sz="3200" dirty="0">
                <a:solidFill>
                  <a:schemeClr val="bg1"/>
                </a:solidFill>
                <a:latin typeface="Baskerville Old Face" panose="02020602080505020303" pitchFamily="18" charset="0"/>
              </a:rPr>
              <a:t/>
            </a:r>
            <a:br>
              <a:rPr lang="en-US" sz="3200" dirty="0">
                <a:solidFill>
                  <a:schemeClr val="bg1"/>
                </a:solidFill>
                <a:latin typeface="Baskerville Old Face" panose="02020602080505020303" pitchFamily="18" charset="0"/>
              </a:rPr>
            </a:br>
            <a:r>
              <a:rPr lang="en-US" sz="3200" dirty="0" smtClean="0">
                <a:solidFill>
                  <a:schemeClr val="bg1"/>
                </a:solidFill>
                <a:latin typeface="Baskerville Old Face" panose="02020602080505020303" pitchFamily="18" charset="0"/>
              </a:rPr>
              <a:t>The </a:t>
            </a:r>
            <a:r>
              <a:rPr lang="en-US" sz="3200" dirty="0">
                <a:solidFill>
                  <a:schemeClr val="bg1"/>
                </a:solidFill>
                <a:latin typeface="Baskerville Old Face" panose="02020602080505020303" pitchFamily="18" charset="0"/>
              </a:rPr>
              <a:t>category of density independent limiting factors includes fires, natural disasters (earthquakes, floods, tornados), and the effects of pollution.</a:t>
            </a:r>
            <a:br>
              <a:rPr lang="en-US" sz="3200" dirty="0">
                <a:solidFill>
                  <a:schemeClr val="bg1"/>
                </a:solidFill>
                <a:latin typeface="Baskerville Old Face" panose="02020602080505020303" pitchFamily="18" charset="0"/>
              </a:rPr>
            </a:br>
            <a:endParaRPr lang="en-US" sz="3200" dirty="0">
              <a:solidFill>
                <a:schemeClr val="bg1"/>
              </a:solidFill>
              <a:latin typeface="Baskerville Old Face" panose="02020602080505020303" pitchFamily="18" charset="0"/>
            </a:endParaRPr>
          </a:p>
        </p:txBody>
      </p:sp>
    </p:spTree>
    <p:extLst>
      <p:ext uri="{BB962C8B-B14F-4D97-AF65-F5344CB8AC3E}">
        <p14:creationId xmlns:p14="http://schemas.microsoft.com/office/powerpoint/2010/main" val="266506924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2036" y="365124"/>
            <a:ext cx="5559084" cy="6153967"/>
          </a:xfrm>
          <a:prstGeom prst="rect">
            <a:avLst/>
          </a:prstGeom>
        </p:spPr>
      </p:pic>
    </p:spTree>
    <p:extLst>
      <p:ext uri="{BB962C8B-B14F-4D97-AF65-F5344CB8AC3E}">
        <p14:creationId xmlns:p14="http://schemas.microsoft.com/office/powerpoint/2010/main" val="198637856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365125"/>
            <a:ext cx="10515600" cy="6331097"/>
          </a:xfrm>
        </p:spPr>
        <p:txBody>
          <a:bodyPr>
            <a:normAutofit/>
          </a:bodyPr>
          <a:lstStyle/>
          <a:p>
            <a:pPr algn="ct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1342" y="365125"/>
            <a:ext cx="8651630" cy="6129813"/>
          </a:xfrm>
          <a:prstGeom prst="rect">
            <a:avLst/>
          </a:prstGeom>
        </p:spPr>
      </p:pic>
    </p:spTree>
    <p:extLst>
      <p:ext uri="{BB962C8B-B14F-4D97-AF65-F5344CB8AC3E}">
        <p14:creationId xmlns:p14="http://schemas.microsoft.com/office/powerpoint/2010/main" val="180046948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9747" y="758102"/>
            <a:ext cx="11062199" cy="4520479"/>
          </a:xfrm>
          <a:prstGeom prst="rect">
            <a:avLst/>
          </a:prstGeom>
        </p:spPr>
      </p:pic>
    </p:spTree>
    <p:extLst>
      <p:ext uri="{BB962C8B-B14F-4D97-AF65-F5344CB8AC3E}">
        <p14:creationId xmlns:p14="http://schemas.microsoft.com/office/powerpoint/2010/main" val="350707946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3237" y="365124"/>
            <a:ext cx="11090564" cy="6229639"/>
          </a:xfrm>
        </p:spPr>
        <p:txBody>
          <a:bodyPr>
            <a:noAutofit/>
          </a:bodyPr>
          <a:lstStyle/>
          <a:p>
            <a:r>
              <a:rPr lang="en-US" sz="2800" b="1" dirty="0">
                <a:solidFill>
                  <a:schemeClr val="bg1"/>
                </a:solidFill>
                <a:latin typeface="Baskerville Old Face" panose="02020602080505020303" pitchFamily="18" charset="0"/>
              </a:rPr>
              <a:t>Graphs </a:t>
            </a:r>
            <a:r>
              <a:rPr lang="en-US" sz="2800" b="1" dirty="0" smtClean="0">
                <a:solidFill>
                  <a:schemeClr val="bg1"/>
                </a:solidFill>
                <a:latin typeface="Baskerville Old Face" panose="02020602080505020303" pitchFamily="18" charset="0"/>
              </a:rPr>
              <a:t>Activity : Exponential </a:t>
            </a:r>
            <a:r>
              <a:rPr lang="en-US" sz="2800" b="1" dirty="0">
                <a:solidFill>
                  <a:schemeClr val="bg1"/>
                </a:solidFill>
                <a:latin typeface="Baskerville Old Face" panose="02020602080505020303" pitchFamily="18" charset="0"/>
              </a:rPr>
              <a:t>Growth and Carrying Capacity</a:t>
            </a:r>
            <a:br>
              <a:rPr lang="en-US" sz="2800" b="1" dirty="0">
                <a:solidFill>
                  <a:schemeClr val="bg1"/>
                </a:solidFill>
                <a:latin typeface="Baskerville Old Face" panose="02020602080505020303" pitchFamily="18" charset="0"/>
              </a:rPr>
            </a:br>
            <a:r>
              <a:rPr lang="en-US" sz="2800" b="1" dirty="0" smtClean="0">
                <a:solidFill>
                  <a:schemeClr val="bg1"/>
                </a:solidFill>
                <a:latin typeface="Baskerville Old Face" panose="02020602080505020303" pitchFamily="18" charset="0"/>
              </a:rPr>
              <a:t/>
            </a:r>
            <a:br>
              <a:rPr lang="en-US" sz="2800" b="1" dirty="0" smtClean="0">
                <a:solidFill>
                  <a:schemeClr val="bg1"/>
                </a:solidFill>
                <a:latin typeface="Baskerville Old Face" panose="02020602080505020303" pitchFamily="18" charset="0"/>
              </a:rPr>
            </a:br>
            <a:r>
              <a:rPr lang="en-US" sz="2800" b="1" dirty="0">
                <a:solidFill>
                  <a:schemeClr val="bg1"/>
                </a:solidFill>
                <a:latin typeface="Baskerville Old Face" panose="02020602080505020303" pitchFamily="18" charset="0"/>
              </a:rPr>
              <a:t/>
            </a:r>
            <a:br>
              <a:rPr lang="en-US" sz="2800" b="1" dirty="0">
                <a:solidFill>
                  <a:schemeClr val="bg1"/>
                </a:solidFill>
                <a:latin typeface="Baskerville Old Face" panose="02020602080505020303" pitchFamily="18" charset="0"/>
              </a:rPr>
            </a:br>
            <a:r>
              <a:rPr lang="en-US" sz="2800" dirty="0" smtClean="0">
                <a:solidFill>
                  <a:schemeClr val="bg1"/>
                </a:solidFill>
                <a:latin typeface="Baskerville Old Face" panose="02020602080505020303" pitchFamily="18" charset="0"/>
              </a:rPr>
              <a:t>1</a:t>
            </a:r>
            <a:r>
              <a:rPr lang="en-US" sz="2800" dirty="0">
                <a:solidFill>
                  <a:schemeClr val="bg1"/>
                </a:solidFill>
                <a:latin typeface="Baskerville Old Face" panose="02020602080505020303" pitchFamily="18" charset="0"/>
              </a:rPr>
              <a:t>. Which of the two curves exhibits</a:t>
            </a:r>
            <a:br>
              <a:rPr lang="en-US" sz="2800" dirty="0">
                <a:solidFill>
                  <a:schemeClr val="bg1"/>
                </a:solidFill>
                <a:latin typeface="Baskerville Old Face" panose="02020602080505020303" pitchFamily="18" charset="0"/>
              </a:rPr>
            </a:br>
            <a:r>
              <a:rPr lang="en-US" sz="2800" dirty="0">
                <a:solidFill>
                  <a:schemeClr val="bg1"/>
                </a:solidFill>
                <a:latin typeface="Baskerville Old Face" panose="02020602080505020303" pitchFamily="18" charset="0"/>
              </a:rPr>
              <a:t>exponential growth?</a:t>
            </a:r>
            <a:br>
              <a:rPr lang="en-US" sz="2800" dirty="0">
                <a:solidFill>
                  <a:schemeClr val="bg1"/>
                </a:solidFill>
                <a:latin typeface="Baskerville Old Face" panose="02020602080505020303" pitchFamily="18" charset="0"/>
              </a:rPr>
            </a:br>
            <a:r>
              <a:rPr lang="en-US" sz="2800" dirty="0">
                <a:solidFill>
                  <a:schemeClr val="bg1"/>
                </a:solidFill>
                <a:latin typeface="Baskerville Old Face" panose="02020602080505020303" pitchFamily="18" charset="0"/>
              </a:rPr>
              <a:t/>
            </a:r>
            <a:br>
              <a:rPr lang="en-US" sz="2800" dirty="0">
                <a:solidFill>
                  <a:schemeClr val="bg1"/>
                </a:solidFill>
                <a:latin typeface="Baskerville Old Face" panose="02020602080505020303" pitchFamily="18" charset="0"/>
              </a:rPr>
            </a:br>
            <a:r>
              <a:rPr lang="en-US" sz="2800" dirty="0">
                <a:solidFill>
                  <a:schemeClr val="bg1"/>
                </a:solidFill>
                <a:latin typeface="Baskerville Old Face" panose="02020602080505020303" pitchFamily="18" charset="0"/>
              </a:rPr>
              <a:t>2. Which of the two curves exhibits a</a:t>
            </a:r>
            <a:br>
              <a:rPr lang="en-US" sz="2800" dirty="0">
                <a:solidFill>
                  <a:schemeClr val="bg1"/>
                </a:solidFill>
                <a:latin typeface="Baskerville Old Face" panose="02020602080505020303" pitchFamily="18" charset="0"/>
              </a:rPr>
            </a:br>
            <a:r>
              <a:rPr lang="en-US" sz="2800" dirty="0">
                <a:solidFill>
                  <a:schemeClr val="bg1"/>
                </a:solidFill>
                <a:latin typeface="Baskerville Old Face" panose="02020602080505020303" pitchFamily="18" charset="0"/>
              </a:rPr>
              <a:t>carrying capacity?</a:t>
            </a:r>
            <a:br>
              <a:rPr lang="en-US" sz="2800" dirty="0">
                <a:solidFill>
                  <a:schemeClr val="bg1"/>
                </a:solidFill>
                <a:latin typeface="Baskerville Old Face" panose="02020602080505020303" pitchFamily="18" charset="0"/>
              </a:rPr>
            </a:br>
            <a:r>
              <a:rPr lang="en-US" sz="2800" dirty="0">
                <a:solidFill>
                  <a:schemeClr val="bg1"/>
                </a:solidFill>
                <a:latin typeface="Baskerville Old Face" panose="02020602080505020303" pitchFamily="18" charset="0"/>
              </a:rPr>
              <a:t/>
            </a:r>
            <a:br>
              <a:rPr lang="en-US" sz="2800" dirty="0">
                <a:solidFill>
                  <a:schemeClr val="bg1"/>
                </a:solidFill>
                <a:latin typeface="Baskerville Old Face" panose="02020602080505020303" pitchFamily="18" charset="0"/>
              </a:rPr>
            </a:br>
            <a:r>
              <a:rPr lang="en-US" sz="2800" dirty="0">
                <a:solidFill>
                  <a:schemeClr val="bg1"/>
                </a:solidFill>
                <a:latin typeface="Baskerville Old Face" panose="02020602080505020303" pitchFamily="18" charset="0"/>
              </a:rPr>
              <a:t>3. What is the carrying capacity of this</a:t>
            </a:r>
            <a:br>
              <a:rPr lang="en-US" sz="2800" dirty="0">
                <a:solidFill>
                  <a:schemeClr val="bg1"/>
                </a:solidFill>
                <a:latin typeface="Baskerville Old Face" panose="02020602080505020303" pitchFamily="18" charset="0"/>
              </a:rPr>
            </a:br>
            <a:r>
              <a:rPr lang="en-US" sz="2800" dirty="0">
                <a:solidFill>
                  <a:schemeClr val="bg1"/>
                </a:solidFill>
                <a:latin typeface="Baskerville Old Face" panose="02020602080505020303" pitchFamily="18" charset="0"/>
              </a:rPr>
              <a:t>graph? </a:t>
            </a:r>
            <a:r>
              <a:rPr lang="en-US" sz="2800" dirty="0" smtClean="0">
                <a:solidFill>
                  <a:schemeClr val="bg1"/>
                </a:solidFill>
                <a:latin typeface="Baskerville Old Face" panose="02020602080505020303" pitchFamily="18" charset="0"/>
              </a:rPr>
              <a:t/>
            </a:r>
            <a:br>
              <a:rPr lang="en-US" sz="2800" dirty="0" smtClean="0">
                <a:solidFill>
                  <a:schemeClr val="bg1"/>
                </a:solidFill>
                <a:latin typeface="Baskerville Old Face" panose="02020602080505020303" pitchFamily="18" charset="0"/>
              </a:rPr>
            </a:br>
            <a:r>
              <a:rPr lang="en-US" sz="2800" dirty="0">
                <a:solidFill>
                  <a:schemeClr val="bg1"/>
                </a:solidFill>
                <a:latin typeface="Baskerville Old Face" panose="02020602080505020303" pitchFamily="18" charset="0"/>
              </a:rPr>
              <a:t/>
            </a:r>
            <a:br>
              <a:rPr lang="en-US" sz="2800" dirty="0">
                <a:solidFill>
                  <a:schemeClr val="bg1"/>
                </a:solidFill>
                <a:latin typeface="Baskerville Old Face" panose="02020602080505020303" pitchFamily="18" charset="0"/>
              </a:rPr>
            </a:br>
            <a:r>
              <a:rPr lang="en-US" sz="2800" dirty="0">
                <a:solidFill>
                  <a:schemeClr val="bg1"/>
                </a:solidFill>
                <a:latin typeface="Baskerville Old Face" panose="02020602080505020303" pitchFamily="18" charset="0"/>
              </a:rPr>
              <a:t>4. In what generation does this</a:t>
            </a:r>
            <a:br>
              <a:rPr lang="en-US" sz="2800" dirty="0">
                <a:solidFill>
                  <a:schemeClr val="bg1"/>
                </a:solidFill>
                <a:latin typeface="Baskerville Old Face" panose="02020602080505020303" pitchFamily="18" charset="0"/>
              </a:rPr>
            </a:br>
            <a:r>
              <a:rPr lang="en-US" sz="2800" dirty="0">
                <a:solidFill>
                  <a:schemeClr val="bg1"/>
                </a:solidFill>
                <a:latin typeface="Baskerville Old Face" panose="02020602080505020303" pitchFamily="18" charset="0"/>
              </a:rPr>
              <a:t>population reach its carrying capacity?</a:t>
            </a:r>
            <a:br>
              <a:rPr lang="en-US" sz="2800" dirty="0">
                <a:solidFill>
                  <a:schemeClr val="bg1"/>
                </a:solidFill>
                <a:latin typeface="Baskerville Old Face" panose="02020602080505020303" pitchFamily="18" charset="0"/>
              </a:rPr>
            </a:br>
            <a:r>
              <a:rPr lang="en-US" sz="2800" dirty="0">
                <a:solidFill>
                  <a:schemeClr val="bg1"/>
                </a:solidFill>
                <a:latin typeface="Baskerville Old Face" panose="02020602080505020303" pitchFamily="18" charset="0"/>
              </a:rPr>
              <a:t/>
            </a:r>
            <a:br>
              <a:rPr lang="en-US" sz="2800" dirty="0">
                <a:solidFill>
                  <a:schemeClr val="bg1"/>
                </a:solidFill>
                <a:latin typeface="Baskerville Old Face" panose="02020602080505020303" pitchFamily="18" charset="0"/>
              </a:rPr>
            </a:br>
            <a:endParaRPr lang="en-US" sz="2800" dirty="0">
              <a:solidFill>
                <a:schemeClr val="bg1"/>
              </a:solidFill>
              <a:latin typeface="Baskerville Old Face" panose="02020602080505020303" pitchFamily="18" charset="0"/>
            </a:endParaRPr>
          </a:p>
        </p:txBody>
      </p:sp>
      <p:pic>
        <p:nvPicPr>
          <p:cNvPr id="5" name="Picture 4"/>
          <p:cNvPicPr>
            <a:picLocks noChangeAspect="1"/>
          </p:cNvPicPr>
          <p:nvPr/>
        </p:nvPicPr>
        <p:blipFill>
          <a:blip r:embed="rId2"/>
          <a:stretch>
            <a:fillRect/>
          </a:stretch>
        </p:blipFill>
        <p:spPr>
          <a:xfrm>
            <a:off x="5771408" y="807173"/>
            <a:ext cx="6288678" cy="5345539"/>
          </a:xfrm>
          <a:prstGeom prst="rect">
            <a:avLst/>
          </a:prstGeom>
        </p:spPr>
      </p:pic>
    </p:spTree>
    <p:extLst>
      <p:ext uri="{BB962C8B-B14F-4D97-AF65-F5344CB8AC3E}">
        <p14:creationId xmlns:p14="http://schemas.microsoft.com/office/powerpoint/2010/main" val="342086421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647748"/>
          </a:xfrm>
        </p:spPr>
        <p:txBody>
          <a:bodyPr>
            <a:normAutofit/>
          </a:bodyPr>
          <a:lstStyle/>
          <a:p>
            <a:r>
              <a:rPr lang="en-US" dirty="0" smtClean="0">
                <a:solidFill>
                  <a:schemeClr val="bg1"/>
                </a:solidFill>
                <a:latin typeface="Baskerville Old Face" panose="02020602080505020303" pitchFamily="18" charset="0"/>
              </a:rPr>
              <a:t>1.</a:t>
            </a:r>
            <a:r>
              <a:rPr lang="en-US" dirty="0">
                <a:solidFill>
                  <a:schemeClr val="bg1"/>
                </a:solidFill>
                <a:latin typeface="Baskerville Old Face" panose="02020602080505020303" pitchFamily="18" charset="0"/>
              </a:rPr>
              <a:t> Curve </a:t>
            </a:r>
            <a:r>
              <a:rPr lang="en-US" dirty="0" smtClean="0">
                <a:solidFill>
                  <a:schemeClr val="bg1"/>
                </a:solidFill>
                <a:latin typeface="Baskerville Old Face" panose="02020602080505020303" pitchFamily="18" charset="0"/>
              </a:rPr>
              <a:t>1</a:t>
            </a:r>
            <a:br>
              <a:rPr lang="en-US" dirty="0" smtClean="0">
                <a:solidFill>
                  <a:schemeClr val="bg1"/>
                </a:solidFill>
                <a:latin typeface="Baskerville Old Face" panose="02020602080505020303" pitchFamily="18" charset="0"/>
              </a:rPr>
            </a:br>
            <a:r>
              <a:rPr lang="en-US" dirty="0" smtClean="0">
                <a:solidFill>
                  <a:schemeClr val="bg1"/>
                </a:solidFill>
                <a:latin typeface="Baskerville Old Face" panose="02020602080505020303" pitchFamily="18" charset="0"/>
              </a:rPr>
              <a:t>2. </a:t>
            </a:r>
            <a:r>
              <a:rPr lang="en-US" dirty="0">
                <a:solidFill>
                  <a:schemeClr val="bg1"/>
                </a:solidFill>
                <a:latin typeface="Baskerville Old Face" panose="02020602080505020303" pitchFamily="18" charset="0"/>
              </a:rPr>
              <a:t>Curve </a:t>
            </a:r>
            <a:r>
              <a:rPr lang="en-US" dirty="0" smtClean="0">
                <a:solidFill>
                  <a:schemeClr val="bg1"/>
                </a:solidFill>
                <a:latin typeface="Baskerville Old Face" panose="02020602080505020303" pitchFamily="18" charset="0"/>
              </a:rPr>
              <a:t>2</a:t>
            </a:r>
            <a:br>
              <a:rPr lang="en-US" dirty="0" smtClean="0">
                <a:solidFill>
                  <a:schemeClr val="bg1"/>
                </a:solidFill>
                <a:latin typeface="Baskerville Old Face" panose="02020602080505020303" pitchFamily="18" charset="0"/>
              </a:rPr>
            </a:br>
            <a:r>
              <a:rPr lang="en-US" dirty="0" smtClean="0">
                <a:solidFill>
                  <a:schemeClr val="bg1"/>
                </a:solidFill>
                <a:latin typeface="Baskerville Old Face" panose="02020602080505020303" pitchFamily="18" charset="0"/>
              </a:rPr>
              <a:t>3. ~1000 </a:t>
            </a:r>
            <a:r>
              <a:rPr lang="en-US" dirty="0">
                <a:solidFill>
                  <a:schemeClr val="bg1"/>
                </a:solidFill>
                <a:latin typeface="Baskerville Old Face" panose="02020602080505020303" pitchFamily="18" charset="0"/>
              </a:rPr>
              <a:t>individuals</a:t>
            </a:r>
            <a:r>
              <a:rPr lang="en-US" dirty="0" smtClean="0">
                <a:solidFill>
                  <a:schemeClr val="bg1"/>
                </a:solidFill>
                <a:latin typeface="Baskerville Old Face" panose="02020602080505020303" pitchFamily="18" charset="0"/>
              </a:rPr>
              <a:t/>
            </a:r>
            <a:br>
              <a:rPr lang="en-US" dirty="0" smtClean="0">
                <a:solidFill>
                  <a:schemeClr val="bg1"/>
                </a:solidFill>
                <a:latin typeface="Baskerville Old Face" panose="02020602080505020303" pitchFamily="18" charset="0"/>
              </a:rPr>
            </a:br>
            <a:r>
              <a:rPr lang="en-US" dirty="0" smtClean="0">
                <a:solidFill>
                  <a:schemeClr val="bg1"/>
                </a:solidFill>
                <a:latin typeface="Baskerville Old Face" panose="02020602080505020303" pitchFamily="18" charset="0"/>
              </a:rPr>
              <a:t>4. </a:t>
            </a:r>
            <a:r>
              <a:rPr lang="en-US" dirty="0">
                <a:solidFill>
                  <a:schemeClr val="bg1"/>
                </a:solidFill>
                <a:latin typeface="Baskerville Old Face" panose="02020602080505020303" pitchFamily="18" charset="0"/>
              </a:rPr>
              <a:t>Around Generation 23</a:t>
            </a:r>
            <a:endParaRPr lang="en-US" dirty="0"/>
          </a:p>
        </p:txBody>
      </p:sp>
    </p:spTree>
    <p:extLst>
      <p:ext uri="{BB962C8B-B14F-4D97-AF65-F5344CB8AC3E}">
        <p14:creationId xmlns:p14="http://schemas.microsoft.com/office/powerpoint/2010/main" val="360546367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6217" y="512617"/>
            <a:ext cx="11591557" cy="5763492"/>
          </a:xfrm>
          <a:prstGeom prst="rect">
            <a:avLst/>
          </a:prstGeom>
        </p:spPr>
      </p:pic>
    </p:spTree>
    <p:extLst>
      <p:ext uri="{BB962C8B-B14F-4D97-AF65-F5344CB8AC3E}">
        <p14:creationId xmlns:p14="http://schemas.microsoft.com/office/powerpoint/2010/main" val="244653430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247</TotalTime>
  <Words>185</Words>
  <Application>Microsoft Office PowerPoint</Application>
  <PresentationFormat>Widescreen</PresentationFormat>
  <Paragraphs>16</Paragraphs>
  <Slides>26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Baskerville Old Face</vt:lpstr>
      <vt:lpstr>Calibri</vt:lpstr>
      <vt:lpstr>Calibri Light</vt:lpstr>
      <vt:lpstr>Symbol</vt:lpstr>
      <vt:lpstr>Office Theme</vt:lpstr>
      <vt:lpstr>PowerPoint Presentation</vt:lpstr>
      <vt:lpstr>PowerPoint Presentation</vt:lpstr>
      <vt:lpstr>Population Growth and Growth Models</vt:lpstr>
      <vt:lpstr> A universal characteristic of living things is that sexually mature individuals have the ability to produce ≥1 offspring.   Thus, natural populations have the ability to grow. </vt:lpstr>
      <vt:lpstr>A population is the number of organisms of the same species that live in a particular geographic area at the same time, with the capability of interbreeding.     Population biology is the study of population characteristics and the factors that affect their size and distribution. The characteristics which are studied include the population density, the demographics (the birth and death rates, sex ratio and age distribution), the population genetics, the life history traits and the group dynamics (the interactions within and between populations)</vt:lpstr>
      <vt:lpstr>Factors that govern Population Size   1.Crude Birth Rate (CBR)  2.Crude Death Rate (CDR)  3.Immigration  4.Emigration </vt:lpstr>
      <vt:lpstr>          Population growth            Population growth refers to how the number of individuals in a population increases or decreases with time - Reflects the difference between rates of birth and death   Population Growth Models : Two types       - Exponential       - Logistic </vt:lpstr>
      <vt:lpstr> The best example of exponential growth is seen in bacteria. Bacteria are prokaryotes that reproduce by prokaryotic fission. This division takes about an hour for many bacterial species.   If 1000 bacteria are placed in a large flask with an unlimited supply of nutrients (so the nutrients will not become depleted), after an hour there will be one round of division (with each organism dividing once), resulting in 2000 organisms. In another hour, each of the 2000 organisms will double, producing 4000; after the third hour, there should be 8000 bacteria in the flask; and so on.   The important concept of exponential growth is that the population growth rate, the number of organisms added in each reproductive generation, is accelerating; that is, it is increasing at a greater and greater rate. After 1 day and 24 of these cycles, the population would have increased from 1000 to more than 16 billion. When the population size, N, is plotted over time, a J-shaped growth curve is produced.</vt:lpstr>
      <vt:lpstr>PowerPoint Presentation</vt:lpstr>
      <vt:lpstr>A population growing exponentially increases according to the equation:     Nt  = Noert ,                                                                                                     where:     Nt = the number of individuals in the population after t units of time; No = the initial population size (t = 0); r = the exponential growth rate; t = time unit (usually in years); e = the base of the natural logarithms  </vt:lpstr>
      <vt:lpstr>.  The rate of increase of a population undergoing exponential growth at a particular instant in time—the instantaneous rate of increase—is the differential of the exponential equation:     dN = rN ,    dt   where:   dN = change in number dt = change in time r = the per head maximum potential growth rate N = number of individuals in a population. </vt:lpstr>
      <vt:lpstr>The formula by which exponential population growth is generally represented is:                              dN = rN.                             dt  This is a differential equation in which dN is the population growth rate.                                                                 dt It refers to the change in numbers (dN) per time interval (dt) when this interval is very small, so that we are taking an instantaneous reading--a quick snapshot--of rate of growth.  If we wish to look instead at the population size at various times during exponential population growth, an equivalent expression is the integral equation:                            Nt = Noert. </vt:lpstr>
      <vt:lpstr>Exponential growth cannot continue indefinitely. Exponential growth may occur in environments where there are few individuals and plentiful resources, but when the number of individuals becomes large enough, resources will be depleted, slowing the growth rate.    Eventually, the growth rate will plateau or level off. This population size, which represents the maximum population size that a particular environment can support, is called the carrying capacity, or K.</vt:lpstr>
      <vt:lpstr>   Carrying capacity (K) is the number of individuals of a population the environment can support.</vt:lpstr>
      <vt:lpstr>PowerPoint Presentation</vt:lpstr>
      <vt:lpstr>PowerPoint Presentation</vt:lpstr>
      <vt:lpstr>PowerPoint Presentation</vt:lpstr>
      <vt:lpstr>Some limiting factors come into play depending on the density of the population, and others are unrelated to the population density. The latter are referred to as density-independent factors.    Density dependent limiting factors are related to living organisms while density-independent limiting factors are related to the environment.</vt:lpstr>
      <vt:lpstr>Density Dependent Limiting Factors  Density dependent limiting factors cause the per capita (per individual) growth rate of a population to change as the population gets larger. Some factors include: - Competition -  Predation -  Diseases, Parasites, and Accumulation of Waste  </vt:lpstr>
      <vt:lpstr>Density Independent Limiting Factors  Density independent limiting factors cause abrupt and erratic shifts in population size. Small populations are particularly at risk of being wiped out by density independent limiting factors.   The category of density independent limiting factors includes fires, natural disasters (earthquakes, floods, tornados), and the effects of pollution. </vt:lpstr>
      <vt:lpstr>PowerPoint Presentation</vt:lpstr>
      <vt:lpstr>PowerPoint Presentation</vt:lpstr>
      <vt:lpstr>PowerPoint Presentation</vt:lpstr>
      <vt:lpstr>Graphs Activity : Exponential Growth and Carrying Capacity   1. Which of the two curves exhibits exponential growth?  2. Which of the two curves exhibits a carrying capacity?  3. What is the carrying capacity of this graph?   4. In what generation does this population reach its carrying capacity?  </vt:lpstr>
      <vt:lpstr>1. Curve 1 2. Curve 2 3. ~1000 individuals 4. Around Generation 23</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Pooraja Jagadeeson</dc:creator>
  <cp:lastModifiedBy>Pooraja Jagadeeson</cp:lastModifiedBy>
  <cp:revision>22</cp:revision>
  <dcterms:created xsi:type="dcterms:W3CDTF">2019-06-09T01:25:36Z</dcterms:created>
  <dcterms:modified xsi:type="dcterms:W3CDTF">2019-06-09T06:27:54Z</dcterms:modified>
</cp:coreProperties>
</file>