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  <p:sldMasterId id="2147483683" r:id="rId3"/>
  </p:sldMasterIdLst>
  <p:notesMasterIdLst>
    <p:notesMasterId r:id="rId50"/>
  </p:notesMasterIdLst>
  <p:sldIdLst>
    <p:sldId id="256" r:id="rId4"/>
    <p:sldId id="258" r:id="rId5"/>
    <p:sldId id="301" r:id="rId6"/>
    <p:sldId id="259" r:id="rId7"/>
    <p:sldId id="257" r:id="rId8"/>
    <p:sldId id="308" r:id="rId9"/>
    <p:sldId id="309" r:id="rId10"/>
    <p:sldId id="302" r:id="rId11"/>
    <p:sldId id="303" r:id="rId12"/>
    <p:sldId id="304" r:id="rId13"/>
    <p:sldId id="305" r:id="rId14"/>
    <p:sldId id="264" r:id="rId15"/>
    <p:sldId id="320" r:id="rId16"/>
    <p:sldId id="321" r:id="rId17"/>
    <p:sldId id="322" r:id="rId18"/>
    <p:sldId id="275" r:id="rId19"/>
    <p:sldId id="276" r:id="rId20"/>
    <p:sldId id="277" r:id="rId21"/>
    <p:sldId id="278" r:id="rId22"/>
    <p:sldId id="265" r:id="rId23"/>
    <p:sldId id="266" r:id="rId24"/>
    <p:sldId id="267" r:id="rId25"/>
    <p:sldId id="268" r:id="rId26"/>
    <p:sldId id="270" r:id="rId27"/>
    <p:sldId id="271" r:id="rId28"/>
    <p:sldId id="272" r:id="rId29"/>
    <p:sldId id="273" r:id="rId30"/>
    <p:sldId id="274" r:id="rId31"/>
    <p:sldId id="306" r:id="rId32"/>
    <p:sldId id="307" r:id="rId33"/>
    <p:sldId id="260" r:id="rId34"/>
    <p:sldId id="261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262" r:id="rId46"/>
    <p:sldId id="263" r:id="rId47"/>
    <p:sldId id="300" r:id="rId48"/>
    <p:sldId id="298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A0FF2-75D0-4B9D-8429-FEE48A0228ED}" type="datetimeFigureOut">
              <a:rPr lang="en-US" smtClean="0"/>
              <a:t>08-Jun-19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14B99-D50A-4783-8BC5-249A8E11B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81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845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9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9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387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465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57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852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0C288-7FDC-4BB7-BA93-EC60CF90B90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949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08-Jun-19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08-Jun-19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</p:grpSp>
      <p:sp>
        <p:nvSpPr>
          <p:cNvPr id="7067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67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49252-D82A-4B16-A1F1-3EF0DA9871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667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FF184-A820-4B40-AB2F-03949F4C8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7269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294C53-7DBC-4552-9545-FFBB375443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7949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63C19D-2FCB-44C9-BD0B-722E9298D3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1631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6A0154-D902-473C-A2C4-5914B8235E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3657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1A245F-0244-4C8C-9FDE-EA733A6BF6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088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468F7-1AE0-49CF-BC55-5C89ADA9A7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07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D8D17-EEC0-4E11-B056-AE42D2F00B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949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DBD43C-4E18-4ED9-8B35-107093F6D7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3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802CED-9244-4708-B1DD-58CE48CFE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061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B60E21-7ED4-42CA-BA7C-6CA91733ED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3631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C89A1-4D33-4670-BC0D-2743FE765B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2568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05091-0F61-4697-9930-FEDFBF2431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2006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C7C7DE-11CA-49EA-81BC-1B5356BC9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847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195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802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701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76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80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96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654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73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64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31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08-Jun-19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438400"/>
            <a:ext cx="12192000" cy="4046538"/>
            <a:chOff x="0" y="1536"/>
            <a:chExt cx="5760" cy="2549"/>
          </a:xfrm>
        </p:grpSpPr>
        <p:sp>
          <p:nvSpPr>
            <p:cNvPr id="6963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3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3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3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3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6964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</p:grpSp>
      <p:sp>
        <p:nvSpPr>
          <p:cNvPr id="6965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965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5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r>
              <a:rPr lang="en-US"/>
              <a:t>www.schoolofeducators.com</a:t>
            </a:r>
          </a:p>
        </p:txBody>
      </p:sp>
      <p:sp>
        <p:nvSpPr>
          <p:cNvPr id="6965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39D4CF4-0594-48CB-BF06-0EE7F44A49D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965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4274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5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3327" y="588797"/>
            <a:ext cx="9248502" cy="1646302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PLANT LIFE CYCLES </a:t>
            </a:r>
            <a:br>
              <a:rPr lang="en-US" sz="4800" b="1" dirty="0">
                <a:solidFill>
                  <a:srgbClr val="00B050"/>
                </a:solidFill>
              </a:rPr>
            </a:br>
            <a:r>
              <a:rPr lang="en-US" sz="4800" b="1" dirty="0">
                <a:solidFill>
                  <a:srgbClr val="FF0000"/>
                </a:solidFill>
              </a:rPr>
              <a:t>&amp; </a:t>
            </a:r>
            <a:br>
              <a:rPr lang="en-US" sz="4800" b="1" dirty="0">
                <a:solidFill>
                  <a:srgbClr val="FF0000"/>
                </a:solidFill>
              </a:rPr>
            </a:br>
            <a:r>
              <a:rPr lang="en-US" sz="4800" b="1" dirty="0">
                <a:solidFill>
                  <a:srgbClr val="FF0000"/>
                </a:solidFill>
              </a:rPr>
              <a:t>ALTERNATION OF GENERATIONS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69816" y="4272901"/>
            <a:ext cx="10006148" cy="109689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DR. T. SAI BABU, PGT (BIOLOGY), </a:t>
            </a:r>
          </a:p>
          <a:p>
            <a:pPr algn="ctr"/>
            <a:r>
              <a:rPr lang="en-US" sz="3200" b="1" dirty="0">
                <a:solidFill>
                  <a:srgbClr val="7030A0"/>
                </a:solidFill>
              </a:rPr>
              <a:t>KENDRIYA VIDYALAYA, NAD, VISAKHAPATNAM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703" y="2530428"/>
            <a:ext cx="2965267" cy="11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4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PLANT LIFE CYCLES &amp; ALTERNATION OF GENERATIONS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39" y="1066800"/>
            <a:ext cx="11417416" cy="5181600"/>
          </a:xfrm>
        </p:spPr>
        <p:txBody>
          <a:bodyPr/>
          <a:lstStyle/>
          <a:p>
            <a:pPr algn="just" eaLnBrk="1" hangingPunct="1">
              <a:lnSpc>
                <a:spcPct val="85000"/>
              </a:lnSpc>
              <a:defRPr/>
            </a:pPr>
            <a:r>
              <a:rPr lang="en-US" sz="3600" b="1" dirty="0">
                <a:effectLst/>
              </a:rPr>
              <a:t>In Plants, both haploid and diploid cells divide by mitosis</a:t>
            </a: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.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Two types of different plant bodies: </a:t>
            </a: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    a) Haploid (n)</a:t>
            </a: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    b) Diploid (2n)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dirty="0"/>
              <a:t>Haploid and Diploid generations alternate in plant life cycles.</a:t>
            </a: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algn="just"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489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PLANT LIFE CYCLES &amp; ALTERNATION OF GENERATIONS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39" y="1066800"/>
            <a:ext cx="11417416" cy="5181600"/>
          </a:xfrm>
        </p:spPr>
        <p:txBody>
          <a:bodyPr/>
          <a:lstStyle/>
          <a:p>
            <a:pPr marL="0" indent="0" algn="just" eaLnBrk="1" hangingPunct="1">
              <a:lnSpc>
                <a:spcPct val="85000"/>
              </a:lnSpc>
              <a:buNone/>
              <a:defRPr/>
            </a:pPr>
            <a:r>
              <a:rPr lang="en-US" sz="3600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                                            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Mitosis</a:t>
            </a: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                                                                               R        D (Meiosis)</a:t>
            </a: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                                            Mitosis</a:t>
            </a:r>
          </a:p>
          <a:p>
            <a:pPr algn="just"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5AD74F-468F-4173-9E9D-49BA16021D96}"/>
              </a:ext>
            </a:extLst>
          </p:cNvPr>
          <p:cNvSpPr txBox="1"/>
          <p:nvPr/>
        </p:nvSpPr>
        <p:spPr>
          <a:xfrm>
            <a:off x="1224793" y="1216403"/>
            <a:ext cx="250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Haploid plant body (Gametophyte) (n)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04A5D-93C4-40BC-8B80-5FEED61524CC}"/>
              </a:ext>
            </a:extLst>
          </p:cNvPr>
          <p:cNvSpPr txBox="1"/>
          <p:nvPr/>
        </p:nvSpPr>
        <p:spPr>
          <a:xfrm>
            <a:off x="7996107" y="1359016"/>
            <a:ext cx="250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Gametes (n)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70B92BF-3BB8-4844-A3DD-04EEABFE3449}"/>
              </a:ext>
            </a:extLst>
          </p:cNvPr>
          <p:cNvCxnSpPr>
            <a:cxnSpLocks/>
            <a:stCxn id="2" idx="3"/>
          </p:cNvCxnSpPr>
          <p:nvPr/>
        </p:nvCxnSpPr>
        <p:spPr bwMode="auto">
          <a:xfrm>
            <a:off x="3733101" y="1570346"/>
            <a:ext cx="47258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791D654-E672-4B1E-AC54-21C407D5EC2D}"/>
              </a:ext>
            </a:extLst>
          </p:cNvPr>
          <p:cNvSpPr txBox="1"/>
          <p:nvPr/>
        </p:nvSpPr>
        <p:spPr>
          <a:xfrm>
            <a:off x="7996107" y="2336892"/>
            <a:ext cx="250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Fertilisation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69E99A-D3F8-4F0E-874D-36BF39036415}"/>
              </a:ext>
            </a:extLst>
          </p:cNvPr>
          <p:cNvSpPr txBox="1"/>
          <p:nvPr/>
        </p:nvSpPr>
        <p:spPr>
          <a:xfrm>
            <a:off x="7996107" y="3306668"/>
            <a:ext cx="250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Zygote (2n)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D0ABD-637C-4291-A60D-F034C81A41F2}"/>
              </a:ext>
            </a:extLst>
          </p:cNvPr>
          <p:cNvSpPr txBox="1"/>
          <p:nvPr/>
        </p:nvSpPr>
        <p:spPr>
          <a:xfrm>
            <a:off x="7996107" y="4377424"/>
            <a:ext cx="250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Diploid </a:t>
            </a:r>
            <a:r>
              <a:rPr lang="en-US" sz="2000" b="1" dirty="0" err="1"/>
              <a:t>Sporophytic</a:t>
            </a:r>
            <a:r>
              <a:rPr lang="en-US" sz="2000" b="1" dirty="0"/>
              <a:t> Plant Body (2n)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9C659-1AFD-4020-BDE8-34FF36895748}"/>
              </a:ext>
            </a:extLst>
          </p:cNvPr>
          <p:cNvSpPr txBox="1"/>
          <p:nvPr/>
        </p:nvSpPr>
        <p:spPr>
          <a:xfrm>
            <a:off x="7996107" y="6102874"/>
            <a:ext cx="250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Haploid Spores (n)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BEB61DE-459A-4256-BE7C-D7F9A65D290D}"/>
              </a:ext>
            </a:extLst>
          </p:cNvPr>
          <p:cNvCxnSpPr>
            <a:cxnSpLocks/>
          </p:cNvCxnSpPr>
          <p:nvPr/>
        </p:nvCxnSpPr>
        <p:spPr bwMode="auto">
          <a:xfrm>
            <a:off x="9250261" y="1700403"/>
            <a:ext cx="0" cy="71562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947BFE-EBC1-4C0F-8943-9E0BF0A6DDF2}"/>
              </a:ext>
            </a:extLst>
          </p:cNvPr>
          <p:cNvCxnSpPr>
            <a:cxnSpLocks/>
          </p:cNvCxnSpPr>
          <p:nvPr/>
        </p:nvCxnSpPr>
        <p:spPr bwMode="auto">
          <a:xfrm>
            <a:off x="9265641" y="2713374"/>
            <a:ext cx="0" cy="71562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D0BC077-875C-43B7-9854-B9043702F59F}"/>
              </a:ext>
            </a:extLst>
          </p:cNvPr>
          <p:cNvCxnSpPr>
            <a:cxnSpLocks/>
          </p:cNvCxnSpPr>
          <p:nvPr/>
        </p:nvCxnSpPr>
        <p:spPr bwMode="auto">
          <a:xfrm>
            <a:off x="9265641" y="3706778"/>
            <a:ext cx="0" cy="71562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C80AE0A-E0D0-4B6F-8025-5A3CFCF0E1EB}"/>
              </a:ext>
            </a:extLst>
          </p:cNvPr>
          <p:cNvCxnSpPr>
            <a:cxnSpLocks/>
          </p:cNvCxnSpPr>
          <p:nvPr/>
        </p:nvCxnSpPr>
        <p:spPr bwMode="auto">
          <a:xfrm>
            <a:off x="9265641" y="5032230"/>
            <a:ext cx="0" cy="11042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84BE43B-A6F6-401F-BBA2-708E1799875C}"/>
              </a:ext>
            </a:extLst>
          </p:cNvPr>
          <p:cNvCxnSpPr>
            <a:cxnSpLocks/>
          </p:cNvCxnSpPr>
          <p:nvPr/>
        </p:nvCxnSpPr>
        <p:spPr bwMode="auto">
          <a:xfrm>
            <a:off x="2306972" y="6302929"/>
            <a:ext cx="5834545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8068" name="Straight Arrow Connector 88067">
            <a:extLst>
              <a:ext uri="{FF2B5EF4-FFF2-40B4-BE49-F238E27FC236}">
                <a16:creationId xmlns:a16="http://schemas.microsoft.com/office/drawing/2014/main" id="{CEDC7A81-356B-4838-97E7-97C799F3C375}"/>
              </a:ext>
            </a:extLst>
          </p:cNvPr>
          <p:cNvCxnSpPr/>
          <p:nvPr/>
        </p:nvCxnSpPr>
        <p:spPr bwMode="auto">
          <a:xfrm flipV="1">
            <a:off x="2403446" y="1999493"/>
            <a:ext cx="0" cy="424471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8070" name="Straight Connector 88069">
            <a:extLst>
              <a:ext uri="{FF2B5EF4-FFF2-40B4-BE49-F238E27FC236}">
                <a16:creationId xmlns:a16="http://schemas.microsoft.com/office/drawing/2014/main" id="{D1D20B55-6BA2-42F7-8118-1FD2CB41D7D0}"/>
              </a:ext>
            </a:extLst>
          </p:cNvPr>
          <p:cNvCxnSpPr/>
          <p:nvPr/>
        </p:nvCxnSpPr>
        <p:spPr bwMode="auto">
          <a:xfrm>
            <a:off x="8825218" y="5454811"/>
            <a:ext cx="830510" cy="1061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071" name="Freeform: Shape 88070">
            <a:extLst>
              <a:ext uri="{FF2B5EF4-FFF2-40B4-BE49-F238E27FC236}">
                <a16:creationId xmlns:a16="http://schemas.microsoft.com/office/drawing/2014/main" id="{432BCA4B-D717-4F42-A028-5A354EE4C7CC}"/>
              </a:ext>
            </a:extLst>
          </p:cNvPr>
          <p:cNvSpPr/>
          <p:nvPr/>
        </p:nvSpPr>
        <p:spPr bwMode="auto">
          <a:xfrm>
            <a:off x="7373923" y="2013358"/>
            <a:ext cx="2827090" cy="3984794"/>
          </a:xfrm>
          <a:custGeom>
            <a:avLst/>
            <a:gdLst>
              <a:gd name="connsiteX0" fmla="*/ 2130804 w 2827090"/>
              <a:gd name="connsiteY0" fmla="*/ 0 h 3984794"/>
              <a:gd name="connsiteX1" fmla="*/ 1384183 w 2827090"/>
              <a:gd name="connsiteY1" fmla="*/ 8389 h 3984794"/>
              <a:gd name="connsiteX2" fmla="*/ 1283516 w 2827090"/>
              <a:gd name="connsiteY2" fmla="*/ 33556 h 3984794"/>
              <a:gd name="connsiteX3" fmla="*/ 1249960 w 2827090"/>
              <a:gd name="connsiteY3" fmla="*/ 41945 h 3984794"/>
              <a:gd name="connsiteX4" fmla="*/ 1216404 w 2827090"/>
              <a:gd name="connsiteY4" fmla="*/ 58723 h 3984794"/>
              <a:gd name="connsiteX5" fmla="*/ 1166070 w 2827090"/>
              <a:gd name="connsiteY5" fmla="*/ 75501 h 3984794"/>
              <a:gd name="connsiteX6" fmla="*/ 1098958 w 2827090"/>
              <a:gd name="connsiteY6" fmla="*/ 109057 h 3984794"/>
              <a:gd name="connsiteX7" fmla="*/ 1048624 w 2827090"/>
              <a:gd name="connsiteY7" fmla="*/ 125835 h 3984794"/>
              <a:gd name="connsiteX8" fmla="*/ 989901 w 2827090"/>
              <a:gd name="connsiteY8" fmla="*/ 159391 h 3984794"/>
              <a:gd name="connsiteX9" fmla="*/ 964734 w 2827090"/>
              <a:gd name="connsiteY9" fmla="*/ 176169 h 3984794"/>
              <a:gd name="connsiteX10" fmla="*/ 922789 w 2827090"/>
              <a:gd name="connsiteY10" fmla="*/ 192947 h 3984794"/>
              <a:gd name="connsiteX11" fmla="*/ 872455 w 2827090"/>
              <a:gd name="connsiteY11" fmla="*/ 226503 h 3984794"/>
              <a:gd name="connsiteX12" fmla="*/ 847288 w 2827090"/>
              <a:gd name="connsiteY12" fmla="*/ 234892 h 3984794"/>
              <a:gd name="connsiteX13" fmla="*/ 822121 w 2827090"/>
              <a:gd name="connsiteY13" fmla="*/ 251670 h 3984794"/>
              <a:gd name="connsiteX14" fmla="*/ 746620 w 2827090"/>
              <a:gd name="connsiteY14" fmla="*/ 276836 h 3984794"/>
              <a:gd name="connsiteX15" fmla="*/ 721453 w 2827090"/>
              <a:gd name="connsiteY15" fmla="*/ 285225 h 3984794"/>
              <a:gd name="connsiteX16" fmla="*/ 662730 w 2827090"/>
              <a:gd name="connsiteY16" fmla="*/ 310392 h 3984794"/>
              <a:gd name="connsiteX17" fmla="*/ 629174 w 2827090"/>
              <a:gd name="connsiteY17" fmla="*/ 335559 h 3984794"/>
              <a:gd name="connsiteX18" fmla="*/ 578840 w 2827090"/>
              <a:gd name="connsiteY18" fmla="*/ 369115 h 3984794"/>
              <a:gd name="connsiteX19" fmla="*/ 528506 w 2827090"/>
              <a:gd name="connsiteY19" fmla="*/ 419449 h 3984794"/>
              <a:gd name="connsiteX20" fmla="*/ 503339 w 2827090"/>
              <a:gd name="connsiteY20" fmla="*/ 444616 h 3984794"/>
              <a:gd name="connsiteX21" fmla="*/ 461394 w 2827090"/>
              <a:gd name="connsiteY21" fmla="*/ 494950 h 3984794"/>
              <a:gd name="connsiteX22" fmla="*/ 444616 w 2827090"/>
              <a:gd name="connsiteY22" fmla="*/ 520117 h 3984794"/>
              <a:gd name="connsiteX23" fmla="*/ 419449 w 2827090"/>
              <a:gd name="connsiteY23" fmla="*/ 545284 h 3984794"/>
              <a:gd name="connsiteX24" fmla="*/ 402671 w 2827090"/>
              <a:gd name="connsiteY24" fmla="*/ 578840 h 3984794"/>
              <a:gd name="connsiteX25" fmla="*/ 377505 w 2827090"/>
              <a:gd name="connsiteY25" fmla="*/ 612396 h 3984794"/>
              <a:gd name="connsiteX26" fmla="*/ 335560 w 2827090"/>
              <a:gd name="connsiteY26" fmla="*/ 662730 h 3984794"/>
              <a:gd name="connsiteX27" fmla="*/ 327171 w 2827090"/>
              <a:gd name="connsiteY27" fmla="*/ 687897 h 3984794"/>
              <a:gd name="connsiteX28" fmla="*/ 310393 w 2827090"/>
              <a:gd name="connsiteY28" fmla="*/ 713064 h 3984794"/>
              <a:gd name="connsiteX29" fmla="*/ 302004 w 2827090"/>
              <a:gd name="connsiteY29" fmla="*/ 738231 h 3984794"/>
              <a:gd name="connsiteX30" fmla="*/ 268448 w 2827090"/>
              <a:gd name="connsiteY30" fmla="*/ 788565 h 3984794"/>
              <a:gd name="connsiteX31" fmla="*/ 251670 w 2827090"/>
              <a:gd name="connsiteY31" fmla="*/ 838899 h 3984794"/>
              <a:gd name="connsiteX32" fmla="*/ 218114 w 2827090"/>
              <a:gd name="connsiteY32" fmla="*/ 906011 h 3984794"/>
              <a:gd name="connsiteX33" fmla="*/ 209725 w 2827090"/>
              <a:gd name="connsiteY33" fmla="*/ 931178 h 3984794"/>
              <a:gd name="connsiteX34" fmla="*/ 192947 w 2827090"/>
              <a:gd name="connsiteY34" fmla="*/ 956345 h 3984794"/>
              <a:gd name="connsiteX35" fmla="*/ 176169 w 2827090"/>
              <a:gd name="connsiteY35" fmla="*/ 1006679 h 3984794"/>
              <a:gd name="connsiteX36" fmla="*/ 167780 w 2827090"/>
              <a:gd name="connsiteY36" fmla="*/ 1031846 h 3984794"/>
              <a:gd name="connsiteX37" fmla="*/ 151002 w 2827090"/>
              <a:gd name="connsiteY37" fmla="*/ 1090569 h 3984794"/>
              <a:gd name="connsiteX38" fmla="*/ 142613 w 2827090"/>
              <a:gd name="connsiteY38" fmla="*/ 1124125 h 3984794"/>
              <a:gd name="connsiteX39" fmla="*/ 125835 w 2827090"/>
              <a:gd name="connsiteY39" fmla="*/ 1191236 h 3984794"/>
              <a:gd name="connsiteX40" fmla="*/ 109057 w 2827090"/>
              <a:gd name="connsiteY40" fmla="*/ 1325460 h 3984794"/>
              <a:gd name="connsiteX41" fmla="*/ 100668 w 2827090"/>
              <a:gd name="connsiteY41" fmla="*/ 1350627 h 3984794"/>
              <a:gd name="connsiteX42" fmla="*/ 92279 w 2827090"/>
              <a:gd name="connsiteY42" fmla="*/ 1459684 h 3984794"/>
              <a:gd name="connsiteX43" fmla="*/ 75501 w 2827090"/>
              <a:gd name="connsiteY43" fmla="*/ 1535185 h 3984794"/>
              <a:gd name="connsiteX44" fmla="*/ 58723 w 2827090"/>
              <a:gd name="connsiteY44" fmla="*/ 1669409 h 3984794"/>
              <a:gd name="connsiteX45" fmla="*/ 50334 w 2827090"/>
              <a:gd name="connsiteY45" fmla="*/ 1702965 h 3984794"/>
              <a:gd name="connsiteX46" fmla="*/ 33556 w 2827090"/>
              <a:gd name="connsiteY46" fmla="*/ 1895912 h 3984794"/>
              <a:gd name="connsiteX47" fmla="*/ 25167 w 2827090"/>
              <a:gd name="connsiteY47" fmla="*/ 1929468 h 3984794"/>
              <a:gd name="connsiteX48" fmla="*/ 16778 w 2827090"/>
              <a:gd name="connsiteY48" fmla="*/ 1988191 h 3984794"/>
              <a:gd name="connsiteX49" fmla="*/ 8389 w 2827090"/>
              <a:gd name="connsiteY49" fmla="*/ 2030136 h 3984794"/>
              <a:gd name="connsiteX50" fmla="*/ 0 w 2827090"/>
              <a:gd name="connsiteY50" fmla="*/ 2080470 h 3984794"/>
              <a:gd name="connsiteX51" fmla="*/ 8389 w 2827090"/>
              <a:gd name="connsiteY51" fmla="*/ 2416029 h 3984794"/>
              <a:gd name="connsiteX52" fmla="*/ 16778 w 2827090"/>
              <a:gd name="connsiteY52" fmla="*/ 2457974 h 3984794"/>
              <a:gd name="connsiteX53" fmla="*/ 41945 w 2827090"/>
              <a:gd name="connsiteY53" fmla="*/ 2541864 h 3984794"/>
              <a:gd name="connsiteX54" fmla="*/ 50334 w 2827090"/>
              <a:gd name="connsiteY54" fmla="*/ 2567031 h 3984794"/>
              <a:gd name="connsiteX55" fmla="*/ 75501 w 2827090"/>
              <a:gd name="connsiteY55" fmla="*/ 2642532 h 3984794"/>
              <a:gd name="connsiteX56" fmla="*/ 92279 w 2827090"/>
              <a:gd name="connsiteY56" fmla="*/ 2667699 h 3984794"/>
              <a:gd name="connsiteX57" fmla="*/ 109057 w 2827090"/>
              <a:gd name="connsiteY57" fmla="*/ 2701255 h 3984794"/>
              <a:gd name="connsiteX58" fmla="*/ 142613 w 2827090"/>
              <a:gd name="connsiteY58" fmla="*/ 2785145 h 3984794"/>
              <a:gd name="connsiteX59" fmla="*/ 151002 w 2827090"/>
              <a:gd name="connsiteY59" fmla="*/ 2810312 h 3984794"/>
              <a:gd name="connsiteX60" fmla="*/ 167780 w 2827090"/>
              <a:gd name="connsiteY60" fmla="*/ 2843868 h 3984794"/>
              <a:gd name="connsiteX61" fmla="*/ 192947 w 2827090"/>
              <a:gd name="connsiteY61" fmla="*/ 2910980 h 3984794"/>
              <a:gd name="connsiteX62" fmla="*/ 209725 w 2827090"/>
              <a:gd name="connsiteY62" fmla="*/ 2936147 h 3984794"/>
              <a:gd name="connsiteX63" fmla="*/ 243281 w 2827090"/>
              <a:gd name="connsiteY63" fmla="*/ 3003259 h 3984794"/>
              <a:gd name="connsiteX64" fmla="*/ 260059 w 2827090"/>
              <a:gd name="connsiteY64" fmla="*/ 3036814 h 3984794"/>
              <a:gd name="connsiteX65" fmla="*/ 268448 w 2827090"/>
              <a:gd name="connsiteY65" fmla="*/ 3061981 h 3984794"/>
              <a:gd name="connsiteX66" fmla="*/ 318782 w 2827090"/>
              <a:gd name="connsiteY66" fmla="*/ 3137482 h 3984794"/>
              <a:gd name="connsiteX67" fmla="*/ 352338 w 2827090"/>
              <a:gd name="connsiteY67" fmla="*/ 3204594 h 3984794"/>
              <a:gd name="connsiteX68" fmla="*/ 394283 w 2827090"/>
              <a:gd name="connsiteY68" fmla="*/ 3254928 h 3984794"/>
              <a:gd name="connsiteX69" fmla="*/ 436227 w 2827090"/>
              <a:gd name="connsiteY69" fmla="*/ 3305262 h 3984794"/>
              <a:gd name="connsiteX70" fmla="*/ 461394 w 2827090"/>
              <a:gd name="connsiteY70" fmla="*/ 3355596 h 3984794"/>
              <a:gd name="connsiteX71" fmla="*/ 486561 w 2827090"/>
              <a:gd name="connsiteY71" fmla="*/ 3380763 h 3984794"/>
              <a:gd name="connsiteX72" fmla="*/ 503339 w 2827090"/>
              <a:gd name="connsiteY72" fmla="*/ 3405930 h 3984794"/>
              <a:gd name="connsiteX73" fmla="*/ 604007 w 2827090"/>
              <a:gd name="connsiteY73" fmla="*/ 3489820 h 3984794"/>
              <a:gd name="connsiteX74" fmla="*/ 629174 w 2827090"/>
              <a:gd name="connsiteY74" fmla="*/ 3506598 h 3984794"/>
              <a:gd name="connsiteX75" fmla="*/ 654341 w 2827090"/>
              <a:gd name="connsiteY75" fmla="*/ 3531765 h 3984794"/>
              <a:gd name="connsiteX76" fmla="*/ 679508 w 2827090"/>
              <a:gd name="connsiteY76" fmla="*/ 3540154 h 3984794"/>
              <a:gd name="connsiteX77" fmla="*/ 755009 w 2827090"/>
              <a:gd name="connsiteY77" fmla="*/ 3598877 h 3984794"/>
              <a:gd name="connsiteX78" fmla="*/ 780176 w 2827090"/>
              <a:gd name="connsiteY78" fmla="*/ 3607266 h 3984794"/>
              <a:gd name="connsiteX79" fmla="*/ 805343 w 2827090"/>
              <a:gd name="connsiteY79" fmla="*/ 3624044 h 3984794"/>
              <a:gd name="connsiteX80" fmla="*/ 830510 w 2827090"/>
              <a:gd name="connsiteY80" fmla="*/ 3632433 h 3984794"/>
              <a:gd name="connsiteX81" fmla="*/ 880844 w 2827090"/>
              <a:gd name="connsiteY81" fmla="*/ 3665989 h 3984794"/>
              <a:gd name="connsiteX82" fmla="*/ 906011 w 2827090"/>
              <a:gd name="connsiteY82" fmla="*/ 3682767 h 3984794"/>
              <a:gd name="connsiteX83" fmla="*/ 956345 w 2827090"/>
              <a:gd name="connsiteY83" fmla="*/ 3699545 h 3984794"/>
              <a:gd name="connsiteX84" fmla="*/ 1065402 w 2827090"/>
              <a:gd name="connsiteY84" fmla="*/ 3749879 h 3984794"/>
              <a:gd name="connsiteX85" fmla="*/ 1090569 w 2827090"/>
              <a:gd name="connsiteY85" fmla="*/ 3775046 h 3984794"/>
              <a:gd name="connsiteX86" fmla="*/ 1124125 w 2827090"/>
              <a:gd name="connsiteY86" fmla="*/ 3783435 h 3984794"/>
              <a:gd name="connsiteX87" fmla="*/ 1157681 w 2827090"/>
              <a:gd name="connsiteY87" fmla="*/ 3800213 h 3984794"/>
              <a:gd name="connsiteX88" fmla="*/ 1208015 w 2827090"/>
              <a:gd name="connsiteY88" fmla="*/ 3816991 h 3984794"/>
              <a:gd name="connsiteX89" fmla="*/ 1283516 w 2827090"/>
              <a:gd name="connsiteY89" fmla="*/ 3842158 h 3984794"/>
              <a:gd name="connsiteX90" fmla="*/ 1342238 w 2827090"/>
              <a:gd name="connsiteY90" fmla="*/ 3858936 h 3984794"/>
              <a:gd name="connsiteX91" fmla="*/ 1451295 w 2827090"/>
              <a:gd name="connsiteY91" fmla="*/ 3875714 h 3984794"/>
              <a:gd name="connsiteX92" fmla="*/ 1543574 w 2827090"/>
              <a:gd name="connsiteY92" fmla="*/ 3892492 h 3984794"/>
              <a:gd name="connsiteX93" fmla="*/ 1946246 w 2827090"/>
              <a:gd name="connsiteY93" fmla="*/ 3917659 h 3984794"/>
              <a:gd name="connsiteX94" fmla="*/ 2399251 w 2827090"/>
              <a:gd name="connsiteY94" fmla="*/ 3926048 h 3984794"/>
              <a:gd name="connsiteX95" fmla="*/ 2457974 w 2827090"/>
              <a:gd name="connsiteY95" fmla="*/ 3934436 h 3984794"/>
              <a:gd name="connsiteX96" fmla="*/ 2499919 w 2827090"/>
              <a:gd name="connsiteY96" fmla="*/ 3942825 h 3984794"/>
              <a:gd name="connsiteX97" fmla="*/ 2583809 w 2827090"/>
              <a:gd name="connsiteY97" fmla="*/ 3951214 h 3984794"/>
              <a:gd name="connsiteX98" fmla="*/ 2667699 w 2827090"/>
              <a:gd name="connsiteY98" fmla="*/ 3967992 h 3984794"/>
              <a:gd name="connsiteX99" fmla="*/ 2759978 w 2827090"/>
              <a:gd name="connsiteY99" fmla="*/ 3976381 h 3984794"/>
              <a:gd name="connsiteX100" fmla="*/ 2827090 w 2827090"/>
              <a:gd name="connsiteY100" fmla="*/ 3984770 h 398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827090" h="3984794">
                <a:moveTo>
                  <a:pt x="2130804" y="0"/>
                </a:moveTo>
                <a:lnTo>
                  <a:pt x="1384183" y="8389"/>
                </a:lnTo>
                <a:cubicBezTo>
                  <a:pt x="1349622" y="9758"/>
                  <a:pt x="1317072" y="25167"/>
                  <a:pt x="1283516" y="33556"/>
                </a:cubicBezTo>
                <a:cubicBezTo>
                  <a:pt x="1272331" y="36352"/>
                  <a:pt x="1260272" y="36789"/>
                  <a:pt x="1249960" y="41945"/>
                </a:cubicBezTo>
                <a:cubicBezTo>
                  <a:pt x="1238775" y="47538"/>
                  <a:pt x="1228015" y="54079"/>
                  <a:pt x="1216404" y="58723"/>
                </a:cubicBezTo>
                <a:cubicBezTo>
                  <a:pt x="1199983" y="65291"/>
                  <a:pt x="1181888" y="67592"/>
                  <a:pt x="1166070" y="75501"/>
                </a:cubicBezTo>
                <a:cubicBezTo>
                  <a:pt x="1143699" y="86686"/>
                  <a:pt x="1122686" y="101148"/>
                  <a:pt x="1098958" y="109057"/>
                </a:cubicBezTo>
                <a:cubicBezTo>
                  <a:pt x="1082180" y="114650"/>
                  <a:pt x="1063339" y="116025"/>
                  <a:pt x="1048624" y="125835"/>
                </a:cubicBezTo>
                <a:cubicBezTo>
                  <a:pt x="987309" y="166712"/>
                  <a:pt x="1064405" y="116817"/>
                  <a:pt x="989901" y="159391"/>
                </a:cubicBezTo>
                <a:cubicBezTo>
                  <a:pt x="981147" y="164393"/>
                  <a:pt x="973752" y="171660"/>
                  <a:pt x="964734" y="176169"/>
                </a:cubicBezTo>
                <a:cubicBezTo>
                  <a:pt x="951265" y="182903"/>
                  <a:pt x="936009" y="185736"/>
                  <a:pt x="922789" y="192947"/>
                </a:cubicBezTo>
                <a:cubicBezTo>
                  <a:pt x="905087" y="202603"/>
                  <a:pt x="891585" y="220126"/>
                  <a:pt x="872455" y="226503"/>
                </a:cubicBezTo>
                <a:cubicBezTo>
                  <a:pt x="864066" y="229299"/>
                  <a:pt x="855197" y="230937"/>
                  <a:pt x="847288" y="234892"/>
                </a:cubicBezTo>
                <a:cubicBezTo>
                  <a:pt x="838270" y="239401"/>
                  <a:pt x="831334" y="247575"/>
                  <a:pt x="822121" y="251670"/>
                </a:cubicBezTo>
                <a:cubicBezTo>
                  <a:pt x="822096" y="251681"/>
                  <a:pt x="759217" y="272637"/>
                  <a:pt x="746620" y="276836"/>
                </a:cubicBezTo>
                <a:cubicBezTo>
                  <a:pt x="738231" y="279632"/>
                  <a:pt x="728811" y="280320"/>
                  <a:pt x="721453" y="285225"/>
                </a:cubicBezTo>
                <a:cubicBezTo>
                  <a:pt x="686693" y="308398"/>
                  <a:pt x="706067" y="299558"/>
                  <a:pt x="662730" y="310392"/>
                </a:cubicBezTo>
                <a:cubicBezTo>
                  <a:pt x="651545" y="318781"/>
                  <a:pt x="640628" y="327541"/>
                  <a:pt x="629174" y="335559"/>
                </a:cubicBezTo>
                <a:cubicBezTo>
                  <a:pt x="612654" y="347123"/>
                  <a:pt x="593099" y="354856"/>
                  <a:pt x="578840" y="369115"/>
                </a:cubicBezTo>
                <a:lnTo>
                  <a:pt x="528506" y="419449"/>
                </a:lnTo>
                <a:cubicBezTo>
                  <a:pt x="520117" y="427838"/>
                  <a:pt x="509920" y="434745"/>
                  <a:pt x="503339" y="444616"/>
                </a:cubicBezTo>
                <a:cubicBezTo>
                  <a:pt x="461682" y="507101"/>
                  <a:pt x="515221" y="430357"/>
                  <a:pt x="461394" y="494950"/>
                </a:cubicBezTo>
                <a:cubicBezTo>
                  <a:pt x="454939" y="502695"/>
                  <a:pt x="451071" y="512372"/>
                  <a:pt x="444616" y="520117"/>
                </a:cubicBezTo>
                <a:cubicBezTo>
                  <a:pt x="437021" y="529231"/>
                  <a:pt x="426345" y="535630"/>
                  <a:pt x="419449" y="545284"/>
                </a:cubicBezTo>
                <a:cubicBezTo>
                  <a:pt x="412180" y="555460"/>
                  <a:pt x="409299" y="568235"/>
                  <a:pt x="402671" y="578840"/>
                </a:cubicBezTo>
                <a:cubicBezTo>
                  <a:pt x="395261" y="590696"/>
                  <a:pt x="386604" y="601780"/>
                  <a:pt x="377505" y="612396"/>
                </a:cubicBezTo>
                <a:cubicBezTo>
                  <a:pt x="355241" y="638372"/>
                  <a:pt x="350393" y="633063"/>
                  <a:pt x="335560" y="662730"/>
                </a:cubicBezTo>
                <a:cubicBezTo>
                  <a:pt x="331605" y="670639"/>
                  <a:pt x="331126" y="679988"/>
                  <a:pt x="327171" y="687897"/>
                </a:cubicBezTo>
                <a:cubicBezTo>
                  <a:pt x="322662" y="696915"/>
                  <a:pt x="314902" y="704046"/>
                  <a:pt x="310393" y="713064"/>
                </a:cubicBezTo>
                <a:cubicBezTo>
                  <a:pt x="306438" y="720973"/>
                  <a:pt x="306298" y="730501"/>
                  <a:pt x="302004" y="738231"/>
                </a:cubicBezTo>
                <a:cubicBezTo>
                  <a:pt x="292211" y="755858"/>
                  <a:pt x="274825" y="769435"/>
                  <a:pt x="268448" y="788565"/>
                </a:cubicBezTo>
                <a:cubicBezTo>
                  <a:pt x="262855" y="805343"/>
                  <a:pt x="259579" y="823081"/>
                  <a:pt x="251670" y="838899"/>
                </a:cubicBezTo>
                <a:cubicBezTo>
                  <a:pt x="240485" y="861270"/>
                  <a:pt x="226023" y="882283"/>
                  <a:pt x="218114" y="906011"/>
                </a:cubicBezTo>
                <a:cubicBezTo>
                  <a:pt x="215318" y="914400"/>
                  <a:pt x="213680" y="923269"/>
                  <a:pt x="209725" y="931178"/>
                </a:cubicBezTo>
                <a:cubicBezTo>
                  <a:pt x="205216" y="940196"/>
                  <a:pt x="197042" y="947132"/>
                  <a:pt x="192947" y="956345"/>
                </a:cubicBezTo>
                <a:cubicBezTo>
                  <a:pt x="185764" y="972506"/>
                  <a:pt x="181762" y="989901"/>
                  <a:pt x="176169" y="1006679"/>
                </a:cubicBezTo>
                <a:cubicBezTo>
                  <a:pt x="173373" y="1015068"/>
                  <a:pt x="169925" y="1023267"/>
                  <a:pt x="167780" y="1031846"/>
                </a:cubicBezTo>
                <a:cubicBezTo>
                  <a:pt x="141555" y="1136747"/>
                  <a:pt x="175072" y="1006324"/>
                  <a:pt x="151002" y="1090569"/>
                </a:cubicBezTo>
                <a:cubicBezTo>
                  <a:pt x="147835" y="1101655"/>
                  <a:pt x="145780" y="1113039"/>
                  <a:pt x="142613" y="1124125"/>
                </a:cubicBezTo>
                <a:cubicBezTo>
                  <a:pt x="131460" y="1163159"/>
                  <a:pt x="133144" y="1140072"/>
                  <a:pt x="125835" y="1191236"/>
                </a:cubicBezTo>
                <a:cubicBezTo>
                  <a:pt x="120019" y="1231949"/>
                  <a:pt x="117313" y="1284180"/>
                  <a:pt x="109057" y="1325460"/>
                </a:cubicBezTo>
                <a:cubicBezTo>
                  <a:pt x="107323" y="1334131"/>
                  <a:pt x="103464" y="1342238"/>
                  <a:pt x="100668" y="1350627"/>
                </a:cubicBezTo>
                <a:cubicBezTo>
                  <a:pt x="97872" y="1386979"/>
                  <a:pt x="96096" y="1423425"/>
                  <a:pt x="92279" y="1459684"/>
                </a:cubicBezTo>
                <a:cubicBezTo>
                  <a:pt x="81381" y="1563212"/>
                  <a:pt x="89817" y="1470762"/>
                  <a:pt x="75501" y="1535185"/>
                </a:cubicBezTo>
                <a:cubicBezTo>
                  <a:pt x="62975" y="1591552"/>
                  <a:pt x="68006" y="1604426"/>
                  <a:pt x="58723" y="1669409"/>
                </a:cubicBezTo>
                <a:cubicBezTo>
                  <a:pt x="57092" y="1680823"/>
                  <a:pt x="52229" y="1691592"/>
                  <a:pt x="50334" y="1702965"/>
                </a:cubicBezTo>
                <a:cubicBezTo>
                  <a:pt x="36170" y="1787946"/>
                  <a:pt x="44490" y="1792043"/>
                  <a:pt x="33556" y="1895912"/>
                </a:cubicBezTo>
                <a:cubicBezTo>
                  <a:pt x="32349" y="1907378"/>
                  <a:pt x="27229" y="1918124"/>
                  <a:pt x="25167" y="1929468"/>
                </a:cubicBezTo>
                <a:cubicBezTo>
                  <a:pt x="21630" y="1948922"/>
                  <a:pt x="20029" y="1968687"/>
                  <a:pt x="16778" y="1988191"/>
                </a:cubicBezTo>
                <a:cubicBezTo>
                  <a:pt x="14434" y="2002256"/>
                  <a:pt x="10940" y="2016107"/>
                  <a:pt x="8389" y="2030136"/>
                </a:cubicBezTo>
                <a:cubicBezTo>
                  <a:pt x="5346" y="2046871"/>
                  <a:pt x="2796" y="2063692"/>
                  <a:pt x="0" y="2080470"/>
                </a:cubicBezTo>
                <a:cubicBezTo>
                  <a:pt x="2796" y="2192323"/>
                  <a:pt x="3421" y="2304251"/>
                  <a:pt x="8389" y="2416029"/>
                </a:cubicBezTo>
                <a:cubicBezTo>
                  <a:pt x="9022" y="2430273"/>
                  <a:pt x="13685" y="2444055"/>
                  <a:pt x="16778" y="2457974"/>
                </a:cubicBezTo>
                <a:cubicBezTo>
                  <a:pt x="25230" y="2496009"/>
                  <a:pt x="28004" y="2500040"/>
                  <a:pt x="41945" y="2541864"/>
                </a:cubicBezTo>
                <a:cubicBezTo>
                  <a:pt x="44741" y="2550253"/>
                  <a:pt x="48189" y="2558452"/>
                  <a:pt x="50334" y="2567031"/>
                </a:cubicBezTo>
                <a:cubicBezTo>
                  <a:pt x="58344" y="2599072"/>
                  <a:pt x="59706" y="2610942"/>
                  <a:pt x="75501" y="2642532"/>
                </a:cubicBezTo>
                <a:cubicBezTo>
                  <a:pt x="80010" y="2651550"/>
                  <a:pt x="87277" y="2658945"/>
                  <a:pt x="92279" y="2667699"/>
                </a:cubicBezTo>
                <a:cubicBezTo>
                  <a:pt x="98484" y="2678557"/>
                  <a:pt x="103464" y="2690070"/>
                  <a:pt x="109057" y="2701255"/>
                </a:cubicBezTo>
                <a:cubicBezTo>
                  <a:pt x="123802" y="2774979"/>
                  <a:pt x="106499" y="2712916"/>
                  <a:pt x="142613" y="2785145"/>
                </a:cubicBezTo>
                <a:cubicBezTo>
                  <a:pt x="146568" y="2793054"/>
                  <a:pt x="147519" y="2802184"/>
                  <a:pt x="151002" y="2810312"/>
                </a:cubicBezTo>
                <a:cubicBezTo>
                  <a:pt x="155928" y="2821806"/>
                  <a:pt x="162854" y="2832374"/>
                  <a:pt x="167780" y="2843868"/>
                </a:cubicBezTo>
                <a:cubicBezTo>
                  <a:pt x="189562" y="2894692"/>
                  <a:pt x="158187" y="2841461"/>
                  <a:pt x="192947" y="2910980"/>
                </a:cubicBezTo>
                <a:cubicBezTo>
                  <a:pt x="197456" y="2919998"/>
                  <a:pt x="204897" y="2927296"/>
                  <a:pt x="209725" y="2936147"/>
                </a:cubicBezTo>
                <a:cubicBezTo>
                  <a:pt x="221702" y="2958104"/>
                  <a:pt x="232096" y="2980888"/>
                  <a:pt x="243281" y="3003259"/>
                </a:cubicBezTo>
                <a:cubicBezTo>
                  <a:pt x="248874" y="3014444"/>
                  <a:pt x="256104" y="3024950"/>
                  <a:pt x="260059" y="3036814"/>
                </a:cubicBezTo>
                <a:cubicBezTo>
                  <a:pt x="262855" y="3045203"/>
                  <a:pt x="264493" y="3054072"/>
                  <a:pt x="268448" y="3061981"/>
                </a:cubicBezTo>
                <a:cubicBezTo>
                  <a:pt x="317399" y="3159884"/>
                  <a:pt x="269605" y="3053179"/>
                  <a:pt x="318782" y="3137482"/>
                </a:cubicBezTo>
                <a:cubicBezTo>
                  <a:pt x="331384" y="3159086"/>
                  <a:pt x="338464" y="3183783"/>
                  <a:pt x="352338" y="3204594"/>
                </a:cubicBezTo>
                <a:cubicBezTo>
                  <a:pt x="393999" y="3267085"/>
                  <a:pt x="340451" y="3190328"/>
                  <a:pt x="394283" y="3254928"/>
                </a:cubicBezTo>
                <a:cubicBezTo>
                  <a:pt x="452679" y="3325005"/>
                  <a:pt x="362700" y="3231735"/>
                  <a:pt x="436227" y="3305262"/>
                </a:cubicBezTo>
                <a:cubicBezTo>
                  <a:pt x="444635" y="3330485"/>
                  <a:pt x="443325" y="3333913"/>
                  <a:pt x="461394" y="3355596"/>
                </a:cubicBezTo>
                <a:cubicBezTo>
                  <a:pt x="468989" y="3364710"/>
                  <a:pt x="478966" y="3371649"/>
                  <a:pt x="486561" y="3380763"/>
                </a:cubicBezTo>
                <a:cubicBezTo>
                  <a:pt x="493016" y="3388508"/>
                  <a:pt x="496641" y="3398394"/>
                  <a:pt x="503339" y="3405930"/>
                </a:cubicBezTo>
                <a:cubicBezTo>
                  <a:pt x="550315" y="3458778"/>
                  <a:pt x="548901" y="3453083"/>
                  <a:pt x="604007" y="3489820"/>
                </a:cubicBezTo>
                <a:cubicBezTo>
                  <a:pt x="612396" y="3495413"/>
                  <a:pt x="622045" y="3499469"/>
                  <a:pt x="629174" y="3506598"/>
                </a:cubicBezTo>
                <a:cubicBezTo>
                  <a:pt x="637563" y="3514987"/>
                  <a:pt x="644470" y="3525184"/>
                  <a:pt x="654341" y="3531765"/>
                </a:cubicBezTo>
                <a:cubicBezTo>
                  <a:pt x="661699" y="3536670"/>
                  <a:pt x="671119" y="3537358"/>
                  <a:pt x="679508" y="3540154"/>
                </a:cubicBezTo>
                <a:cubicBezTo>
                  <a:pt x="701223" y="3561869"/>
                  <a:pt x="724906" y="3588843"/>
                  <a:pt x="755009" y="3598877"/>
                </a:cubicBezTo>
                <a:cubicBezTo>
                  <a:pt x="763398" y="3601673"/>
                  <a:pt x="772267" y="3603311"/>
                  <a:pt x="780176" y="3607266"/>
                </a:cubicBezTo>
                <a:cubicBezTo>
                  <a:pt x="789194" y="3611775"/>
                  <a:pt x="796325" y="3619535"/>
                  <a:pt x="805343" y="3624044"/>
                </a:cubicBezTo>
                <a:cubicBezTo>
                  <a:pt x="813252" y="3627999"/>
                  <a:pt x="822780" y="3628139"/>
                  <a:pt x="830510" y="3632433"/>
                </a:cubicBezTo>
                <a:cubicBezTo>
                  <a:pt x="848137" y="3642226"/>
                  <a:pt x="864066" y="3654804"/>
                  <a:pt x="880844" y="3665989"/>
                </a:cubicBezTo>
                <a:cubicBezTo>
                  <a:pt x="889233" y="3671582"/>
                  <a:pt x="896446" y="3679579"/>
                  <a:pt x="906011" y="3682767"/>
                </a:cubicBezTo>
                <a:cubicBezTo>
                  <a:pt x="922789" y="3688360"/>
                  <a:pt x="940527" y="3691636"/>
                  <a:pt x="956345" y="3699545"/>
                </a:cubicBezTo>
                <a:cubicBezTo>
                  <a:pt x="1036926" y="3739835"/>
                  <a:pt x="1000235" y="3723812"/>
                  <a:pt x="1065402" y="3749879"/>
                </a:cubicBezTo>
                <a:cubicBezTo>
                  <a:pt x="1073791" y="3758268"/>
                  <a:pt x="1080268" y="3769160"/>
                  <a:pt x="1090569" y="3775046"/>
                </a:cubicBezTo>
                <a:cubicBezTo>
                  <a:pt x="1100579" y="3780766"/>
                  <a:pt x="1113330" y="3779387"/>
                  <a:pt x="1124125" y="3783435"/>
                </a:cubicBezTo>
                <a:cubicBezTo>
                  <a:pt x="1135834" y="3787826"/>
                  <a:pt x="1146070" y="3795569"/>
                  <a:pt x="1157681" y="3800213"/>
                </a:cubicBezTo>
                <a:cubicBezTo>
                  <a:pt x="1174102" y="3806781"/>
                  <a:pt x="1191237" y="3811398"/>
                  <a:pt x="1208015" y="3816991"/>
                </a:cubicBezTo>
                <a:lnTo>
                  <a:pt x="1283516" y="3842158"/>
                </a:lnTo>
                <a:cubicBezTo>
                  <a:pt x="1307501" y="3850153"/>
                  <a:pt x="1315906" y="3853670"/>
                  <a:pt x="1342238" y="3858936"/>
                </a:cubicBezTo>
                <a:cubicBezTo>
                  <a:pt x="1371336" y="3864756"/>
                  <a:pt x="1423093" y="3871685"/>
                  <a:pt x="1451295" y="3875714"/>
                </a:cubicBezTo>
                <a:cubicBezTo>
                  <a:pt x="1507617" y="3894488"/>
                  <a:pt x="1442787" y="3874706"/>
                  <a:pt x="1543574" y="3892492"/>
                </a:cubicBezTo>
                <a:cubicBezTo>
                  <a:pt x="1777076" y="3933698"/>
                  <a:pt x="1375352" y="3905382"/>
                  <a:pt x="1946246" y="3917659"/>
                </a:cubicBezTo>
                <a:lnTo>
                  <a:pt x="2399251" y="3926048"/>
                </a:lnTo>
                <a:cubicBezTo>
                  <a:pt x="2418825" y="3928844"/>
                  <a:pt x="2438470" y="3931186"/>
                  <a:pt x="2457974" y="3934436"/>
                </a:cubicBezTo>
                <a:cubicBezTo>
                  <a:pt x="2472039" y="3936780"/>
                  <a:pt x="2485786" y="3940941"/>
                  <a:pt x="2499919" y="3942825"/>
                </a:cubicBezTo>
                <a:cubicBezTo>
                  <a:pt x="2527775" y="3946539"/>
                  <a:pt x="2556017" y="3947045"/>
                  <a:pt x="2583809" y="3951214"/>
                </a:cubicBezTo>
                <a:cubicBezTo>
                  <a:pt x="2612011" y="3955444"/>
                  <a:pt x="2639468" y="3963959"/>
                  <a:pt x="2667699" y="3967992"/>
                </a:cubicBezTo>
                <a:cubicBezTo>
                  <a:pt x="2698275" y="3972360"/>
                  <a:pt x="2729303" y="3972772"/>
                  <a:pt x="2759978" y="3976381"/>
                </a:cubicBezTo>
                <a:cubicBezTo>
                  <a:pt x="2839100" y="3985689"/>
                  <a:pt x="2785651" y="3984770"/>
                  <a:pt x="2827090" y="3984770"/>
                </a:cubicBezTo>
              </a:path>
            </a:pathLst>
          </a:cu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498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1900" y="0"/>
            <a:ext cx="7188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2197100"/>
            <a:ext cx="3530600" cy="4597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36701" y="495300"/>
            <a:ext cx="8253413" cy="18255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  <a:tabLst>
                <a:tab pos="6858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What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generations?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700"/>
              </a:lnSpc>
              <a:tabLst>
                <a:tab pos="6858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First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time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demonstrated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Hofmeister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(1851)</a:t>
            </a:r>
          </a:p>
          <a:p>
            <a:pPr defTabSz="914400">
              <a:lnSpc>
                <a:spcPts val="4600"/>
              </a:lnSpc>
              <a:tabLst>
                <a:tab pos="6858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called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879601" y="2349500"/>
            <a:ext cx="2074735" cy="46243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generations.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536700" y="2870201"/>
            <a:ext cx="553882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905001" y="3517900"/>
            <a:ext cx="4549707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alternating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during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536700" y="4178300"/>
            <a:ext cx="5341462" cy="281615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  <a:tabLst>
                <a:tab pos="177800" algn="l"/>
              </a:tabLst>
            </a:pP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-Sporophyte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Multicellular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,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778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forming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str.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77800" algn="l"/>
              </a:tabLst>
            </a:pP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Multicellular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778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structure,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forms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778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82801" y="342900"/>
            <a:ext cx="8144089" cy="55322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</a:pP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generations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different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48300" y="952501"/>
            <a:ext cx="1306512" cy="5564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</a:pPr>
            <a:r>
              <a:rPr lang="en-US" altLang="zh-CN" sz="39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70100" y="1739901"/>
            <a:ext cx="4611262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B0F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Depends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type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70101" y="2336801"/>
            <a:ext cx="5382179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Bryophytes(mosses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ferns)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705101" y="2971801"/>
            <a:ext cx="6238759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dominant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generation-</a:t>
            </a:r>
            <a:r>
              <a:rPr lang="en-US" altLang="zh-CN" sz="3206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705101" y="3568700"/>
            <a:ext cx="7965835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body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composed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070100" y="4089401"/>
            <a:ext cx="5874172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Pteridophytes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gymnosperms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705101" y="4737101"/>
            <a:ext cx="6238759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dominant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705100" y="5321300"/>
            <a:ext cx="7751930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plant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body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composed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2500" y="368300"/>
            <a:ext cx="3302000" cy="2540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5900" y="3644900"/>
            <a:ext cx="4470400" cy="2921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12900" y="1244601"/>
            <a:ext cx="144270" cy="226472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5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55801" y="292100"/>
            <a:ext cx="6551217" cy="32778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400"/>
              </a:lnSpc>
              <a:tabLst>
                <a:tab pos="1016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4406" b="1" dirty="0">
                <a:solidFill>
                  <a:srgbClr val="0070C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Significance: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4000"/>
              </a:lnSpc>
              <a:tabLst>
                <a:tab pos="1016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Better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chance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survival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016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Better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adapted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environment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016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Newer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varieties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01600" algn="l"/>
              </a:tabLst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Variations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produced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during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meiosis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Haplontic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39" y="1066800"/>
            <a:ext cx="11417416" cy="5181600"/>
          </a:xfrm>
        </p:spPr>
        <p:txBody>
          <a:bodyPr/>
          <a:lstStyle/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 err="1">
                <a:effectLst/>
              </a:rPr>
              <a:t>Sporophytic</a:t>
            </a:r>
            <a:r>
              <a:rPr lang="en-US" altLang="en-US" sz="3600" b="1" dirty="0">
                <a:effectLst/>
              </a:rPr>
              <a:t> generation is represented only by the one-celled zygote. 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There are no free-living sporophytes. 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Meiosis in the zygote results in the formation of haploid spores. 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The haploid spores divide mitotically and form the gametophyte. 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The dominant, photosynthetic phase in such plants is free-living gametophyte. </a:t>
            </a:r>
            <a:r>
              <a:rPr lang="en-US" altLang="en-US" sz="3600" dirty="0"/>
              <a:t> </a:t>
            </a:r>
          </a:p>
          <a:p>
            <a:pPr algn="just" eaLnBrk="1" hangingPunct="1">
              <a:lnSpc>
                <a:spcPct val="85000"/>
              </a:lnSpc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algn="just"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0886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Haplontic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40" y="1066800"/>
            <a:ext cx="4907824" cy="51816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E.g. Many algae such ash </a:t>
            </a:r>
            <a:r>
              <a:rPr lang="en-US" altLang="en-US" sz="3600" b="1" i="1" dirty="0">
                <a:effectLst/>
              </a:rPr>
              <a:t>Volvox</a:t>
            </a:r>
            <a:r>
              <a:rPr lang="en-US" altLang="en-US" sz="3600" b="1" dirty="0">
                <a:effectLst/>
              </a:rPr>
              <a:t>, </a:t>
            </a:r>
            <a:r>
              <a:rPr lang="en-US" altLang="en-US" sz="3600" b="1" i="1" dirty="0">
                <a:effectLst/>
              </a:rPr>
              <a:t>Spirogyra</a:t>
            </a:r>
            <a:r>
              <a:rPr lang="en-US" altLang="en-US" sz="3600" b="1" dirty="0">
                <a:effectLst/>
              </a:rPr>
              <a:t>, Some species of </a:t>
            </a:r>
            <a:r>
              <a:rPr lang="en-US" altLang="en-US" sz="3600" b="1" i="1" dirty="0">
                <a:effectLst/>
              </a:rPr>
              <a:t>Chlamydomonas</a:t>
            </a:r>
            <a:r>
              <a:rPr lang="en-US" altLang="en-US" sz="3600" b="1" dirty="0">
                <a:effectLst/>
              </a:rPr>
              <a:t>.  </a:t>
            </a:r>
            <a:r>
              <a:rPr lang="en-US" altLang="en-US" sz="3600" dirty="0"/>
              <a:t> </a:t>
            </a:r>
          </a:p>
          <a:p>
            <a:pPr eaLnBrk="1" hangingPunct="1">
              <a:lnSpc>
                <a:spcPct val="85000"/>
              </a:lnSpc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21511A-2F82-452D-9205-049B57563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558" y="940964"/>
            <a:ext cx="5955917" cy="574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6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Diplontic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39" y="1066800"/>
            <a:ext cx="11417416" cy="5181600"/>
          </a:xfrm>
        </p:spPr>
        <p:txBody>
          <a:bodyPr/>
          <a:lstStyle/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Diploid sporophyte is the dominant, photosynthetic, independent phase of the plant. 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The gametophytic phase is represented by the single to few-celled haploid gametophyte. </a:t>
            </a:r>
            <a:r>
              <a:rPr lang="en-US" altLang="en-US" sz="3600" dirty="0"/>
              <a:t> </a:t>
            </a:r>
          </a:p>
          <a:p>
            <a:pPr algn="just" eaLnBrk="1" hangingPunct="1">
              <a:lnSpc>
                <a:spcPct val="85000"/>
              </a:lnSpc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algn="just"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8910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Diplontic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40" y="1066800"/>
            <a:ext cx="4907824" cy="51816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E.g. An </a:t>
            </a:r>
            <a:r>
              <a:rPr lang="en-US" altLang="en-US" sz="3600" b="1" dirty="0" err="1">
                <a:effectLst/>
              </a:rPr>
              <a:t>alga</a:t>
            </a:r>
            <a:r>
              <a:rPr lang="en-US" altLang="en-US" sz="3600" b="1" i="1" dirty="0" err="1">
                <a:effectLst/>
              </a:rPr>
              <a:t>Fucus</a:t>
            </a:r>
            <a:r>
              <a:rPr lang="en-US" altLang="en-US" sz="3600" b="1" i="1" dirty="0">
                <a:effectLst/>
              </a:rPr>
              <a:t> </a:t>
            </a:r>
            <a:r>
              <a:rPr lang="en-US" altLang="en-US" sz="3600" b="1" i="1" dirty="0" err="1">
                <a:effectLst/>
              </a:rPr>
              <a:t>sp</a:t>
            </a:r>
            <a:r>
              <a:rPr lang="en-US" altLang="en-US" sz="3600" b="1" dirty="0">
                <a:effectLst/>
              </a:rPr>
              <a:t>, Gymnosperms &amp; Angiosperms.  </a:t>
            </a:r>
            <a:r>
              <a:rPr lang="en-US" altLang="en-US" sz="3600" dirty="0"/>
              <a:t> </a:t>
            </a:r>
          </a:p>
          <a:p>
            <a:pPr eaLnBrk="1" hangingPunct="1">
              <a:lnSpc>
                <a:spcPct val="85000"/>
              </a:lnSpc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7DA405-111B-4EE3-82EC-EBF880344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952" y="992473"/>
            <a:ext cx="5610522" cy="552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6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940300" y="279401"/>
            <a:ext cx="2016578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 Plants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841500" y="1016001"/>
            <a:ext cx="7686400" cy="13029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95%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plants,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plants,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dominant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life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cycle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841500" y="2349501"/>
            <a:ext cx="6256456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evolution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184400" y="2806700"/>
            <a:ext cx="6722994" cy="86690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step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adaptation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33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plants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dry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476500" y="1993900"/>
            <a:ext cx="7325082" cy="7439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5400"/>
              </a:lnSpc>
            </a:pPr>
            <a:r>
              <a:rPr lang="en-US" altLang="zh-CN" sz="54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54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54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54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54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816601" y="2819400"/>
            <a:ext cx="541815" cy="7484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5400"/>
              </a:lnSpc>
            </a:pPr>
            <a:r>
              <a:rPr lang="en-US" altLang="zh-CN" sz="5402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089401" y="3644900"/>
            <a:ext cx="4044377" cy="74834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5400"/>
              </a:lnSpc>
            </a:pPr>
            <a:r>
              <a:rPr lang="en-US" altLang="zh-CN" sz="54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gymnosperms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2900" y="76201"/>
            <a:ext cx="4057714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-GAMETOPHYTIC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STAGE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12901" y="558801"/>
            <a:ext cx="7958461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Dependent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protection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55800" y="1054100"/>
            <a:ext cx="1473160" cy="46243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nutrition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12900" y="1536701"/>
            <a:ext cx="7711470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found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within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mature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955800" y="2032000"/>
            <a:ext cx="2001510" cy="46243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612901" y="2501901"/>
            <a:ext cx="5441233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Two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type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produced: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955800" y="3136901"/>
            <a:ext cx="8477770" cy="13285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  <a:tabLst>
                <a:tab pos="254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Microspore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spore,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undergoes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mitosis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</a:p>
          <a:p>
            <a:pPr defTabSz="914400">
              <a:lnSpc>
                <a:spcPts val="3400"/>
              </a:lnSpc>
              <a:tabLst>
                <a:tab pos="254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multicellular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Pollens</a:t>
            </a:r>
          </a:p>
          <a:p>
            <a:pPr defTabSz="914400">
              <a:lnSpc>
                <a:spcPts val="3400"/>
              </a:lnSpc>
              <a:tabLst>
                <a:tab pos="254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grain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which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contained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within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pollen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cones.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981200" y="4521201"/>
            <a:ext cx="7513916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Megaspore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ie.large,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,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undergo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955801" y="5003800"/>
            <a:ext cx="8767593" cy="17645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mitosis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order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produce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multicellular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</a:p>
          <a:p>
            <a:pPr defTabSz="914400">
              <a:lnSpc>
                <a:spcPts val="3400"/>
              </a:lnSpc>
            </a:pP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housed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  <a:p>
            <a:pPr defTabSz="914400">
              <a:lnSpc>
                <a:spcPts val="34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ovulate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which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larger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generally</a:t>
            </a:r>
          </a:p>
          <a:p>
            <a:pPr defTabSz="914400">
              <a:lnSpc>
                <a:spcPts val="34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easier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than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pollen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5700" y="673100"/>
            <a:ext cx="7340600" cy="5511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762500" y="88901"/>
            <a:ext cx="2459456" cy="6149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400"/>
              </a:lnSpc>
            </a:pPr>
            <a:r>
              <a:rPr lang="en-US" altLang="zh-CN" sz="4406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44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4406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5700" y="673100"/>
            <a:ext cx="7340600" cy="5511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521201" y="88901"/>
            <a:ext cx="2960939" cy="6149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400"/>
              </a:lnSpc>
            </a:pPr>
            <a:r>
              <a:rPr lang="en-US" altLang="zh-CN" sz="4406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  <a:r>
              <a:rPr lang="en-US" altLang="zh-CN" sz="44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4406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3901" y="292101"/>
            <a:ext cx="8023607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stage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will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continue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long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336800" y="863600"/>
            <a:ext cx="6762942" cy="94384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kept</a:t>
            </a:r>
          </a:p>
          <a:p>
            <a:pPr defTabSz="914400">
              <a:lnSpc>
                <a:spcPts val="38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separate.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93901" y="1854201"/>
            <a:ext cx="7810087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spring,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tree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release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large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amounts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336801" y="2413000"/>
            <a:ext cx="1043555" cy="46243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pollen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362200" y="2997201"/>
            <a:ext cx="6092694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pollen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grains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that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contain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336801" y="3492500"/>
            <a:ext cx="7533473" cy="94384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travel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air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hopefully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land</a:t>
            </a:r>
          </a:p>
          <a:p>
            <a:pPr defTabSz="914400">
              <a:lnSpc>
                <a:spcPts val="38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ovulate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993900" y="4495801"/>
            <a:ext cx="7783926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pollen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tube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order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newly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336800" y="5054600"/>
            <a:ext cx="7442678" cy="94384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produced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reach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fertilize</a:t>
            </a:r>
          </a:p>
          <a:p>
            <a:pPr defTabSz="914400">
              <a:lnSpc>
                <a:spcPts val="38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73700" y="177800"/>
            <a:ext cx="1240724" cy="67037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800"/>
              </a:lnSpc>
            </a:pPr>
            <a:r>
              <a:rPr lang="en-US" altLang="zh-CN" sz="4802" b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Seed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12900" y="749301"/>
            <a:ext cx="855939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Following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fertilization,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zygote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55800" y="1320800"/>
            <a:ext cx="6929910" cy="94384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embryo,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whole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ovule</a:t>
            </a:r>
          </a:p>
          <a:p>
            <a:pPr defTabSz="914400">
              <a:lnSpc>
                <a:spcPts val="38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transforms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into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seed.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12900" y="2311401"/>
            <a:ext cx="845199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contains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embryo’s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food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supply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955800" y="2870200"/>
            <a:ext cx="3662862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tough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coat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612901" y="3390901"/>
            <a:ext cx="8340873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typical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pine,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seeds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shed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from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cones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955801" y="3937000"/>
            <a:ext cx="5074851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about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2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years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after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pollination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612900" y="4483101"/>
            <a:ext cx="7903446" cy="106894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When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conditions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favorable,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it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germinates</a:t>
            </a:r>
          </a:p>
          <a:p>
            <a:pPr defTabSz="914400">
              <a:lnSpc>
                <a:spcPts val="46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Eventually,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grows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9900" y="0"/>
            <a:ext cx="8712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841500" y="368300"/>
            <a:ext cx="7663958" cy="288027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>
                <a:tab pos="342900" algn="l"/>
                <a:tab pos="2819400" algn="l"/>
              </a:tabLst>
            </a:pPr>
            <a:r>
              <a:rPr lang="en-US" altLang="zh-CN" dirty="0"/>
              <a:t>		</a:t>
            </a: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Gymnosperms</a:t>
            </a:r>
          </a:p>
          <a:p>
            <a:pPr>
              <a:lnSpc>
                <a:spcPts val="4000"/>
              </a:lnSpc>
              <a:tabLst>
                <a:tab pos="342900" algn="l"/>
                <a:tab pos="28194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pine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</a:p>
          <a:p>
            <a:pPr>
              <a:lnSpc>
                <a:spcPts val="4000"/>
              </a:lnSpc>
              <a:tabLst>
                <a:tab pos="342900" algn="l"/>
                <a:tab pos="28194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consists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>
              <a:lnSpc>
                <a:spcPts val="3300"/>
              </a:lnSpc>
              <a:tabLst>
                <a:tab pos="342900" algn="l"/>
                <a:tab pos="28194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microscopic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stages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grow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inside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</a:p>
          <a:p>
            <a:pPr>
              <a:lnSpc>
                <a:spcPts val="4000"/>
              </a:lnSpc>
              <a:tabLst>
                <a:tab pos="342900" algn="l"/>
                <a:tab pos="28194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hold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conifer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tree’s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reproductive</a:t>
            </a:r>
          </a:p>
          <a:p>
            <a:pPr>
              <a:lnSpc>
                <a:spcPts val="3300"/>
              </a:lnSpc>
              <a:tabLst>
                <a:tab pos="342900" algn="l"/>
                <a:tab pos="28194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structures: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298700" y="3251201"/>
            <a:ext cx="153888" cy="16507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578100" y="3276601"/>
            <a:ext cx="6646050" cy="16507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Diploid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sporangia-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haploid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spores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meiosis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Haploid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Gametes</a:t>
            </a:r>
          </a:p>
          <a:p>
            <a:pPr>
              <a:lnSpc>
                <a:spcPts val="34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Zygotes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841500" y="4991101"/>
            <a:ext cx="5564472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pine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bears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types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612900" y="825501"/>
            <a:ext cx="7630294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hard,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radiating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scales,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55801" y="1295400"/>
            <a:ext cx="6403997" cy="86690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bearing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pair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ovules;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starts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lnSpc>
                <a:spcPts val="33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sporangium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12900" y="2197101"/>
            <a:ext cx="7418762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generally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smaller,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soft,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955801" y="2641601"/>
            <a:ext cx="1554913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short-lived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070101" y="3124201"/>
            <a:ext cx="7401065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scale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produces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sporangia,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349501" y="3505201"/>
            <a:ext cx="4102085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makes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numerous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spores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612901" y="3949701"/>
            <a:ext cx="8273099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955800" y="4394201"/>
            <a:ext cx="916918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spores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12901" y="4889501"/>
            <a:ext cx="7503593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mature,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scales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955800" y="5334001"/>
            <a:ext cx="3504164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release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cloud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473701" y="279401"/>
            <a:ext cx="1072409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054601" y="279401"/>
            <a:ext cx="191238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Pollination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17701" y="825501"/>
            <a:ext cx="7218323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lands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260601" y="1270001"/>
            <a:ext cx="2778005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enters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917700" y="1778001"/>
            <a:ext cx="7804444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pollination,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meiosis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260601" y="2235200"/>
            <a:ext cx="6432851" cy="86690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haploid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cell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begins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33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917700" y="3136901"/>
            <a:ext cx="6683368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grow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260600" y="3581401"/>
            <a:ext cx="4490012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eventually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sperm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egg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374901" y="4064001"/>
            <a:ext cx="7014741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Fertilization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until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654300" y="4445001"/>
            <a:ext cx="1330492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273094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600700" y="279401"/>
            <a:ext cx="820738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12900" y="787401"/>
            <a:ext cx="7830670" cy="13029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fertilization,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zygote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embryo,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whole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transforms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12901" y="2120901"/>
            <a:ext cx="7879721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contains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embryo’s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supply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955801" y="2565401"/>
            <a:ext cx="2478243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tough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coat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12901" y="3060701"/>
            <a:ext cx="7165423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typical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pine,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cones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955800" y="3505201"/>
            <a:ext cx="4302460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pollination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612901" y="4000501"/>
            <a:ext cx="7891519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falls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ground,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dispersed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wind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955801" y="4457701"/>
            <a:ext cx="1503617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animals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12901" y="4965700"/>
            <a:ext cx="6839949" cy="92538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favorable,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germinates</a:t>
            </a:r>
          </a:p>
          <a:p>
            <a:pPr>
              <a:lnSpc>
                <a:spcPts val="4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Eventually,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embryo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grows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256316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543300" y="241301"/>
            <a:ext cx="4560544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Angiosperms and Flowers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841501" y="927100"/>
            <a:ext cx="6665223" cy="92538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flower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trademark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angiosperms</a:t>
            </a:r>
          </a:p>
          <a:p>
            <a:pPr>
              <a:lnSpc>
                <a:spcPts val="4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anatomy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flower: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298701" y="1917701"/>
            <a:ext cx="6513001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Sepals-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modified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leaves;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usually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green;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enclose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578100" y="2298701"/>
            <a:ext cx="2707472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flower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before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opens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298701" y="2768601"/>
            <a:ext cx="7249677" cy="16764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Petals-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usually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important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attracting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animal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pollinators</a:t>
            </a:r>
          </a:p>
          <a:p>
            <a:pPr>
              <a:lnSpc>
                <a:spcPts val="3400"/>
              </a:lnSpc>
              <a:tabLst>
                <a:tab pos="4572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Stamens-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flower’s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parts;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few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many</a:t>
            </a:r>
          </a:p>
          <a:p>
            <a:pPr>
              <a:lnSpc>
                <a:spcPts val="3400"/>
              </a:lnSpc>
              <a:tabLst>
                <a:tab pos="457200" algn="l"/>
              </a:tabLst>
            </a:pPr>
            <a:r>
              <a:rPr lang="en-US" altLang="zh-CN" dirty="0"/>
              <a:t>	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Anther-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sac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stamen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</a:t>
            </a:r>
          </a:p>
          <a:p>
            <a:pPr>
              <a:lnSpc>
                <a:spcPts val="3400"/>
              </a:lnSpc>
              <a:tabLst>
                <a:tab pos="4572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Carpel-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female;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consists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stalk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ovary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base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578100" y="4432301"/>
            <a:ext cx="4465966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sticky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tip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stigma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755901" y="4864101"/>
            <a:ext cx="2574423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Stigma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traps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755900" y="5295901"/>
            <a:ext cx="6825586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Ovary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protective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chamber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containing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984500" y="5689601"/>
            <a:ext cx="4167808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ovules,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eggs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2300" y="0"/>
            <a:ext cx="5867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841500" y="292101"/>
            <a:ext cx="7396256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Plant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tiny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184401" y="736601"/>
            <a:ext cx="1413849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lives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841501" y="1244601"/>
            <a:ext cx="7616893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angiosperm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flowers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184401" y="1689101"/>
            <a:ext cx="5047857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packaged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inside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fruits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841500" y="2184401"/>
            <a:ext cx="7785786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Meiosis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occurring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anthers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flower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leads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841500" y="2654301"/>
            <a:ext cx="6949018" cy="13798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grains</a:t>
            </a:r>
          </a:p>
          <a:p>
            <a:pPr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Meiosis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leads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female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765300" y="584200"/>
            <a:ext cx="7768602" cy="420115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Pollination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occurs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carried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animal,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lands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stigma</a:t>
            </a:r>
          </a:p>
          <a:p>
            <a:pPr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tube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grows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grain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egg,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sperm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ferilizes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egg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creating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zygote</a:t>
            </a:r>
          </a:p>
          <a:p>
            <a:pPr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ovule</a:t>
            </a:r>
          </a:p>
          <a:p>
            <a:pPr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ovary’s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wall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thickens,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fruit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enclose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seeds</a:t>
            </a:r>
          </a:p>
          <a:p>
            <a:pPr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seed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germinates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embryo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grows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mature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765301" y="4737101"/>
            <a:ext cx="8336321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9999"/>
                </a:solidFill>
                <a:latin typeface="Times New Roman" pitchFamily="18" charset="0"/>
                <a:cs typeface="Times New Roman" pitchFamily="18" charset="0"/>
              </a:rPr>
              <a:t>http://www.sumanasinc.com/webcontent/animations/co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0" y="241300"/>
            <a:ext cx="8509000" cy="637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Haplo-Diplontic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39" y="1066800"/>
            <a:ext cx="11417416" cy="5181600"/>
          </a:xfrm>
        </p:spPr>
        <p:txBody>
          <a:bodyPr/>
          <a:lstStyle/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Both phases are multicellular. </a:t>
            </a:r>
          </a:p>
          <a:p>
            <a:pPr algn="just"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But they differ in their dominant phases.</a:t>
            </a: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r>
              <a:rPr lang="en-US" altLang="en-US" sz="3600" b="1" dirty="0">
                <a:effectLst/>
              </a:rPr>
              <a:t> </a:t>
            </a:r>
            <a:r>
              <a:rPr lang="en-US" altLang="en-US" sz="3600" dirty="0"/>
              <a:t> </a:t>
            </a:r>
          </a:p>
          <a:p>
            <a:pPr algn="just" eaLnBrk="1" hangingPunct="1">
              <a:lnSpc>
                <a:spcPct val="85000"/>
              </a:lnSpc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algn="just"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algn="just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88209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9725" y="152401"/>
            <a:ext cx="11853644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chemeClr val="folHlink"/>
                </a:solidFill>
              </a:rPr>
              <a:t>Haplo-Diplontic Life Cycle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840" y="1066800"/>
            <a:ext cx="4907824" cy="51816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E.g. Bryophytes &amp; Pteridophytes.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altLang="en-US" sz="3600" b="1" dirty="0">
                <a:effectLst/>
              </a:rPr>
              <a:t>E.g. Algae like </a:t>
            </a:r>
            <a:r>
              <a:rPr lang="en-US" altLang="en-US" sz="3600" b="1" i="1" dirty="0" err="1">
                <a:effectLst/>
              </a:rPr>
              <a:t>Ectocarpus</a:t>
            </a:r>
            <a:r>
              <a:rPr lang="en-US" altLang="en-US" sz="3600" b="1" i="1" dirty="0">
                <a:effectLst/>
              </a:rPr>
              <a:t>, </a:t>
            </a:r>
            <a:r>
              <a:rPr lang="en-US" altLang="en-US" sz="3600" b="1" i="1" dirty="0" err="1">
                <a:effectLst/>
              </a:rPr>
              <a:t>Polysiphonia</a:t>
            </a:r>
            <a:r>
              <a:rPr lang="en-US" altLang="en-US" sz="3600" b="1" dirty="0">
                <a:effectLst/>
              </a:rPr>
              <a:t>, Kelps. </a:t>
            </a:r>
          </a:p>
          <a:p>
            <a:pPr eaLnBrk="1" hangingPunct="1">
              <a:lnSpc>
                <a:spcPct val="85000"/>
              </a:lnSpc>
              <a:defRPr/>
            </a:pPr>
            <a:endParaRPr lang="en-US" altLang="en-US" sz="3600" dirty="0"/>
          </a:p>
          <a:p>
            <a:pPr eaLnBrk="1" hangingPunct="1">
              <a:lnSpc>
                <a:spcPct val="85000"/>
              </a:lnSpc>
              <a:defRPr/>
            </a:pPr>
            <a:endParaRPr lang="en-US" sz="36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eaLnBrk="1" hangingPunct="1">
              <a:lnSpc>
                <a:spcPct val="85000"/>
              </a:lnSpc>
              <a:defRPr/>
            </a:pP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  <a:p>
            <a:pPr marL="0" indent="0" eaLnBrk="1" hangingPunct="1">
              <a:lnSpc>
                <a:spcPct val="85000"/>
              </a:lnSpc>
              <a:buNone/>
              <a:defRPr/>
            </a:pP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7A9EEF-2E09-45E4-8E3C-0DD815B98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913" y="1044119"/>
            <a:ext cx="6819287" cy="559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91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2301" y="292101"/>
            <a:ext cx="5961055" cy="55335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</a:pPr>
            <a:r>
              <a:rPr lang="en-US" altLang="zh-CN" sz="3998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953000" y="901701"/>
            <a:ext cx="2404248" cy="5564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</a:pPr>
            <a:r>
              <a:rPr lang="en-US" altLang="zh-CN" sz="3995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Bryophytes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70101" y="1790701"/>
            <a:ext cx="8598701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(n)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413001" y="2336800"/>
            <a:ext cx="2243563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sexual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070100" y="2870201"/>
            <a:ext cx="472770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Bears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reproductive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organs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527301" y="3505200"/>
            <a:ext cx="5459443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produce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antherozoids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eggs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070100" y="4038601"/>
            <a:ext cx="831381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stage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longer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lived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,conspicuous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413000" y="4584701"/>
            <a:ext cx="4704108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compared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070101" y="5105401"/>
            <a:ext cx="7899855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stage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dominant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2901" y="749301"/>
            <a:ext cx="7725385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Diploid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(2n)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stage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879600" y="1397000"/>
            <a:ext cx="8644802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union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results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formation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zygote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55800" y="1892300"/>
            <a:ext cx="5452968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which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12901" y="2413001"/>
            <a:ext cx="6113277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Meiosis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SMC(spore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mother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cell)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879600" y="3060701"/>
            <a:ext cx="2492990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formed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879600" y="3644900"/>
            <a:ext cx="6715236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germinate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again.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879600" y="4229100"/>
            <a:ext cx="8532208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continues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with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b/w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gametophye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955800" y="4711701"/>
            <a:ext cx="2734082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12900" y="5257801"/>
            <a:ext cx="7348422" cy="10690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dependent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</a:p>
          <a:p>
            <a:pPr defTabSz="914400">
              <a:lnSpc>
                <a:spcPts val="4600"/>
              </a:lnSpc>
            </a:pPr>
            <a:r>
              <a:rPr lang="en-US" altLang="zh-CN" sz="3206" dirty="0">
                <a:solidFill>
                  <a:srgbClr val="00B05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b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Heteromorphic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0900" y="114300"/>
            <a:ext cx="8178800" cy="668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2611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93901" y="6286500"/>
            <a:ext cx="3863237" cy="3981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2700"/>
              </a:lnSpc>
            </a:pPr>
            <a:r>
              <a:rPr lang="en-US" altLang="zh-CN" sz="27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27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7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  <a:r>
              <a:rPr lang="en-US" altLang="zh-CN" sz="27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7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:</a:t>
            </a:r>
            <a:r>
              <a:rPr lang="en-US" altLang="zh-CN" sz="27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7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Marchantia</a:t>
            </a:r>
            <a:r>
              <a:rPr lang="en-US" altLang="zh-CN" sz="27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795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3500"/>
            <a:ext cx="9144000" cy="6197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93900" y="6375400"/>
            <a:ext cx="4217886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Funaria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(moss):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0400" y="139701"/>
            <a:ext cx="8453212" cy="55335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</a:pPr>
            <a:r>
              <a:rPr lang="en-US" altLang="zh-CN" sz="3998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Difference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between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moss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998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8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liverwort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181601" y="749300"/>
            <a:ext cx="1837619" cy="55322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900"/>
              </a:lnSpc>
            </a:pPr>
            <a:r>
              <a:rPr lang="en-US" altLang="zh-CN" sz="3995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3995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995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765301" y="1320801"/>
            <a:ext cx="2983381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765300" y="1955801"/>
            <a:ext cx="4550926" cy="153708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presence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protonema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II.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Symmetry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III.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Rhizoids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765300" y="3467101"/>
            <a:ext cx="2637710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765301" y="4076700"/>
            <a:ext cx="4713021" cy="99847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Development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embryo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II.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Capsule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organization.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765301" y="5130800"/>
            <a:ext cx="8659165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III.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Photosynthetic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system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cell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layers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capsule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765300" y="5588000"/>
            <a:ext cx="6403804" cy="99847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  <a:tabLst>
                <a:tab pos="5715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mosses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absence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liver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worts.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200"/>
              </a:lnSpc>
              <a:tabLst>
                <a:tab pos="571500" algn="l"/>
              </a:tabLst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IV.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Presence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air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pores,columella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82900" y="1968501"/>
            <a:ext cx="6509218" cy="66640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800"/>
              </a:lnSpc>
            </a:pPr>
            <a:r>
              <a:rPr lang="en-US" altLang="zh-CN" sz="48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  <a:r>
              <a:rPr lang="en-US" altLang="zh-CN" sz="48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48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48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48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854701" y="2692400"/>
            <a:ext cx="480901" cy="67037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800"/>
              </a:lnSpc>
            </a:pPr>
            <a:r>
              <a:rPr lang="en-US" altLang="zh-CN" sz="4802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318000" y="3429000"/>
            <a:ext cx="3581750" cy="6703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4800"/>
              </a:lnSpc>
            </a:pPr>
            <a:r>
              <a:rPr lang="en-US" altLang="zh-CN" sz="48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Pteridophytes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2900" y="368301"/>
            <a:ext cx="858754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(n)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generation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55801" y="927100"/>
            <a:ext cx="2243563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sexual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12900" y="1447801"/>
            <a:ext cx="472770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Bears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reproductive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organs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70101" y="2095500"/>
            <a:ext cx="4500591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anthredia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B0F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archegonia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12900" y="2616201"/>
            <a:ext cx="4683590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Anthredia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archegonia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070101" y="3263901"/>
            <a:ext cx="7631513" cy="4598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flagellate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antherozoids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egg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respectively.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612901" y="3784601"/>
            <a:ext cx="7230441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monoecious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955801" y="4330700"/>
            <a:ext cx="8566063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homosporous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sp.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/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dioecious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heterosporous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sp.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12900" y="4864101"/>
            <a:ext cx="7461594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independent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i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Pteris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955801" y="5410200"/>
            <a:ext cx="4321119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dependent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i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Selaginella.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9700" y="1663700"/>
            <a:ext cx="2908300" cy="3683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12900" y="647700"/>
            <a:ext cx="7165936" cy="165891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Diploid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(2n)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sporophytic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stage</a:t>
            </a:r>
          </a:p>
          <a:p>
            <a:pPr defTabSz="914400">
              <a:lnSpc>
                <a:spcPts val="46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from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zygote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after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fertilization.</a:t>
            </a:r>
          </a:p>
          <a:p>
            <a:pPr defTabSz="914400">
              <a:lnSpc>
                <a:spcPts val="46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Meiosis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SMC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(spore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mother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cell)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879601" y="2438400"/>
            <a:ext cx="5777607" cy="10464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non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motile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haploid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formed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</a:pP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germinate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</a:t>
            </a:r>
            <a:r>
              <a:rPr lang="en-US" altLang="zh-CN" sz="3206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70100" y="3594100"/>
            <a:ext cx="995850" cy="46243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again.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879601" y="4191000"/>
            <a:ext cx="5876737" cy="10464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  <a:tabLst>
                <a:tab pos="190500" algn="l"/>
              </a:tabLst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continues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with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alternation</a:t>
            </a:r>
          </a:p>
          <a:p>
            <a:pPr defTabSz="914400">
              <a:lnSpc>
                <a:spcPts val="1000"/>
              </a:lnSpc>
            </a:pPr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defTabSz="914400">
              <a:lnSpc>
                <a:spcPts val="3600"/>
              </a:lnSpc>
              <a:tabLst>
                <a:tab pos="190500" algn="l"/>
              </a:tabLs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	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b/w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12901" y="5283201"/>
            <a:ext cx="6505755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7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All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formed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may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one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type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955800" y="5829300"/>
            <a:ext cx="8257710" cy="45980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200"/>
              </a:lnSpc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homosporous</a:t>
            </a:r>
            <a:r>
              <a:rPr lang="en-US" altLang="zh-CN" sz="3204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species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</a:t>
            </a:r>
            <a:r>
              <a:rPr lang="en-US" altLang="zh-CN" sz="3204" b="1" i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Lycopodium,Dryopteris</a:t>
            </a:r>
            <a:r>
              <a:rPr lang="en-US" altLang="zh-CN" sz="3204" i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2900" y="215901"/>
            <a:ext cx="8859348" cy="4821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400"/>
              </a:lnSpc>
            </a:pPr>
            <a:r>
              <a:rPr lang="en-US" altLang="zh-CN" sz="3002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Spores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formed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may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be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two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types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ie.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Heterosporous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55800" y="736601"/>
            <a:ext cx="4858702" cy="42421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2900"/>
              </a:lnSpc>
            </a:pP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species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b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</a:t>
            </a:r>
            <a:r>
              <a:rPr lang="en-US" altLang="zh-CN" sz="3000" b="1" i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Selaginella,Marsilea</a:t>
            </a:r>
            <a:r>
              <a:rPr lang="en-US" altLang="zh-CN" sz="3000" b="1" dirty="0">
                <a:solidFill>
                  <a:srgbClr val="00B05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):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32000" y="1282701"/>
            <a:ext cx="7252306" cy="42421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29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microspores/male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spores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developed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955801" y="1739900"/>
            <a:ext cx="1522981" cy="4363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000"/>
              </a:lnSpc>
            </a:pP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sporangia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032001" y="2286001"/>
            <a:ext cx="6023893" cy="4338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-germinate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male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612901" y="2781301"/>
            <a:ext cx="6644127" cy="4821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4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Megaspores/female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developed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955800" y="3289300"/>
            <a:ext cx="2477666" cy="4363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000"/>
              </a:lnSpc>
            </a:pP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megasporangia.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32001" y="3848101"/>
            <a:ext cx="6535315" cy="4338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-germinate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form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female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612900" y="4330701"/>
            <a:ext cx="6971076" cy="4821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400"/>
              </a:lnSpc>
            </a:pPr>
            <a:r>
              <a:rPr lang="en-US" altLang="zh-CN" sz="3000" dirty="0">
                <a:solidFill>
                  <a:srgbClr val="FF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000" b="1" dirty="0">
                <a:solidFill>
                  <a:srgbClr val="FF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is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dominant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phase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life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cycle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612901" y="4889501"/>
            <a:ext cx="8218019" cy="4821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4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independent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of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the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gametophyte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(prothallus)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955800" y="5397501"/>
            <a:ext cx="4604402" cy="4338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grows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to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much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greater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size.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612900" y="5892801"/>
            <a:ext cx="8702832" cy="4821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400"/>
              </a:lnSpc>
            </a:pPr>
            <a:r>
              <a:rPr lang="en-US" altLang="zh-CN" sz="3002" dirty="0"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•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r>
              <a:rPr lang="en-US" altLang="zh-CN" sz="3002" b="1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sporophytes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are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differentiated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into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stems,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leaves</a:t>
            </a:r>
            <a:r>
              <a:rPr lang="en-US" altLang="zh-CN" sz="3002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2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955800" y="6400801"/>
            <a:ext cx="8025338" cy="4338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defTabSz="914400">
              <a:lnSpc>
                <a:spcPts val="3000"/>
              </a:lnSpc>
            </a:pP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roots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and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shows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well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developed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conducting</a:t>
            </a:r>
            <a:r>
              <a:rPr lang="en-US" altLang="zh-CN" sz="3000" dirty="0">
                <a:solidFill>
                  <a:prstClr val="black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3000" dirty="0">
                <a:solidFill>
                  <a:srgbClr val="000000"/>
                </a:solidFill>
                <a:latin typeface="Calibri" pitchFamily="18" charset="0"/>
                <a:ea typeface="宋体" panose="02010600030101010101" pitchFamily="2" charset="-122"/>
                <a:cs typeface="Calibri" pitchFamily="18" charset="0"/>
              </a:rPr>
              <a:t>tissues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500" y="279400"/>
            <a:ext cx="8255000" cy="6210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5240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700" y="152400"/>
            <a:ext cx="8026400" cy="645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37200" y="279401"/>
            <a:ext cx="1003480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Ferns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765301" y="977901"/>
            <a:ext cx="5116785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Dominant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generation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765300" y="1498601"/>
            <a:ext cx="7731284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distinctive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heartlike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108201" y="1943101"/>
            <a:ext cx="1910779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765300" y="2438401"/>
            <a:ext cx="6757684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fertilization,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zygote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remains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765300" y="2908300"/>
            <a:ext cx="7676782" cy="91255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dirty="0"/>
              <a:t>	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sporophyte</a:t>
            </a:r>
          </a:p>
          <a:p>
            <a:pPr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sporangia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undergo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meiosis,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producing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108201" y="3822701"/>
            <a:ext cx="2082301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haploid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spores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765301" y="4318001"/>
            <a:ext cx="6899325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Spores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develop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gametophytes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mitosis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4572000 w 9144000"/>
              <a:gd name="connsiteY0" fmla="*/ 6858000 h 6858000"/>
              <a:gd name="connsiteX1" fmla="*/ 0 w 9144000"/>
              <a:gd name="connsiteY1" fmla="*/ 6858000 h 6858000"/>
              <a:gd name="connsiteX2" fmla="*/ 0 w 9144000"/>
              <a:gd name="connsiteY2" fmla="*/ 0 h 6858000"/>
              <a:gd name="connsiteX3" fmla="*/ 9144000 w 9144000"/>
              <a:gd name="connsiteY3" fmla="*/ 0 h 6858000"/>
              <a:gd name="connsiteX4" fmla="*/ 9144000 w 9144000"/>
              <a:gd name="connsiteY4" fmla="*/ 6858000 h 6858000"/>
              <a:gd name="connsiteX5" fmla="*/ 4572000 w 9144000"/>
              <a:gd name="connsiteY5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9144000" h="6858000">
                <a:moveTo>
                  <a:pt x="457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457200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60400"/>
            <a:ext cx="9144000" cy="553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963" y="3036377"/>
            <a:ext cx="3549111" cy="3549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03" y="273481"/>
            <a:ext cx="3027658" cy="302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62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2969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www.schoolofeducators.com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" y="1"/>
            <a:ext cx="1716901" cy="20508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5012981"/>
            <a:ext cx="3391673" cy="13566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362" y="138024"/>
            <a:ext cx="5178476" cy="261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332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</TotalTime>
  <Words>1414</Words>
  <Application>Microsoft Office PowerPoint</Application>
  <PresentationFormat>Widescreen</PresentationFormat>
  <Paragraphs>318</Paragraphs>
  <Slides>46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Calibri</vt:lpstr>
      <vt:lpstr>Garamond</vt:lpstr>
      <vt:lpstr>Times New Roman</vt:lpstr>
      <vt:lpstr>Trebuchet MS</vt:lpstr>
      <vt:lpstr>Wingdings 3</vt:lpstr>
      <vt:lpstr>Facet</vt:lpstr>
      <vt:lpstr>Teamwork</vt:lpstr>
      <vt:lpstr>Office Theme</vt:lpstr>
      <vt:lpstr>PLANT LIFE CYCLES  &amp;  ALTERNATION OF GENERATIONS</vt:lpstr>
      <vt:lpstr>PLANT LIFE CYCLES &amp; ALTERNATION OF GENERATIONS</vt:lpstr>
      <vt:lpstr>PLANT LIFE CYCLES &amp; ALTERNATION OF GENERATIONS</vt:lpstr>
      <vt:lpstr>PowerPoint Presentation</vt:lpstr>
      <vt:lpstr>PowerPoint Presentation</vt:lpstr>
      <vt:lpstr>PowerPoint Presentation</vt:lpstr>
      <vt:lpstr>PowerPoint Presentation</vt:lpstr>
      <vt:lpstr>Haplontic Life Cycle</vt:lpstr>
      <vt:lpstr>Haplontic Life Cycle</vt:lpstr>
      <vt:lpstr>Diplontic Life Cycle</vt:lpstr>
      <vt:lpstr>Diplontic Life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Haplo-Diplontic Life Cycle</vt:lpstr>
      <vt:lpstr>Haplo-Diplontic Life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 BABU TANGUDU</dc:creator>
  <cp:lastModifiedBy>SAI BABU TANGUDU</cp:lastModifiedBy>
  <cp:revision>29</cp:revision>
  <dcterms:created xsi:type="dcterms:W3CDTF">2017-12-27T15:01:46Z</dcterms:created>
  <dcterms:modified xsi:type="dcterms:W3CDTF">2019-06-08T03:07:09Z</dcterms:modified>
</cp:coreProperties>
</file>