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5" r:id="rId2"/>
    <p:sldId id="256" r:id="rId3"/>
    <p:sldId id="257" r:id="rId4"/>
    <p:sldId id="260" r:id="rId5"/>
    <p:sldId id="259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A0C7BE-F43E-47DC-AFC0-224FD803F58F}" type="datetimeFigureOut">
              <a:rPr lang="en-US" smtClean="0"/>
              <a:pPr/>
              <a:t>09-Jun-19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216E62D-0BDD-4635-A420-87227BA296E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yJ86mS2Nao&amp;t=407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2924944"/>
            <a:ext cx="6512511" cy="302433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SHERLI KS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KV, KELTRON NAGAR 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ERNAKULAM REGION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136904" cy="5361776"/>
          </a:xfrm>
        </p:spPr>
        <p:txBody>
          <a:bodyPr/>
          <a:lstStyle/>
          <a:p>
            <a:pPr marL="45720" indent="0" algn="ctr">
              <a:buNone/>
            </a:pPr>
            <a:r>
              <a:rPr lang="en-US" sz="3200" dirty="0" smtClean="0"/>
              <a:t>INSERVICE COURSE AT KV WALTAIR</a:t>
            </a:r>
          </a:p>
          <a:p>
            <a:pPr marL="45720" indent="0" algn="ctr">
              <a:buNone/>
            </a:pPr>
            <a:r>
              <a:rPr lang="en-US" sz="3200" dirty="0" smtClean="0"/>
              <a:t>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SPELL</a:t>
            </a:r>
          </a:p>
          <a:p>
            <a:pPr marL="45720" indent="0" algn="ctr">
              <a:buNone/>
            </a:pPr>
            <a:r>
              <a:rPr lang="en-US" sz="3200" dirty="0" smtClean="0"/>
              <a:t>DEMO LESSON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96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rmal_Cell_Life_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844824"/>
            <a:ext cx="6408712" cy="47005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175351" cy="1428761"/>
          </a:xfrm>
        </p:spPr>
        <p:txBody>
          <a:bodyPr/>
          <a:lstStyle/>
          <a:p>
            <a:pPr algn="ctr">
              <a:buNone/>
            </a:pPr>
            <a:r>
              <a:rPr lang="en-US" sz="8000" dirty="0" smtClean="0">
                <a:solidFill>
                  <a:srgbClr val="FF0000"/>
                </a:solidFill>
                <a:latin typeface="Bernard MT Condensed" pitchFamily="18" charset="0"/>
              </a:rPr>
              <a:t>CELL CYCLE</a:t>
            </a:r>
            <a:endParaRPr lang="en-IN" sz="8000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348" y="1928802"/>
            <a:ext cx="7929618" cy="4380517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smtClean="0">
                <a:latin typeface="Berlin Sans FB" pitchFamily="34" charset="0"/>
              </a:rPr>
              <a:t>     </a:t>
            </a:r>
            <a:r>
              <a:rPr lang="en-US" sz="4700" dirty="0" smtClean="0">
                <a:latin typeface="Berlin Sans FB" pitchFamily="34" charset="0"/>
              </a:rPr>
              <a:t>The sequence of events by which a cell duplicates its genome, </a:t>
            </a:r>
            <a:r>
              <a:rPr lang="en-US" sz="4700" dirty="0" err="1" smtClean="0">
                <a:latin typeface="Berlin Sans FB" pitchFamily="34" charset="0"/>
              </a:rPr>
              <a:t>synthesises</a:t>
            </a:r>
            <a:r>
              <a:rPr lang="en-US" sz="4700" dirty="0" smtClean="0">
                <a:latin typeface="Berlin Sans FB" pitchFamily="34" charset="0"/>
              </a:rPr>
              <a:t> the other constituents of cell and eventually divides into two daughter cells is called “ Cell Cycle”. </a:t>
            </a:r>
            <a:endParaRPr lang="en-IN" sz="4700" dirty="0">
              <a:latin typeface="Berlin Sans FB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500298" y="1071546"/>
            <a:ext cx="4071966" cy="714380"/>
          </a:xfrm>
        </p:spPr>
        <p:txBody>
          <a:bodyPr/>
          <a:lstStyle/>
          <a:p>
            <a:pPr algn="ctr">
              <a:buNone/>
            </a:pPr>
            <a:r>
              <a:rPr lang="en-US" sz="45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Definition:</a:t>
            </a:r>
            <a:endParaRPr lang="en-IN" sz="45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42910" y="2571744"/>
            <a:ext cx="7929618" cy="4286256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200" dirty="0" smtClean="0"/>
              <a:t> </a:t>
            </a:r>
            <a:r>
              <a:rPr lang="en-US" sz="4000" dirty="0" err="1" smtClean="0"/>
              <a:t>Interphase</a:t>
            </a:r>
            <a:r>
              <a:rPr lang="en-US" sz="4000" dirty="0" smtClean="0"/>
              <a:t> :- </a:t>
            </a:r>
            <a:r>
              <a:rPr lang="en-US" sz="3200" dirty="0" smtClean="0"/>
              <a:t>Last more than 95% of the duration of the cell cycle (Resting Phase).</a:t>
            </a:r>
          </a:p>
          <a:p>
            <a:pPr algn="just"/>
            <a:r>
              <a:rPr lang="en-US" sz="3200" dirty="0" smtClean="0"/>
              <a:t>       </a:t>
            </a:r>
            <a:r>
              <a:rPr lang="en-US" sz="3200" u="sng" dirty="0" smtClean="0"/>
              <a:t>Duration of Cell Cycle</a:t>
            </a:r>
            <a:r>
              <a:rPr lang="en-US" sz="3200" dirty="0" smtClean="0"/>
              <a:t>: A typical eukaryotic human cell cycle- 24 Hours.</a:t>
            </a:r>
          </a:p>
          <a:p>
            <a:pPr algn="just"/>
            <a:r>
              <a:rPr lang="en-US" sz="3200" dirty="0" smtClean="0"/>
              <a:t>        An yeast cell -90 Minutes</a:t>
            </a:r>
            <a:r>
              <a:rPr lang="en-US" sz="40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/>
              <a:t> M Phase: </a:t>
            </a:r>
            <a:r>
              <a:rPr lang="en-US" sz="3200" dirty="0" smtClean="0"/>
              <a:t>Multiplicative phase</a:t>
            </a:r>
            <a:r>
              <a:rPr lang="en-US" sz="2800" dirty="0" smtClean="0"/>
              <a:t>. </a:t>
            </a:r>
            <a:endParaRPr lang="en-IN" sz="3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85786" y="642918"/>
            <a:ext cx="7858180" cy="1793167"/>
          </a:xfrm>
        </p:spPr>
        <p:txBody>
          <a:bodyPr/>
          <a:lstStyle/>
          <a:p>
            <a:pPr algn="ctr">
              <a:buNone/>
            </a:pPr>
            <a:r>
              <a:rPr lang="en-US" sz="4500" dirty="0" smtClean="0">
                <a:solidFill>
                  <a:schemeClr val="accent6">
                    <a:lumMod val="75000"/>
                  </a:schemeClr>
                </a:solidFill>
              </a:rPr>
              <a:t>The cell cycle divided into two basic phases </a:t>
            </a:r>
            <a:endParaRPr lang="en-IN" sz="45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00100" y="642918"/>
            <a:ext cx="7175351" cy="796776"/>
          </a:xfrm>
        </p:spPr>
        <p:txBody>
          <a:bodyPr/>
          <a:lstStyle/>
          <a:p>
            <a:pPr algn="ctr">
              <a:buNone/>
            </a:pPr>
            <a:r>
              <a:rPr lang="en-US" sz="45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Phases of Cell Cycle</a:t>
            </a:r>
            <a:endParaRPr lang="en-IN" sz="4500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3" descr="cell-cycle-class-11-biolog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698891"/>
            <a:ext cx="6500858" cy="4642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71472" y="1571612"/>
            <a:ext cx="3918208" cy="639762"/>
          </a:xfrm>
        </p:spPr>
        <p:txBody>
          <a:bodyPr/>
          <a:lstStyle/>
          <a:p>
            <a:r>
              <a:rPr smtClean="0">
                <a:solidFill>
                  <a:srgbClr val="7030A0"/>
                </a:solidFill>
              </a:rPr>
              <a:t>Interphase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42910" y="2214554"/>
            <a:ext cx="3846770" cy="34290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Divided into three further phases,</a:t>
            </a:r>
            <a:endParaRPr lang="en-US" u="sng" dirty="0" smtClean="0">
              <a:solidFill>
                <a:srgbClr val="FF0000"/>
              </a:solidFill>
            </a:endParaRPr>
          </a:p>
          <a:p>
            <a:pPr marL="388620" indent="-342900">
              <a:buAutoNum type="arabicPeriod"/>
            </a:pPr>
            <a:r>
              <a:rPr lang="en-US" u="sng" dirty="0" smtClean="0">
                <a:solidFill>
                  <a:srgbClr val="FF0000"/>
                </a:solidFill>
              </a:rPr>
              <a:t>G1 Phase (Gap I)</a:t>
            </a:r>
            <a:r>
              <a:rPr lang="en-US" dirty="0" smtClean="0"/>
              <a:t>: Cell growth and protein synthesis.</a:t>
            </a:r>
          </a:p>
          <a:p>
            <a:pPr marL="388620" indent="-342900">
              <a:buAutoNum type="arabicPeriod"/>
            </a:pPr>
            <a:r>
              <a:rPr lang="en-US" u="sng" dirty="0" smtClean="0">
                <a:solidFill>
                  <a:srgbClr val="FF0000"/>
                </a:solidFill>
              </a:rPr>
              <a:t>S Phase (Synthesis)</a:t>
            </a:r>
            <a:r>
              <a:rPr lang="en-US" dirty="0" smtClean="0"/>
              <a:t>: Duplication of DNA</a:t>
            </a:r>
          </a:p>
          <a:p>
            <a:pPr marL="388620" indent="-342900">
              <a:buAutoNum type="arabicPeriod"/>
            </a:pPr>
            <a:r>
              <a:rPr lang="en-US" u="sng" dirty="0" smtClean="0">
                <a:solidFill>
                  <a:srgbClr val="FF0000"/>
                </a:solidFill>
              </a:rPr>
              <a:t>G2 Phase ( Gap II)</a:t>
            </a:r>
            <a:r>
              <a:rPr lang="en-US" dirty="0" smtClean="0"/>
              <a:t>: protein synthesis.</a:t>
            </a:r>
          </a:p>
          <a:p>
            <a:pPr marL="388620" indent="-342900">
              <a:buNone/>
            </a:pPr>
            <a:r>
              <a:rPr lang="en-US" dirty="0" smtClean="0"/>
              <a:t>      Some of the cases the cells enter into  G</a:t>
            </a:r>
            <a:r>
              <a:rPr lang="en-US" baseline="-25000" dirty="0" smtClean="0"/>
              <a:t>0 </a:t>
            </a:r>
            <a:r>
              <a:rPr lang="en-US" dirty="0" smtClean="0"/>
              <a:t>Phase (Quiescent Stage)</a:t>
            </a:r>
            <a:endParaRPr lang="en-IN" dirty="0" smtClean="0"/>
          </a:p>
          <a:p>
            <a:pPr marL="388620" indent="-342900">
              <a:buNone/>
            </a:pPr>
            <a:endParaRPr lang="en-US" dirty="0" smtClean="0"/>
          </a:p>
          <a:p>
            <a:pPr marL="388620" indent="-342900">
              <a:buNone/>
            </a:pPr>
            <a:endParaRPr lang="en-US" dirty="0" smtClean="0"/>
          </a:p>
          <a:p>
            <a:pPr marL="388620" indent="-342900">
              <a:buAutoNum type="arabicPeriod"/>
            </a:pPr>
            <a:endParaRPr lang="en-US" dirty="0" smtClean="0"/>
          </a:p>
          <a:p>
            <a:pPr marL="388620" indent="-342900">
              <a:buNone/>
            </a:pPr>
            <a:endParaRPr lang="en-US" dirty="0" smtClean="0"/>
          </a:p>
          <a:p>
            <a:pPr marL="388620" indent="-342900">
              <a:buNone/>
            </a:pPr>
            <a:endParaRPr lang="en-US" dirty="0" smtClean="0"/>
          </a:p>
          <a:p>
            <a:pPr marL="388620" indent="-342900">
              <a:buAutoNum type="arabicPeriod"/>
            </a:pP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643438" y="1571612"/>
            <a:ext cx="4214842" cy="639762"/>
          </a:xfrm>
        </p:spPr>
        <p:txBody>
          <a:bodyPr/>
          <a:lstStyle/>
          <a:p>
            <a:r>
              <a:rPr smtClean="0">
                <a:solidFill>
                  <a:srgbClr val="7030A0"/>
                </a:solidFill>
              </a:rPr>
              <a:t>M Phase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643438" y="2214554"/>
            <a:ext cx="4214842" cy="3571900"/>
          </a:xfrm>
        </p:spPr>
        <p:txBody>
          <a:bodyPr/>
          <a:lstStyle/>
          <a:p>
            <a:pPr marL="388620" indent="-342900">
              <a:buAutoNum type="arabicPeriod"/>
            </a:pPr>
            <a:r>
              <a:rPr lang="en-US" dirty="0" err="1" smtClean="0">
                <a:solidFill>
                  <a:srgbClr val="FF0000"/>
                </a:solidFill>
              </a:rPr>
              <a:t>K</a:t>
            </a:r>
            <a:r>
              <a:rPr lang="en-US" u="sng" dirty="0" err="1" smtClean="0">
                <a:solidFill>
                  <a:srgbClr val="FF0000"/>
                </a:solidFill>
              </a:rPr>
              <a:t>aryokinesis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Prophase, Metaphase, Anaphase, </a:t>
            </a:r>
            <a:r>
              <a:rPr lang="en-US" dirty="0" err="1" smtClean="0"/>
              <a:t>Telophase</a:t>
            </a:r>
            <a:endParaRPr lang="en-US" dirty="0" smtClean="0"/>
          </a:p>
          <a:p>
            <a:pPr marL="388620" indent="-342900">
              <a:buAutoNum type="arabicPeriod"/>
            </a:pPr>
            <a:r>
              <a:rPr lang="en-US" u="sng" dirty="0" err="1" smtClean="0">
                <a:solidFill>
                  <a:srgbClr val="FF0000"/>
                </a:solidFill>
              </a:rPr>
              <a:t>Cytokinesis</a:t>
            </a:r>
            <a:r>
              <a:rPr lang="en-US" dirty="0" smtClean="0"/>
              <a:t>: Division of the Cytoplasm</a:t>
            </a:r>
          </a:p>
          <a:p>
            <a:pPr marL="388620" indent="-342900">
              <a:buNone/>
            </a:pPr>
            <a:endParaRPr lang="en-IN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85786" y="285728"/>
            <a:ext cx="7929618" cy="1143000"/>
          </a:xfrm>
        </p:spPr>
        <p:txBody>
          <a:bodyPr/>
          <a:lstStyle/>
          <a:p>
            <a:pPr algn="ctr">
              <a:buNone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The cell cycle divided into two basic phases </a:t>
            </a:r>
            <a:endParaRPr lang="en-IN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357166"/>
            <a:ext cx="6512511" cy="1143000"/>
          </a:xfrm>
        </p:spPr>
        <p:txBody>
          <a:bodyPr/>
          <a:lstStyle/>
          <a:p>
            <a:pPr algn="ctr">
              <a:buNone/>
            </a:pPr>
            <a:r>
              <a:rPr lang="en-US" sz="4500" dirty="0" smtClean="0">
                <a:solidFill>
                  <a:srgbClr val="C00000"/>
                </a:solidFill>
              </a:rPr>
              <a:t>Evaluation: </a:t>
            </a:r>
            <a:endParaRPr lang="en-IN" sz="45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7158" y="1196752"/>
            <a:ext cx="8286808" cy="547260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endParaRPr lang="en-US" dirty="0" smtClean="0"/>
          </a:p>
          <a:p>
            <a:pPr marL="502920" indent="-457200">
              <a:buAutoNum type="arabicPeriod"/>
            </a:pPr>
            <a:r>
              <a:rPr lang="en-US" dirty="0" smtClean="0"/>
              <a:t>Define </a:t>
            </a:r>
            <a:r>
              <a:rPr lang="en-US" dirty="0" smtClean="0"/>
              <a:t>cell cycle</a:t>
            </a:r>
          </a:p>
          <a:p>
            <a:pPr marL="502920" indent="-457200">
              <a:buAutoNum type="arabicPeriod"/>
            </a:pPr>
            <a:r>
              <a:rPr lang="en-US" dirty="0" smtClean="0"/>
              <a:t>Mention different phases of cell cycle.</a:t>
            </a:r>
          </a:p>
          <a:p>
            <a:pPr marL="502920" indent="-457200">
              <a:buAutoNum type="arabicPeriod"/>
            </a:pPr>
            <a:r>
              <a:rPr lang="en-US" dirty="0" smtClean="0"/>
              <a:t>Mention different phases of </a:t>
            </a:r>
            <a:r>
              <a:rPr lang="en-US" dirty="0" err="1" smtClean="0"/>
              <a:t>interphase</a:t>
            </a:r>
            <a:r>
              <a:rPr lang="en-US" dirty="0" smtClean="0"/>
              <a:t> </a:t>
            </a:r>
          </a:p>
          <a:p>
            <a:pPr marL="502920" indent="-457200">
              <a:buAutoNum type="arabicPeriod"/>
            </a:pPr>
            <a:r>
              <a:rPr lang="en-US" dirty="0" smtClean="0"/>
              <a:t>Mention the changes taking place during the different phases of </a:t>
            </a:r>
            <a:r>
              <a:rPr lang="en-US" dirty="0" err="1" smtClean="0"/>
              <a:t>interphases</a:t>
            </a:r>
            <a:r>
              <a:rPr lang="en-US" dirty="0" smtClean="0"/>
              <a:t>.</a:t>
            </a:r>
          </a:p>
          <a:p>
            <a:pPr marL="502920" indent="-457200">
              <a:buAutoNum type="arabicPeriod"/>
            </a:pPr>
            <a:r>
              <a:rPr lang="en-US" dirty="0" smtClean="0"/>
              <a:t>What do you mean by quiescent stage ? </a:t>
            </a:r>
          </a:p>
          <a:p>
            <a:pPr marL="502920" indent="-457200">
              <a:buAutoNum type="arabicPeriod"/>
            </a:pPr>
            <a:r>
              <a:rPr lang="en-US" dirty="0" smtClean="0"/>
              <a:t>Mention the duration of cell cycle in yeast and human cell</a:t>
            </a:r>
            <a:r>
              <a:rPr lang="en-US" dirty="0" smtClean="0"/>
              <a:t>.</a:t>
            </a:r>
          </a:p>
          <a:p>
            <a:pPr marL="502920" indent="-457200">
              <a:buAutoNum type="arabicPeriod"/>
            </a:pPr>
            <a:r>
              <a:rPr lang="en-US" dirty="0" smtClean="0"/>
              <a:t>Two </a:t>
            </a:r>
            <a:r>
              <a:rPr lang="en-US" dirty="0" smtClean="0"/>
              <a:t>key events take place during S-phase in animal cells; DNA replication and duplication of centriole. In which part of the cell do these events occur </a:t>
            </a:r>
            <a:r>
              <a:rPr lang="en-US" dirty="0" smtClean="0"/>
              <a:t>?</a:t>
            </a:r>
          </a:p>
          <a:p>
            <a:pPr marL="502920" indent="-457200">
              <a:buAutoNum type="arabicPeriod"/>
            </a:pPr>
            <a:r>
              <a:rPr lang="en-US" dirty="0" smtClean="0"/>
              <a:t>A plant cell X has 2n=36 chromosomes, what would be the number of chromosomes and DNA after completion of  G</a:t>
            </a:r>
            <a:r>
              <a:rPr lang="en-US" sz="1600" dirty="0" smtClean="0"/>
              <a:t>1</a:t>
            </a:r>
            <a:r>
              <a:rPr lang="en-US" dirty="0" smtClean="0"/>
              <a:t>, S and G</a:t>
            </a:r>
            <a:r>
              <a:rPr lang="en-US" sz="1400" dirty="0" smtClean="0"/>
              <a:t>2</a:t>
            </a:r>
            <a:r>
              <a:rPr lang="en-US" dirty="0" smtClean="0"/>
              <a:t> phase?</a:t>
            </a:r>
            <a:endParaRPr lang="en-US" dirty="0" smtClean="0"/>
          </a:p>
          <a:p>
            <a:pPr marL="502920" indent="-457200">
              <a:buAutoNum type="arabicPeriod"/>
            </a:pPr>
            <a:endParaRPr lang="en-US" dirty="0" smtClean="0"/>
          </a:p>
          <a:p>
            <a:pPr marL="502920" indent="-457200"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2564904"/>
            <a:ext cx="7704856" cy="1944216"/>
          </a:xfrm>
        </p:spPr>
        <p:txBody>
          <a:bodyPr/>
          <a:lstStyle/>
          <a:p>
            <a:pPr marL="45720" indent="0">
              <a:buNone/>
            </a:pPr>
            <a:endParaRPr lang="en-US" dirty="0" smtClean="0">
              <a:hlinkClick r:id="rId2"/>
            </a:endParaRPr>
          </a:p>
          <a:p>
            <a:pPr marL="45720" indent="0">
              <a:buNone/>
            </a:pPr>
            <a:endParaRPr lang="en-US" dirty="0">
              <a:hlinkClick r:id="rId2"/>
            </a:endParaRPr>
          </a:p>
          <a:p>
            <a:pPr marL="4572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://www.youtube.com/watch?v=HyJ86mS2Nao&amp;t=407s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18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166" y="3429000"/>
            <a:ext cx="6572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Thank you………..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 descr="C:\Users\kv\Downloads\Smile-Icons-02_Converted-01-5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428604"/>
            <a:ext cx="2724152" cy="2724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6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Theme6</Template>
  <TotalTime>144</TotalTime>
  <Words>294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Theme6</vt:lpstr>
      <vt:lpstr>SHERLI KS  KV, KELTRON NAGAR   ERNAKULAM REGION </vt:lpstr>
      <vt:lpstr>CELL CYCLE</vt:lpstr>
      <vt:lpstr>Definition:</vt:lpstr>
      <vt:lpstr>The cell cycle divided into two basic phases </vt:lpstr>
      <vt:lpstr>Phases of Cell Cycle</vt:lpstr>
      <vt:lpstr>The cell cycle divided into two basic phases </vt:lpstr>
      <vt:lpstr>Evaluation: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kv</dc:creator>
  <cp:lastModifiedBy>USER</cp:lastModifiedBy>
  <cp:revision>20</cp:revision>
  <dcterms:created xsi:type="dcterms:W3CDTF">2019-06-01T10:16:07Z</dcterms:created>
  <dcterms:modified xsi:type="dcterms:W3CDTF">2019-06-09T13:35:30Z</dcterms:modified>
</cp:coreProperties>
</file>