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1" r:id="rId2"/>
    <p:sldId id="300" r:id="rId3"/>
    <p:sldId id="303" r:id="rId4"/>
    <p:sldId id="256" r:id="rId5"/>
    <p:sldId id="257" r:id="rId6"/>
    <p:sldId id="258" r:id="rId7"/>
    <p:sldId id="259" r:id="rId8"/>
    <p:sldId id="274" r:id="rId9"/>
    <p:sldId id="275" r:id="rId10"/>
    <p:sldId id="276" r:id="rId11"/>
    <p:sldId id="277" r:id="rId12"/>
    <p:sldId id="283" r:id="rId13"/>
    <p:sldId id="260" r:id="rId14"/>
    <p:sldId id="278" r:id="rId15"/>
    <p:sldId id="271" r:id="rId16"/>
    <p:sldId id="272" r:id="rId17"/>
    <p:sldId id="280" r:id="rId18"/>
    <p:sldId id="273" r:id="rId19"/>
    <p:sldId id="279" r:id="rId20"/>
    <p:sldId id="261" r:id="rId21"/>
    <p:sldId id="281" r:id="rId22"/>
    <p:sldId id="282" r:id="rId23"/>
    <p:sldId id="284" r:id="rId24"/>
    <p:sldId id="285" r:id="rId25"/>
    <p:sldId id="270" r:id="rId26"/>
    <p:sldId id="262" r:id="rId27"/>
    <p:sldId id="286" r:id="rId28"/>
    <p:sldId id="287" r:id="rId29"/>
    <p:sldId id="265" r:id="rId30"/>
    <p:sldId id="266" r:id="rId31"/>
    <p:sldId id="263" r:id="rId32"/>
    <p:sldId id="288" r:id="rId33"/>
    <p:sldId id="264" r:id="rId34"/>
    <p:sldId id="289" r:id="rId35"/>
    <p:sldId id="294" r:id="rId36"/>
    <p:sldId id="304" r:id="rId37"/>
    <p:sldId id="295" r:id="rId38"/>
    <p:sldId id="296" r:id="rId39"/>
    <p:sldId id="297" r:id="rId40"/>
    <p:sldId id="298" r:id="rId41"/>
    <p:sldId id="299" r:id="rId42"/>
    <p:sldId id="305" r:id="rId43"/>
    <p:sldId id="29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A4C812-1045-44A0-80D7-AAA6469301B8}"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7635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A4C812-1045-44A0-80D7-AAA6469301B8}"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1980242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A4C812-1045-44A0-80D7-AAA6469301B8}"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2380559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A4C812-1045-44A0-80D7-AAA6469301B8}"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4047126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A4C812-1045-44A0-80D7-AAA6469301B8}" type="datetimeFigureOut">
              <a:rPr lang="en-US" smtClean="0"/>
              <a:t>6/9/2019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4030540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A4C812-1045-44A0-80D7-AAA6469301B8}" type="datetimeFigureOut">
              <a:rPr lang="en-US" smtClean="0"/>
              <a:t>6/9/2019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1784005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A4C812-1045-44A0-80D7-AAA6469301B8}" type="datetimeFigureOut">
              <a:rPr lang="en-US" smtClean="0"/>
              <a:t>6/9/2019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1342368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A4C812-1045-44A0-80D7-AAA6469301B8}"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836977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A4C812-1045-44A0-80D7-AAA6469301B8}" type="datetimeFigureOut">
              <a:rPr lang="en-US" smtClean="0"/>
              <a:t>6/9/2019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242867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A4C812-1045-44A0-80D7-AAA6469301B8}"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785180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A4C812-1045-44A0-80D7-AAA6469301B8}" type="datetimeFigureOut">
              <a:rPr lang="en-US" smtClean="0"/>
              <a:t>6/9/2019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3C879-EF9A-4077-8B5C-B25FF00021B6}" type="slidenum">
              <a:rPr lang="en-US" smtClean="0"/>
              <a:t>‹#›</a:t>
            </a:fld>
            <a:endParaRPr lang="en-US"/>
          </a:p>
        </p:txBody>
      </p:sp>
    </p:spTree>
    <p:extLst>
      <p:ext uri="{BB962C8B-B14F-4D97-AF65-F5344CB8AC3E}">
        <p14:creationId xmlns:p14="http://schemas.microsoft.com/office/powerpoint/2010/main" val="450354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A4C812-1045-44A0-80D7-AAA6469301B8}" type="datetimeFigureOut">
              <a:rPr lang="en-US" smtClean="0"/>
              <a:t>6/9/2019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3C879-EF9A-4077-8B5C-B25FF00021B6}" type="slidenum">
              <a:rPr lang="en-US" smtClean="0"/>
              <a:t>‹#›</a:t>
            </a:fld>
            <a:endParaRPr lang="en-US"/>
          </a:p>
        </p:txBody>
      </p:sp>
    </p:spTree>
    <p:extLst>
      <p:ext uri="{BB962C8B-B14F-4D97-AF65-F5344CB8AC3E}">
        <p14:creationId xmlns:p14="http://schemas.microsoft.com/office/powerpoint/2010/main" val="1917965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7.xml"/><Relationship Id="rId5" Type="http://schemas.openxmlformats.org/officeDocument/2006/relationships/image" Target="../media/image18.emf"/><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jpe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1.png"/><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64.png"/><Relationship Id="rId16" Type="http://schemas.openxmlformats.org/officeDocument/2006/relationships/image" Target="../media/image78.jpeg"/><Relationship Id="rId1" Type="http://schemas.openxmlformats.org/officeDocument/2006/relationships/slideLayout" Target="../slideLayouts/slideLayout6.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66.emf"/><Relationship Id="rId9" Type="http://schemas.openxmlformats.org/officeDocument/2006/relationships/image" Target="../media/image71.png"/><Relationship Id="rId14" Type="http://schemas.openxmlformats.org/officeDocument/2006/relationships/image" Target="../media/image76.png"/></Relationships>
</file>

<file path=ppt/slides/_rels/slide4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www.biologydiscussion.com/ecosystem/2-main-types-of-population-interaction-ecosystem-biology/82308" TargetMode="External"/><Relationship Id="rId2" Type="http://schemas.openxmlformats.org/officeDocument/2006/relationships/hyperlink" Target="https://cbsebiology4u.wordpress.com/cbse-class-xii-biology-notes/organism-and-population-note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7199" y="381000"/>
            <a:ext cx="8263467" cy="5867400"/>
          </a:xfrm>
          <a:prstGeom prst="rect">
            <a:avLst/>
          </a:prstGeom>
        </p:spPr>
      </p:pic>
    </p:spTree>
    <p:extLst>
      <p:ext uri="{BB962C8B-B14F-4D97-AF65-F5344CB8AC3E}">
        <p14:creationId xmlns:p14="http://schemas.microsoft.com/office/powerpoint/2010/main" val="3956573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à°¸à°à°¬à°à°§à°¿à°¤ à°à°¿à°¤à±à°°à°"/>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09550"/>
            <a:ext cx="7419975" cy="643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271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6300" y="281024"/>
            <a:ext cx="7391400" cy="6295951"/>
          </a:xfrm>
          <a:prstGeom prst="rect">
            <a:avLst/>
          </a:prstGeom>
        </p:spPr>
      </p:pic>
    </p:spTree>
    <p:extLst>
      <p:ext uri="{BB962C8B-B14F-4D97-AF65-F5344CB8AC3E}">
        <p14:creationId xmlns:p14="http://schemas.microsoft.com/office/powerpoint/2010/main" val="1897973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smCheck">
          <a:fgClr>
            <a:srgbClr val="92D050"/>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8077200" cy="2305051"/>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000"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Imprint MT Shadow" panose="04020605060303030202" pitchFamily="82" charset="0"/>
              </a:rPr>
              <a:t>Population Interactions</a:t>
            </a:r>
            <a:endPar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Imprint MT Shadow" panose="04020605060303030202" pitchFamily="82" charset="0"/>
            </a:endParaRPr>
          </a:p>
        </p:txBody>
      </p:sp>
      <p:sp>
        <p:nvSpPr>
          <p:cNvPr id="3" name="Subtitle 2"/>
          <p:cNvSpPr>
            <a:spLocks noGrp="1"/>
          </p:cNvSpPr>
          <p:nvPr>
            <p:ph type="subTitle" idx="1"/>
          </p:nvPr>
        </p:nvSpPr>
        <p:spPr>
          <a:xfrm>
            <a:off x="1371600" y="3429000"/>
            <a:ext cx="6400800" cy="1752600"/>
          </a:xfrm>
        </p:spPr>
        <p:txBody>
          <a:bodyPr/>
          <a:lstStyle/>
          <a:p>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interaction of populations of two different species</a:t>
            </a:r>
          </a:p>
        </p:txBody>
      </p:sp>
    </p:spTree>
    <p:extLst>
      <p:ext uri="{BB962C8B-B14F-4D97-AF65-F5344CB8AC3E}">
        <p14:creationId xmlns:p14="http://schemas.microsoft.com/office/powerpoint/2010/main" val="3103551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en-US"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Interspecific interactions could be </a:t>
            </a:r>
            <a:r>
              <a:rPr lang="en-US"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en-US"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a:xfrm>
            <a:off x="457200" y="2438400"/>
            <a:ext cx="8229600" cy="3687763"/>
          </a:xfrm>
        </p:spPr>
        <p:txBody>
          <a:bodyPr>
            <a:normAutofit/>
          </a:bodyPr>
          <a:lstStyle/>
          <a:p>
            <a:r>
              <a:rPr lang="en-US" sz="4000" b="1" dirty="0" smtClean="0">
                <a:ln w="1905"/>
                <a:solidFill>
                  <a:schemeClr val="accent6">
                    <a:lumMod val="75000"/>
                  </a:schemeClr>
                </a:solidFill>
                <a:effectLst>
                  <a:innerShdw blurRad="69850" dist="43180" dir="5400000">
                    <a:srgbClr val="000000">
                      <a:alpha val="65000"/>
                    </a:srgbClr>
                  </a:innerShdw>
                </a:effectLst>
              </a:rPr>
              <a:t>Beneficial		(+)</a:t>
            </a:r>
          </a:p>
          <a:p>
            <a:r>
              <a:rPr lang="en-US" sz="4000" b="1" dirty="0" smtClean="0">
                <a:ln w="1905"/>
                <a:solidFill>
                  <a:schemeClr val="accent6">
                    <a:lumMod val="75000"/>
                  </a:schemeClr>
                </a:solidFill>
                <a:effectLst>
                  <a:innerShdw blurRad="69850" dist="43180" dir="5400000">
                    <a:srgbClr val="000000">
                      <a:alpha val="65000"/>
                    </a:srgbClr>
                  </a:innerShdw>
                </a:effectLst>
              </a:rPr>
              <a:t>Detrimental	(-)</a:t>
            </a:r>
          </a:p>
          <a:p>
            <a:r>
              <a:rPr lang="en-US" sz="4000" b="1" dirty="0">
                <a:ln w="1905"/>
                <a:solidFill>
                  <a:schemeClr val="accent6">
                    <a:lumMod val="75000"/>
                  </a:schemeClr>
                </a:solidFill>
                <a:effectLst>
                  <a:innerShdw blurRad="69850" dist="43180" dir="5400000">
                    <a:srgbClr val="000000">
                      <a:alpha val="65000"/>
                    </a:srgbClr>
                  </a:innerShdw>
                </a:effectLst>
              </a:rPr>
              <a:t>N</a:t>
            </a:r>
            <a:r>
              <a:rPr lang="en-US" sz="4000" b="1" dirty="0" smtClean="0">
                <a:ln w="1905"/>
                <a:solidFill>
                  <a:schemeClr val="accent6">
                    <a:lumMod val="75000"/>
                  </a:schemeClr>
                </a:solidFill>
                <a:effectLst>
                  <a:innerShdw blurRad="69850" dist="43180" dir="5400000">
                    <a:srgbClr val="000000">
                      <a:alpha val="65000"/>
                    </a:srgbClr>
                  </a:innerShdw>
                </a:effectLst>
              </a:rPr>
              <a:t>eutral 		(0)</a:t>
            </a:r>
            <a:endParaRPr lang="en-US" sz="4000" b="1" dirty="0">
              <a:ln w="1905"/>
              <a:solidFill>
                <a:schemeClr val="accent6">
                  <a:lumMod val="75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946895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Types of Population </a:t>
            </a:r>
            <a:r>
              <a:rPr lang="en-US"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Interactions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97199322"/>
              </p:ext>
            </p:extLst>
          </p:nvPr>
        </p:nvGraphicFramePr>
        <p:xfrm>
          <a:off x="914402" y="1605482"/>
          <a:ext cx="3809998" cy="533400"/>
        </p:xfrm>
        <a:graphic>
          <a:graphicData uri="http://schemas.openxmlformats.org/drawingml/2006/table">
            <a:tbl>
              <a:tblPr firstRow="1" firstCol="1" bandRow="1">
                <a:tableStyleId>{5C22544A-7EE6-4342-B048-85BDC9FD1C3A}</a:tableStyleId>
              </a:tblPr>
              <a:tblGrid>
                <a:gridCol w="2068869"/>
                <a:gridCol w="921774"/>
                <a:gridCol w="819355"/>
              </a:tblGrid>
              <a:tr h="533400">
                <a:tc>
                  <a:txBody>
                    <a:bodyPr/>
                    <a:lstStyle/>
                    <a:p>
                      <a:pPr marL="0" marR="0">
                        <a:lnSpc>
                          <a:spcPct val="115000"/>
                        </a:lnSpc>
                        <a:spcBef>
                          <a:spcPts val="0"/>
                        </a:spcBef>
                        <a:spcAft>
                          <a:spcPts val="0"/>
                        </a:spcAft>
                      </a:pPr>
                      <a:r>
                        <a:rPr lang="en-US" sz="2400" dirty="0">
                          <a:effectLst/>
                        </a:rPr>
                        <a:t>Mutualism</a:t>
                      </a:r>
                      <a:endParaRPr lang="en-US" sz="16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800" dirty="0">
                          <a:effectLst/>
                        </a:rPr>
                        <a:t>+</a:t>
                      </a:r>
                      <a:endParaRPr lang="en-US" sz="1800" dirty="0">
                        <a:effectLst/>
                        <a:latin typeface="Calibri"/>
                        <a:ea typeface="Times New Roman"/>
                        <a:cs typeface="Times New Roman"/>
                      </a:endParaRPr>
                    </a:p>
                  </a:txBody>
                  <a:tcPr marL="68580" marR="68580" marT="0" marB="0">
                    <a:solidFill>
                      <a:srgbClr val="92D050"/>
                    </a:solidFill>
                  </a:tcPr>
                </a:tc>
                <a:tc>
                  <a:txBody>
                    <a:bodyPr/>
                    <a:lstStyle/>
                    <a:p>
                      <a:pPr marL="0" marR="0">
                        <a:lnSpc>
                          <a:spcPct val="115000"/>
                        </a:lnSpc>
                        <a:spcBef>
                          <a:spcPts val="0"/>
                        </a:spcBef>
                        <a:spcAft>
                          <a:spcPts val="0"/>
                        </a:spcAft>
                      </a:pPr>
                      <a:r>
                        <a:rPr lang="en-US" sz="2800" dirty="0">
                          <a:effectLst/>
                        </a:rPr>
                        <a:t>+</a:t>
                      </a:r>
                      <a:endParaRPr lang="en-US" sz="1800" dirty="0">
                        <a:effectLst/>
                        <a:latin typeface="Calibri"/>
                        <a:ea typeface="Times New Roman"/>
                        <a:cs typeface="Times New Roman"/>
                      </a:endParaRPr>
                    </a:p>
                  </a:txBody>
                  <a:tcPr marL="68580" marR="68580" marT="0" marB="0">
                    <a:solidFill>
                      <a:srgbClr val="FF0000"/>
                    </a:solid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972169490"/>
              </p:ext>
            </p:extLst>
          </p:nvPr>
        </p:nvGraphicFramePr>
        <p:xfrm>
          <a:off x="914400" y="2438400"/>
          <a:ext cx="3809999" cy="609600"/>
        </p:xfrm>
        <a:graphic>
          <a:graphicData uri="http://schemas.openxmlformats.org/drawingml/2006/table">
            <a:tbl>
              <a:tblPr firstRow="1" firstCol="1" bandRow="1">
                <a:tableStyleId>{5C22544A-7EE6-4342-B048-85BDC9FD1C3A}</a:tableStyleId>
              </a:tblPr>
              <a:tblGrid>
                <a:gridCol w="2068870"/>
                <a:gridCol w="921774"/>
                <a:gridCol w="819355"/>
              </a:tblGrid>
              <a:tr h="609600">
                <a:tc>
                  <a:txBody>
                    <a:bodyPr/>
                    <a:lstStyle/>
                    <a:p>
                      <a:pPr marL="0" marR="0">
                        <a:lnSpc>
                          <a:spcPct val="115000"/>
                        </a:lnSpc>
                        <a:spcBef>
                          <a:spcPts val="0"/>
                        </a:spcBef>
                        <a:spcAft>
                          <a:spcPts val="0"/>
                        </a:spcAft>
                      </a:pPr>
                      <a:r>
                        <a:rPr lang="en-US" sz="2400" dirty="0">
                          <a:effectLst/>
                        </a:rPr>
                        <a:t>Competition</a:t>
                      </a:r>
                      <a:endParaRPr lang="en-US" sz="16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800" dirty="0">
                          <a:effectLst/>
                        </a:rPr>
                        <a:t>_</a:t>
                      </a:r>
                      <a:endParaRPr lang="en-US" sz="1800" dirty="0">
                        <a:effectLst/>
                        <a:latin typeface="Calibri"/>
                        <a:ea typeface="Times New Roman"/>
                        <a:cs typeface="Times New Roman"/>
                      </a:endParaRPr>
                    </a:p>
                  </a:txBody>
                  <a:tcPr marL="68580" marR="68580" marT="0" marB="0">
                    <a:solidFill>
                      <a:srgbClr val="92D050"/>
                    </a:solidFill>
                  </a:tcPr>
                </a:tc>
                <a:tc>
                  <a:txBody>
                    <a:bodyPr/>
                    <a:lstStyle/>
                    <a:p>
                      <a:pPr marL="0" marR="0">
                        <a:lnSpc>
                          <a:spcPct val="115000"/>
                        </a:lnSpc>
                        <a:spcBef>
                          <a:spcPts val="0"/>
                        </a:spcBef>
                        <a:spcAft>
                          <a:spcPts val="0"/>
                        </a:spcAft>
                      </a:pPr>
                      <a:r>
                        <a:rPr lang="en-US" sz="2800" dirty="0">
                          <a:effectLst/>
                        </a:rPr>
                        <a:t>_</a:t>
                      </a:r>
                      <a:endParaRPr lang="en-US" sz="1800" dirty="0">
                        <a:effectLst/>
                        <a:latin typeface="Calibri"/>
                        <a:ea typeface="Times New Roman"/>
                        <a:cs typeface="Times New Roman"/>
                      </a:endParaRPr>
                    </a:p>
                  </a:txBody>
                  <a:tcPr marL="68580" marR="68580" marT="0" marB="0">
                    <a:solidFill>
                      <a:srgbClr val="FF0000"/>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215657516"/>
              </p:ext>
            </p:extLst>
          </p:nvPr>
        </p:nvGraphicFramePr>
        <p:xfrm>
          <a:off x="914402" y="3276600"/>
          <a:ext cx="3809998" cy="609600"/>
        </p:xfrm>
        <a:graphic>
          <a:graphicData uri="http://schemas.openxmlformats.org/drawingml/2006/table">
            <a:tbl>
              <a:tblPr firstRow="1" firstCol="1" bandRow="1">
                <a:tableStyleId>{5C22544A-7EE6-4342-B048-85BDC9FD1C3A}</a:tableStyleId>
              </a:tblPr>
              <a:tblGrid>
                <a:gridCol w="2068869"/>
                <a:gridCol w="921774"/>
                <a:gridCol w="819355"/>
              </a:tblGrid>
              <a:tr h="609600">
                <a:tc>
                  <a:txBody>
                    <a:bodyPr/>
                    <a:lstStyle/>
                    <a:p>
                      <a:pPr marL="0" marR="0">
                        <a:lnSpc>
                          <a:spcPct val="115000"/>
                        </a:lnSpc>
                        <a:spcBef>
                          <a:spcPts val="0"/>
                        </a:spcBef>
                        <a:spcAft>
                          <a:spcPts val="0"/>
                        </a:spcAft>
                      </a:pPr>
                      <a:r>
                        <a:rPr lang="en-US" sz="2400" dirty="0">
                          <a:effectLst/>
                        </a:rPr>
                        <a:t>Parasitism</a:t>
                      </a:r>
                      <a:endParaRPr lang="en-US" sz="18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800" dirty="0">
                          <a:effectLst/>
                        </a:rPr>
                        <a:t>+</a:t>
                      </a:r>
                      <a:endParaRPr lang="en-US" sz="1800" dirty="0">
                        <a:effectLst/>
                        <a:latin typeface="Calibri"/>
                        <a:ea typeface="Times New Roman"/>
                        <a:cs typeface="Times New Roman"/>
                      </a:endParaRPr>
                    </a:p>
                  </a:txBody>
                  <a:tcPr marL="68580" marR="68580" marT="0" marB="0">
                    <a:solidFill>
                      <a:srgbClr val="92D050"/>
                    </a:solidFill>
                  </a:tcPr>
                </a:tc>
                <a:tc>
                  <a:txBody>
                    <a:bodyPr/>
                    <a:lstStyle/>
                    <a:p>
                      <a:pPr marL="0" marR="0">
                        <a:lnSpc>
                          <a:spcPct val="115000"/>
                        </a:lnSpc>
                        <a:spcBef>
                          <a:spcPts val="0"/>
                        </a:spcBef>
                        <a:spcAft>
                          <a:spcPts val="0"/>
                        </a:spcAft>
                      </a:pPr>
                      <a:r>
                        <a:rPr lang="en-US" sz="2800" dirty="0">
                          <a:effectLst/>
                        </a:rPr>
                        <a:t>_</a:t>
                      </a:r>
                      <a:endParaRPr lang="en-US" sz="1800" dirty="0">
                        <a:effectLst/>
                        <a:latin typeface="Calibri"/>
                        <a:ea typeface="Times New Roman"/>
                        <a:cs typeface="Times New Roman"/>
                      </a:endParaRPr>
                    </a:p>
                  </a:txBody>
                  <a:tcPr marL="68580" marR="68580" marT="0" marB="0">
                    <a:solidFill>
                      <a:srgbClr val="FF0000"/>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217651906"/>
              </p:ext>
            </p:extLst>
          </p:nvPr>
        </p:nvGraphicFramePr>
        <p:xfrm>
          <a:off x="914400" y="4191000"/>
          <a:ext cx="3809999" cy="609600"/>
        </p:xfrm>
        <a:graphic>
          <a:graphicData uri="http://schemas.openxmlformats.org/drawingml/2006/table">
            <a:tbl>
              <a:tblPr firstRow="1" firstCol="1" bandRow="1">
                <a:tableStyleId>{5C22544A-7EE6-4342-B048-85BDC9FD1C3A}</a:tableStyleId>
              </a:tblPr>
              <a:tblGrid>
                <a:gridCol w="2068869"/>
                <a:gridCol w="921775"/>
                <a:gridCol w="819355"/>
              </a:tblGrid>
              <a:tr h="609600">
                <a:tc>
                  <a:txBody>
                    <a:bodyPr/>
                    <a:lstStyle/>
                    <a:p>
                      <a:pPr marL="0" marR="0">
                        <a:lnSpc>
                          <a:spcPct val="115000"/>
                        </a:lnSpc>
                        <a:spcBef>
                          <a:spcPts val="0"/>
                        </a:spcBef>
                        <a:spcAft>
                          <a:spcPts val="0"/>
                        </a:spcAft>
                      </a:pPr>
                      <a:r>
                        <a:rPr lang="en-US" sz="2400" dirty="0">
                          <a:effectLst/>
                        </a:rPr>
                        <a:t>Predation</a:t>
                      </a:r>
                      <a:endParaRPr lang="en-US" sz="16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800" dirty="0">
                          <a:effectLst/>
                        </a:rPr>
                        <a:t>+</a:t>
                      </a:r>
                      <a:endParaRPr lang="en-US" sz="1800" dirty="0">
                        <a:effectLst/>
                        <a:latin typeface="Calibri"/>
                        <a:ea typeface="Times New Roman"/>
                        <a:cs typeface="Times New Roman"/>
                      </a:endParaRPr>
                    </a:p>
                  </a:txBody>
                  <a:tcPr marL="68580" marR="68580" marT="0" marB="0">
                    <a:solidFill>
                      <a:srgbClr val="92D050"/>
                    </a:solidFill>
                  </a:tcPr>
                </a:tc>
                <a:tc>
                  <a:txBody>
                    <a:bodyPr/>
                    <a:lstStyle/>
                    <a:p>
                      <a:pPr marL="0" marR="0">
                        <a:lnSpc>
                          <a:spcPct val="115000"/>
                        </a:lnSpc>
                        <a:spcBef>
                          <a:spcPts val="0"/>
                        </a:spcBef>
                        <a:spcAft>
                          <a:spcPts val="0"/>
                        </a:spcAft>
                      </a:pPr>
                      <a:r>
                        <a:rPr lang="en-US" sz="2800" dirty="0">
                          <a:effectLst/>
                        </a:rPr>
                        <a:t>_</a:t>
                      </a:r>
                      <a:endParaRPr lang="en-US" sz="1800" dirty="0">
                        <a:effectLst/>
                        <a:latin typeface="Calibri"/>
                        <a:ea typeface="Times New Roman"/>
                        <a:cs typeface="Times New Roman"/>
                      </a:endParaRPr>
                    </a:p>
                  </a:txBody>
                  <a:tcPr marL="68580" marR="68580" marT="0" marB="0">
                    <a:solidFill>
                      <a:srgbClr val="FF0000"/>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902076660"/>
              </p:ext>
            </p:extLst>
          </p:nvPr>
        </p:nvGraphicFramePr>
        <p:xfrm>
          <a:off x="914400" y="5029200"/>
          <a:ext cx="3810000" cy="533400"/>
        </p:xfrm>
        <a:graphic>
          <a:graphicData uri="http://schemas.openxmlformats.org/drawingml/2006/table">
            <a:tbl>
              <a:tblPr firstRow="1" firstCol="1" bandRow="1">
                <a:tableStyleId>{5C22544A-7EE6-4342-B048-85BDC9FD1C3A}</a:tableStyleId>
              </a:tblPr>
              <a:tblGrid>
                <a:gridCol w="2068871"/>
                <a:gridCol w="921775"/>
                <a:gridCol w="819354"/>
              </a:tblGrid>
              <a:tr h="533400">
                <a:tc>
                  <a:txBody>
                    <a:bodyPr/>
                    <a:lstStyle/>
                    <a:p>
                      <a:pPr marL="0" marR="0">
                        <a:lnSpc>
                          <a:spcPct val="115000"/>
                        </a:lnSpc>
                        <a:spcBef>
                          <a:spcPts val="0"/>
                        </a:spcBef>
                        <a:spcAft>
                          <a:spcPts val="0"/>
                        </a:spcAft>
                      </a:pPr>
                      <a:r>
                        <a:rPr lang="en-US" sz="2400" dirty="0">
                          <a:effectLst/>
                        </a:rPr>
                        <a:t>Commensalism</a:t>
                      </a:r>
                      <a:endParaRPr lang="en-US" sz="16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800" dirty="0">
                          <a:effectLst/>
                        </a:rPr>
                        <a:t>+</a:t>
                      </a:r>
                      <a:endParaRPr lang="en-US" sz="1800" dirty="0">
                        <a:effectLst/>
                        <a:latin typeface="Calibri"/>
                        <a:ea typeface="Times New Roman"/>
                        <a:cs typeface="Times New Roman"/>
                      </a:endParaRPr>
                    </a:p>
                  </a:txBody>
                  <a:tcPr marL="68580" marR="68580" marT="0" marB="0">
                    <a:solidFill>
                      <a:srgbClr val="92D050"/>
                    </a:solidFill>
                  </a:tcPr>
                </a:tc>
                <a:tc>
                  <a:txBody>
                    <a:bodyPr/>
                    <a:lstStyle/>
                    <a:p>
                      <a:pPr marL="0" marR="0">
                        <a:lnSpc>
                          <a:spcPct val="115000"/>
                        </a:lnSpc>
                        <a:spcBef>
                          <a:spcPts val="0"/>
                        </a:spcBef>
                        <a:spcAft>
                          <a:spcPts val="0"/>
                        </a:spcAft>
                      </a:pPr>
                      <a:r>
                        <a:rPr lang="en-US" sz="2800" dirty="0">
                          <a:effectLst/>
                        </a:rPr>
                        <a:t>0</a:t>
                      </a:r>
                      <a:endParaRPr lang="en-US" sz="1800" dirty="0">
                        <a:effectLst/>
                        <a:latin typeface="Calibri"/>
                        <a:ea typeface="Times New Roman"/>
                        <a:cs typeface="Times New Roman"/>
                      </a:endParaRPr>
                    </a:p>
                  </a:txBody>
                  <a:tcPr marL="68580" marR="68580" marT="0" marB="0">
                    <a:solidFill>
                      <a:srgbClr val="FF0000"/>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475331525"/>
              </p:ext>
            </p:extLst>
          </p:nvPr>
        </p:nvGraphicFramePr>
        <p:xfrm>
          <a:off x="914400" y="5791200"/>
          <a:ext cx="3809999" cy="533400"/>
        </p:xfrm>
        <a:graphic>
          <a:graphicData uri="http://schemas.openxmlformats.org/drawingml/2006/table">
            <a:tbl>
              <a:tblPr firstRow="1" firstCol="1" bandRow="1">
                <a:tableStyleId>{5C22544A-7EE6-4342-B048-85BDC9FD1C3A}</a:tableStyleId>
              </a:tblPr>
              <a:tblGrid>
                <a:gridCol w="2068871"/>
                <a:gridCol w="921774"/>
                <a:gridCol w="819354"/>
              </a:tblGrid>
              <a:tr h="533400">
                <a:tc>
                  <a:txBody>
                    <a:bodyPr/>
                    <a:lstStyle/>
                    <a:p>
                      <a:pPr marL="0" marR="0">
                        <a:lnSpc>
                          <a:spcPct val="115000"/>
                        </a:lnSpc>
                        <a:spcBef>
                          <a:spcPts val="0"/>
                        </a:spcBef>
                        <a:spcAft>
                          <a:spcPts val="0"/>
                        </a:spcAft>
                      </a:pPr>
                      <a:r>
                        <a:rPr lang="en-US" sz="2400" dirty="0" err="1" smtClean="0">
                          <a:effectLst/>
                        </a:rPr>
                        <a:t>Ammensalism</a:t>
                      </a:r>
                      <a:endParaRPr lang="en-US" sz="16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800" dirty="0">
                          <a:effectLst/>
                        </a:rPr>
                        <a:t>_</a:t>
                      </a:r>
                      <a:endParaRPr lang="en-US" sz="1800" dirty="0">
                        <a:effectLst/>
                        <a:latin typeface="Calibri"/>
                        <a:ea typeface="Times New Roman"/>
                        <a:cs typeface="Times New Roman"/>
                      </a:endParaRPr>
                    </a:p>
                  </a:txBody>
                  <a:tcPr marL="68580" marR="68580" marT="0" marB="0">
                    <a:solidFill>
                      <a:srgbClr val="92D050"/>
                    </a:solidFill>
                  </a:tcPr>
                </a:tc>
                <a:tc>
                  <a:txBody>
                    <a:bodyPr/>
                    <a:lstStyle/>
                    <a:p>
                      <a:pPr marL="0" marR="0">
                        <a:lnSpc>
                          <a:spcPct val="115000"/>
                        </a:lnSpc>
                        <a:spcBef>
                          <a:spcPts val="0"/>
                        </a:spcBef>
                        <a:spcAft>
                          <a:spcPts val="0"/>
                        </a:spcAft>
                      </a:pPr>
                      <a:r>
                        <a:rPr lang="en-US" sz="2800" dirty="0">
                          <a:effectLst/>
                        </a:rPr>
                        <a:t>0</a:t>
                      </a:r>
                      <a:endParaRPr lang="en-US" sz="1800" dirty="0">
                        <a:effectLst/>
                        <a:latin typeface="Calibri"/>
                        <a:ea typeface="Times New Roman"/>
                        <a:cs typeface="Times New Roman"/>
                      </a:endParaRPr>
                    </a:p>
                  </a:txBody>
                  <a:tcPr marL="68580" marR="68580" marT="0" marB="0">
                    <a:solidFill>
                      <a:srgbClr val="FF0000"/>
                    </a:solidFill>
                  </a:tcPr>
                </a:tc>
              </a:tr>
            </a:tbl>
          </a:graphicData>
        </a:graphic>
      </p:graphicFrame>
    </p:spTree>
    <p:extLst>
      <p:ext uri="{BB962C8B-B14F-4D97-AF65-F5344CB8AC3E}">
        <p14:creationId xmlns:p14="http://schemas.microsoft.com/office/powerpoint/2010/main" val="2629583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0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Mutualism</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Both the species benefit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457200" y="2057400"/>
            <a:ext cx="8229600" cy="4068763"/>
          </a:xfrm>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Lichens</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Mycorrhizae</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rhizobium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leguminous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crops</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orchids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pollinating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bee</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fig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tree and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wasp</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ruminants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ruminococcus</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bacteria</a:t>
            </a:r>
          </a:p>
        </p:txBody>
      </p:sp>
    </p:spTree>
    <p:extLst>
      <p:ext uri="{BB962C8B-B14F-4D97-AF65-F5344CB8AC3E}">
        <p14:creationId xmlns:p14="http://schemas.microsoft.com/office/powerpoint/2010/main" val="887574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3400" y="381000"/>
            <a:ext cx="3581400" cy="2816991"/>
          </a:xfrm>
          <a:prstGeom prst="rect">
            <a:avLst/>
          </a:prstGeom>
        </p:spPr>
      </p:pic>
      <p:pic>
        <p:nvPicPr>
          <p:cNvPr id="5" name="Picture 4"/>
          <p:cNvPicPr>
            <a:picLocks noChangeAspect="1"/>
          </p:cNvPicPr>
          <p:nvPr/>
        </p:nvPicPr>
        <p:blipFill>
          <a:blip r:embed="rId3"/>
          <a:stretch>
            <a:fillRect/>
          </a:stretch>
        </p:blipFill>
        <p:spPr>
          <a:xfrm>
            <a:off x="5181600" y="383275"/>
            <a:ext cx="3415408" cy="2588525"/>
          </a:xfrm>
          <a:prstGeom prst="rect">
            <a:avLst/>
          </a:prstGeom>
        </p:spPr>
      </p:pic>
      <p:pic>
        <p:nvPicPr>
          <p:cNvPr id="6" name="Picture 5"/>
          <p:cNvPicPr>
            <a:picLocks noChangeAspect="1"/>
          </p:cNvPicPr>
          <p:nvPr/>
        </p:nvPicPr>
        <p:blipFill>
          <a:blip r:embed="rId4"/>
          <a:stretch>
            <a:fillRect/>
          </a:stretch>
        </p:blipFill>
        <p:spPr>
          <a:xfrm>
            <a:off x="1095375" y="3493827"/>
            <a:ext cx="6953250" cy="3009900"/>
          </a:xfrm>
          <a:prstGeom prst="rect">
            <a:avLst/>
          </a:prstGeom>
        </p:spPr>
      </p:pic>
    </p:spTree>
    <p:extLst>
      <p:ext uri="{BB962C8B-B14F-4D97-AF65-F5344CB8AC3E}">
        <p14:creationId xmlns:p14="http://schemas.microsoft.com/office/powerpoint/2010/main" val="795403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19800" y="1638300"/>
            <a:ext cx="2846145" cy="3581400"/>
          </a:xfrm>
          <a:prstGeom prst="rect">
            <a:avLst/>
          </a:prstGeom>
        </p:spPr>
      </p:pic>
      <p:pic>
        <p:nvPicPr>
          <p:cNvPr id="3" name="Picture 2"/>
          <p:cNvPicPr>
            <a:picLocks noChangeAspect="1"/>
          </p:cNvPicPr>
          <p:nvPr/>
        </p:nvPicPr>
        <p:blipFill>
          <a:blip r:embed="rId3"/>
          <a:stretch>
            <a:fillRect/>
          </a:stretch>
        </p:blipFill>
        <p:spPr>
          <a:xfrm>
            <a:off x="468572" y="304800"/>
            <a:ext cx="5134509" cy="3124200"/>
          </a:xfrm>
          <a:prstGeom prst="rect">
            <a:avLst/>
          </a:prstGeom>
        </p:spPr>
      </p:pic>
      <p:pic>
        <p:nvPicPr>
          <p:cNvPr id="4" name="Picture 3"/>
          <p:cNvPicPr>
            <a:picLocks noChangeAspect="1"/>
          </p:cNvPicPr>
          <p:nvPr/>
        </p:nvPicPr>
        <p:blipFill>
          <a:blip r:embed="rId4"/>
          <a:stretch>
            <a:fillRect/>
          </a:stretch>
        </p:blipFill>
        <p:spPr>
          <a:xfrm>
            <a:off x="457200" y="3733800"/>
            <a:ext cx="5145882" cy="2891495"/>
          </a:xfrm>
          <a:prstGeom prst="rect">
            <a:avLst/>
          </a:prstGeom>
        </p:spPr>
      </p:pic>
    </p:spTree>
    <p:extLst>
      <p:ext uri="{BB962C8B-B14F-4D97-AF65-F5344CB8AC3E}">
        <p14:creationId xmlns:p14="http://schemas.microsoft.com/office/powerpoint/2010/main" val="1302457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533400"/>
            <a:ext cx="3886200" cy="1919547"/>
          </a:xfrm>
          <a:prstGeom prst="rect">
            <a:avLst/>
          </a:prstGeom>
        </p:spPr>
      </p:pic>
      <p:pic>
        <p:nvPicPr>
          <p:cNvPr id="5" name="Picture 4"/>
          <p:cNvPicPr>
            <a:picLocks noChangeAspect="1"/>
          </p:cNvPicPr>
          <p:nvPr/>
        </p:nvPicPr>
        <p:blipFill>
          <a:blip r:embed="rId3"/>
          <a:stretch>
            <a:fillRect/>
          </a:stretch>
        </p:blipFill>
        <p:spPr>
          <a:xfrm>
            <a:off x="3276600" y="2438976"/>
            <a:ext cx="5726200" cy="4283837"/>
          </a:xfrm>
          <a:prstGeom prst="rect">
            <a:avLst/>
          </a:prstGeom>
        </p:spPr>
      </p:pic>
    </p:spTree>
    <p:extLst>
      <p:ext uri="{BB962C8B-B14F-4D97-AF65-F5344CB8AC3E}">
        <p14:creationId xmlns:p14="http://schemas.microsoft.com/office/powerpoint/2010/main" val="3580109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6475" y="419100"/>
            <a:ext cx="8571049" cy="6019800"/>
          </a:xfrm>
          <a:prstGeom prst="rect">
            <a:avLst/>
          </a:prstGeom>
        </p:spPr>
      </p:pic>
    </p:spTree>
    <p:extLst>
      <p:ext uri="{BB962C8B-B14F-4D97-AF65-F5344CB8AC3E}">
        <p14:creationId xmlns:p14="http://schemas.microsoft.com/office/powerpoint/2010/main" val="708811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5400" y="457200"/>
            <a:ext cx="6553200" cy="4562036"/>
          </a:xfrm>
          <a:prstGeom prst="rect">
            <a:avLst/>
          </a:prstGeom>
        </p:spPr>
      </p:pic>
      <p:sp>
        <p:nvSpPr>
          <p:cNvPr id="3" name="TextBox 2"/>
          <p:cNvSpPr txBox="1"/>
          <p:nvPr/>
        </p:nvSpPr>
        <p:spPr>
          <a:xfrm>
            <a:off x="838200" y="5334000"/>
            <a:ext cx="7620000" cy="1015663"/>
          </a:xfrm>
          <a:prstGeom prst="rect">
            <a:avLst/>
          </a:prstGeom>
          <a:noFill/>
        </p:spPr>
        <p:txBody>
          <a:bodyPr wrap="square" rtlCol="0">
            <a:spAutoFit/>
          </a:bodyPr>
          <a:lstStyle/>
          <a:p>
            <a:r>
              <a:rPr lang="en-IN" sz="2000" b="1" dirty="0">
                <a:solidFill>
                  <a:srgbClr val="002060"/>
                </a:solidFill>
              </a:rPr>
              <a:t>This alligator and plover are an example of mutualism. The alligator is getting its teeth cleaned, while the plover bird is getting a meal by eating the left over food out of the alligators mouth.</a:t>
            </a:r>
          </a:p>
        </p:txBody>
      </p:sp>
    </p:spTree>
    <p:extLst>
      <p:ext uri="{BB962C8B-B14F-4D97-AF65-F5344CB8AC3E}">
        <p14:creationId xmlns:p14="http://schemas.microsoft.com/office/powerpoint/2010/main" val="87376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7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Competition</a:t>
            </a:r>
            <a:br>
              <a:rPr lang="en-US" sz="67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Both  in lose</a:t>
            </a:r>
          </a:p>
        </p:txBody>
      </p:sp>
      <p:sp>
        <p:nvSpPr>
          <p:cNvPr id="3" name="Content Placeholder 2"/>
          <p:cNvSpPr>
            <a:spLocks noGrp="1"/>
          </p:cNvSpPr>
          <p:nvPr>
            <p:ph idx="1"/>
          </p:nvPr>
        </p:nvSpPr>
        <p:spPr>
          <a:xfrm>
            <a:off x="685800" y="1699418"/>
            <a:ext cx="8229600" cy="3459163"/>
          </a:xfrm>
        </p:spPr>
        <p:txBody>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lamingoes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resident fishes compete for their common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food zooplankton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 the lake</a:t>
            </a:r>
          </a:p>
        </p:txBody>
      </p:sp>
      <p:pic>
        <p:nvPicPr>
          <p:cNvPr id="6" name="Picture 5"/>
          <p:cNvPicPr>
            <a:picLocks noChangeAspect="1"/>
          </p:cNvPicPr>
          <p:nvPr/>
        </p:nvPicPr>
        <p:blipFill>
          <a:blip r:embed="rId2"/>
          <a:stretch>
            <a:fillRect/>
          </a:stretch>
        </p:blipFill>
        <p:spPr>
          <a:xfrm>
            <a:off x="1420306" y="2895600"/>
            <a:ext cx="6760588" cy="3661985"/>
          </a:xfrm>
          <a:prstGeom prst="rect">
            <a:avLst/>
          </a:prstGeom>
        </p:spPr>
      </p:pic>
    </p:spTree>
    <p:extLst>
      <p:ext uri="{BB962C8B-B14F-4D97-AF65-F5344CB8AC3E}">
        <p14:creationId xmlns:p14="http://schemas.microsoft.com/office/powerpoint/2010/main" val="1915689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9245" y="431744"/>
            <a:ext cx="4012788" cy="2311456"/>
          </a:xfrm>
          <a:prstGeom prst="rect">
            <a:avLst/>
          </a:prstGeom>
        </p:spPr>
      </p:pic>
      <p:pic>
        <p:nvPicPr>
          <p:cNvPr id="5" name="Picture 4"/>
          <p:cNvPicPr>
            <a:picLocks noChangeAspect="1"/>
          </p:cNvPicPr>
          <p:nvPr/>
        </p:nvPicPr>
        <p:blipFill>
          <a:blip r:embed="rId3"/>
          <a:stretch>
            <a:fillRect/>
          </a:stretch>
        </p:blipFill>
        <p:spPr>
          <a:xfrm>
            <a:off x="563989" y="2921758"/>
            <a:ext cx="3543300" cy="3478340"/>
          </a:xfrm>
          <a:prstGeom prst="rect">
            <a:avLst/>
          </a:prstGeom>
        </p:spPr>
      </p:pic>
      <p:pic>
        <p:nvPicPr>
          <p:cNvPr id="6" name="Picture 5"/>
          <p:cNvPicPr>
            <a:picLocks noChangeAspect="1"/>
          </p:cNvPicPr>
          <p:nvPr/>
        </p:nvPicPr>
        <p:blipFill>
          <a:blip r:embed="rId4"/>
          <a:stretch>
            <a:fillRect/>
          </a:stretch>
        </p:blipFill>
        <p:spPr>
          <a:xfrm>
            <a:off x="4800600" y="3733800"/>
            <a:ext cx="4171950" cy="2752725"/>
          </a:xfrm>
          <a:prstGeom prst="rect">
            <a:avLst/>
          </a:prstGeom>
        </p:spPr>
      </p:pic>
      <p:sp>
        <p:nvSpPr>
          <p:cNvPr id="7" name="TextBox 6"/>
          <p:cNvSpPr txBox="1"/>
          <p:nvPr/>
        </p:nvSpPr>
        <p:spPr>
          <a:xfrm>
            <a:off x="1905000" y="6396335"/>
            <a:ext cx="6248399" cy="461665"/>
          </a:xfrm>
          <a:prstGeom prst="rect">
            <a:avLst/>
          </a:prstGeom>
          <a:noFill/>
        </p:spPr>
        <p:txBody>
          <a:bodyPr wrap="square" rtlCol="0">
            <a:spAutoFit/>
          </a:bodyPr>
          <a:lstStyle/>
          <a:p>
            <a:r>
              <a:rPr lang="en-IN" sz="2400" b="1" dirty="0">
                <a:solidFill>
                  <a:srgbClr val="FF0000"/>
                </a:solidFill>
              </a:rPr>
              <a:t>Carnivores </a:t>
            </a:r>
            <a:r>
              <a:rPr lang="en-IN" sz="2400" b="1" dirty="0" smtClean="0">
                <a:solidFill>
                  <a:srgbClr val="FF0000"/>
                </a:solidFill>
              </a:rPr>
              <a:t>compete </a:t>
            </a:r>
            <a:r>
              <a:rPr lang="en-IN" sz="2400" b="1" dirty="0">
                <a:solidFill>
                  <a:srgbClr val="FF0000"/>
                </a:solidFill>
              </a:rPr>
              <a:t>for the same prey</a:t>
            </a:r>
          </a:p>
        </p:txBody>
      </p:sp>
      <p:pic>
        <p:nvPicPr>
          <p:cNvPr id="8" name="Picture 7"/>
          <p:cNvPicPr>
            <a:picLocks noChangeAspect="1"/>
          </p:cNvPicPr>
          <p:nvPr/>
        </p:nvPicPr>
        <p:blipFill>
          <a:blip r:embed="rId5"/>
          <a:stretch>
            <a:fillRect/>
          </a:stretch>
        </p:blipFill>
        <p:spPr>
          <a:xfrm>
            <a:off x="4649693" y="270159"/>
            <a:ext cx="4523877" cy="2355281"/>
          </a:xfrm>
          <a:prstGeom prst="rect">
            <a:avLst/>
          </a:prstGeom>
        </p:spPr>
      </p:pic>
      <p:sp>
        <p:nvSpPr>
          <p:cNvPr id="9" name="TextBox 8"/>
          <p:cNvSpPr txBox="1"/>
          <p:nvPr/>
        </p:nvSpPr>
        <p:spPr>
          <a:xfrm>
            <a:off x="4800601" y="2743200"/>
            <a:ext cx="4171950" cy="369332"/>
          </a:xfrm>
          <a:prstGeom prst="rect">
            <a:avLst/>
          </a:prstGeom>
          <a:noFill/>
        </p:spPr>
        <p:txBody>
          <a:bodyPr wrap="square" rtlCol="0">
            <a:spAutoFit/>
          </a:bodyPr>
          <a:lstStyle/>
          <a:p>
            <a:r>
              <a:rPr lang="en-IN" b="1" dirty="0" smtClean="0">
                <a:solidFill>
                  <a:schemeClr val="accent1">
                    <a:lumMod val="75000"/>
                  </a:schemeClr>
                </a:solidFill>
              </a:rPr>
              <a:t>Herbivores compete </a:t>
            </a:r>
            <a:r>
              <a:rPr lang="en-IN" b="1" dirty="0">
                <a:solidFill>
                  <a:schemeClr val="accent1">
                    <a:lumMod val="75000"/>
                  </a:schemeClr>
                </a:solidFill>
              </a:rPr>
              <a:t>for the same prey</a:t>
            </a:r>
          </a:p>
        </p:txBody>
      </p:sp>
    </p:spTree>
    <p:extLst>
      <p:ext uri="{BB962C8B-B14F-4D97-AF65-F5344CB8AC3E}">
        <p14:creationId xmlns:p14="http://schemas.microsoft.com/office/powerpoint/2010/main" val="3932259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u="sng" dirty="0">
                <a:solidFill>
                  <a:schemeClr val="accent3">
                    <a:lumMod val="75000"/>
                  </a:schemeClr>
                </a:solidFill>
                <a:latin typeface="Imprint MT Shadow" panose="04020605060303030202" pitchFamily="82" charset="0"/>
              </a:rPr>
              <a:t>Gause’s principle of competitive exclusion</a:t>
            </a:r>
            <a:endParaRPr lang="en-IN" sz="3600" dirty="0">
              <a:solidFill>
                <a:schemeClr val="accent3">
                  <a:lumMod val="75000"/>
                </a:schemeClr>
              </a:solidFill>
              <a:latin typeface="Imprint MT Shadow" panose="04020605060303030202" pitchFamily="82" charset="0"/>
            </a:endParaRPr>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pPr algn="just"/>
            <a:r>
              <a:rPr lang="en-US" sz="2600" b="1" dirty="0"/>
              <a:t>Gause’s ‘</a:t>
            </a:r>
            <a:r>
              <a:rPr lang="en-US" sz="2600" b="1" i="1" dirty="0"/>
              <a:t>Competitive Exclusion Principle’ </a:t>
            </a:r>
            <a:r>
              <a:rPr lang="en-US" sz="2600" b="1" dirty="0"/>
              <a:t>states that two closely related species competing for the same resources cannot co-exist indefinitely and the competitively inferior one will be eliminated eventually. This may be true if resources are limiting, but not otherwise</a:t>
            </a:r>
            <a:r>
              <a:rPr lang="en-US" sz="2600" b="1" dirty="0" smtClean="0"/>
              <a:t>.</a:t>
            </a:r>
          </a:p>
          <a:p>
            <a:pPr algn="just"/>
            <a:endParaRPr lang="en-US" sz="2600" b="1" dirty="0"/>
          </a:p>
          <a:p>
            <a:pPr algn="just"/>
            <a:endParaRPr lang="en-US" sz="2600" b="1" dirty="0" smtClean="0"/>
          </a:p>
          <a:p>
            <a:pPr algn="just"/>
            <a:endParaRPr lang="en-IN" sz="3000" b="1" dirty="0" smtClean="0"/>
          </a:p>
          <a:p>
            <a:pPr algn="just"/>
            <a:endParaRPr lang="en-IN" sz="3000" b="1" dirty="0"/>
          </a:p>
          <a:p>
            <a:pPr algn="just"/>
            <a:endParaRPr lang="en-IN" sz="3000" b="1" dirty="0"/>
          </a:p>
          <a:p>
            <a:pPr algn="ctr"/>
            <a:r>
              <a:rPr lang="en-US" sz="2800" b="1" dirty="0">
                <a:solidFill>
                  <a:srgbClr val="FF0000"/>
                </a:solidFill>
              </a:rPr>
              <a:t>E.g</a:t>
            </a:r>
            <a:r>
              <a:rPr lang="en-US" sz="2400" b="1" dirty="0">
                <a:solidFill>
                  <a:srgbClr val="FF0000"/>
                </a:solidFill>
              </a:rPr>
              <a:t>.  The Abingdon tortoise in Galapagos Islands became extinct within a decade after goats were introduced on the island, apparently due to the greater browsing efficiency of the goats.</a:t>
            </a:r>
            <a:r>
              <a:rPr lang="en-US" sz="2400" dirty="0">
                <a:solidFill>
                  <a:srgbClr val="FF0000"/>
                </a:solidFill>
              </a:rPr>
              <a:t> </a:t>
            </a:r>
            <a:endParaRPr lang="en-IN" sz="2400" dirty="0">
              <a:solidFill>
                <a:srgbClr val="FF0000"/>
              </a:solidFill>
            </a:endParaRPr>
          </a:p>
          <a:p>
            <a:pPr algn="ctr"/>
            <a:endParaRPr lang="en-IN" sz="2800" dirty="0">
              <a:solidFill>
                <a:srgbClr val="FF0000"/>
              </a:solidFill>
            </a:endParaRPr>
          </a:p>
        </p:txBody>
      </p:sp>
      <p:pic>
        <p:nvPicPr>
          <p:cNvPr id="4" name="Picture 3"/>
          <p:cNvPicPr>
            <a:picLocks noChangeAspect="1"/>
          </p:cNvPicPr>
          <p:nvPr/>
        </p:nvPicPr>
        <p:blipFill>
          <a:blip r:embed="rId2"/>
          <a:stretch>
            <a:fillRect/>
          </a:stretch>
        </p:blipFill>
        <p:spPr>
          <a:xfrm>
            <a:off x="3143250" y="3124200"/>
            <a:ext cx="2857500" cy="1905000"/>
          </a:xfrm>
          <a:prstGeom prst="rect">
            <a:avLst/>
          </a:prstGeom>
        </p:spPr>
      </p:pic>
    </p:spTree>
    <p:extLst>
      <p:ext uri="{BB962C8B-B14F-4D97-AF65-F5344CB8AC3E}">
        <p14:creationId xmlns:p14="http://schemas.microsoft.com/office/powerpoint/2010/main" val="2880037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solidFill>
                  <a:schemeClr val="accent2">
                    <a:lumMod val="75000"/>
                  </a:schemeClr>
                </a:solidFill>
              </a:rPr>
              <a:t>competitive </a:t>
            </a:r>
            <a:r>
              <a:rPr lang="en-US" b="1" u="sng" dirty="0" smtClean="0">
                <a:solidFill>
                  <a:schemeClr val="accent2">
                    <a:lumMod val="75000"/>
                  </a:schemeClr>
                </a:solidFill>
              </a:rPr>
              <a:t>release</a:t>
            </a:r>
            <a:endParaRPr lang="en-IN" dirty="0">
              <a:solidFill>
                <a:schemeClr val="accent2">
                  <a:lumMod val="75000"/>
                </a:schemeClr>
              </a:solidFill>
            </a:endParaRPr>
          </a:p>
        </p:txBody>
      </p:sp>
      <p:sp>
        <p:nvSpPr>
          <p:cNvPr id="3" name="Content Placeholder 2"/>
          <p:cNvSpPr>
            <a:spLocks noGrp="1"/>
          </p:cNvSpPr>
          <p:nvPr>
            <p:ph idx="1"/>
          </p:nvPr>
        </p:nvSpPr>
        <p:spPr/>
        <p:txBody>
          <a:bodyPr>
            <a:normAutofit fontScale="85000" lnSpcReduction="10000"/>
          </a:bodyPr>
          <a:lstStyle/>
          <a:p>
            <a:pPr algn="just"/>
            <a:r>
              <a:rPr lang="en-US" dirty="0">
                <a:solidFill>
                  <a:schemeClr val="accent1">
                    <a:lumMod val="75000"/>
                  </a:schemeClr>
                </a:solidFill>
                <a:latin typeface="Bodoni MT" panose="02070603080606020203" pitchFamily="18" charset="0"/>
              </a:rPr>
              <a:t>A species, whose distribution is restricted to a small geographical area because of the presence of a competitively superior species, is found to expand its distributional range dramatically when the competing species is experimentally removed. </a:t>
            </a:r>
            <a:endParaRPr lang="en-US" dirty="0" smtClean="0">
              <a:solidFill>
                <a:schemeClr val="accent1">
                  <a:lumMod val="75000"/>
                </a:schemeClr>
              </a:solidFill>
              <a:latin typeface="Bodoni MT" panose="02070603080606020203" pitchFamily="18" charset="0"/>
            </a:endParaRPr>
          </a:p>
          <a:p>
            <a:pPr marL="0" indent="0" algn="just">
              <a:buNone/>
            </a:pPr>
            <a:endParaRPr lang="en-IN" dirty="0">
              <a:solidFill>
                <a:schemeClr val="accent1">
                  <a:lumMod val="75000"/>
                </a:schemeClr>
              </a:solidFill>
              <a:latin typeface="Bodoni MT" panose="02070603080606020203" pitchFamily="18" charset="0"/>
            </a:endParaRPr>
          </a:p>
          <a:p>
            <a:pPr algn="just"/>
            <a:r>
              <a:rPr lang="en-US" sz="3000" dirty="0">
                <a:solidFill>
                  <a:srgbClr val="FF0000"/>
                </a:solidFill>
                <a:latin typeface="Imprint MT Shadow" panose="04020605060303030202" pitchFamily="82" charset="0"/>
              </a:rPr>
              <a:t>Connell’s elegant field experiments showed that on the rocky sea coasts of Scotland, the larger and competitively superior barnacle </a:t>
            </a:r>
            <a:r>
              <a:rPr lang="en-US" sz="3000" i="1" dirty="0" err="1">
                <a:solidFill>
                  <a:srgbClr val="FF0000"/>
                </a:solidFill>
                <a:latin typeface="Imprint MT Shadow" panose="04020605060303030202" pitchFamily="82" charset="0"/>
              </a:rPr>
              <a:t>Balanus</a:t>
            </a:r>
            <a:r>
              <a:rPr lang="en-US" sz="3000" i="1" dirty="0">
                <a:solidFill>
                  <a:srgbClr val="FF0000"/>
                </a:solidFill>
                <a:latin typeface="Imprint MT Shadow" panose="04020605060303030202" pitchFamily="82" charset="0"/>
              </a:rPr>
              <a:t> </a:t>
            </a:r>
            <a:r>
              <a:rPr lang="en-US" sz="3000" dirty="0">
                <a:solidFill>
                  <a:srgbClr val="FF0000"/>
                </a:solidFill>
                <a:latin typeface="Imprint MT Shadow" panose="04020605060303030202" pitchFamily="82" charset="0"/>
              </a:rPr>
              <a:t>dominates the intertidal area, and excludes the smaller barnacle </a:t>
            </a:r>
            <a:r>
              <a:rPr lang="en-US" sz="3000" i="1" dirty="0" err="1">
                <a:solidFill>
                  <a:srgbClr val="FF0000"/>
                </a:solidFill>
                <a:latin typeface="Imprint MT Shadow" panose="04020605060303030202" pitchFamily="82" charset="0"/>
              </a:rPr>
              <a:t>Chathamalus</a:t>
            </a:r>
            <a:r>
              <a:rPr lang="en-US" sz="3000" i="1" dirty="0">
                <a:solidFill>
                  <a:srgbClr val="FF0000"/>
                </a:solidFill>
                <a:latin typeface="Imprint MT Shadow" panose="04020605060303030202" pitchFamily="82" charset="0"/>
              </a:rPr>
              <a:t> </a:t>
            </a:r>
            <a:r>
              <a:rPr lang="en-US" sz="3000" dirty="0">
                <a:solidFill>
                  <a:srgbClr val="FF0000"/>
                </a:solidFill>
                <a:latin typeface="Imprint MT Shadow" panose="04020605060303030202" pitchFamily="82" charset="0"/>
              </a:rPr>
              <a:t>from that zone. </a:t>
            </a:r>
            <a:endParaRPr lang="en-IN" sz="3000" dirty="0">
              <a:solidFill>
                <a:srgbClr val="FF0000"/>
              </a:solidFill>
              <a:latin typeface="Imprint MT Shadow" panose="04020605060303030202" pitchFamily="82" charset="0"/>
            </a:endParaRPr>
          </a:p>
        </p:txBody>
      </p:sp>
    </p:spTree>
    <p:extLst>
      <p:ext uri="{BB962C8B-B14F-4D97-AF65-F5344CB8AC3E}">
        <p14:creationId xmlns:p14="http://schemas.microsoft.com/office/powerpoint/2010/main" val="1836174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3711" y="533400"/>
            <a:ext cx="8316578" cy="5943600"/>
          </a:xfrm>
          <a:prstGeom prst="rect">
            <a:avLst/>
          </a:prstGeom>
        </p:spPr>
      </p:pic>
    </p:spTree>
    <p:extLst>
      <p:ext uri="{BB962C8B-B14F-4D97-AF65-F5344CB8AC3E}">
        <p14:creationId xmlns:p14="http://schemas.microsoft.com/office/powerpoint/2010/main" val="1381682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solidFill>
                  <a:srgbClr val="FF0000"/>
                </a:solidFill>
                <a:latin typeface="Imprint MT Shadow" panose="04020605060303030202" pitchFamily="82" charset="0"/>
              </a:rPr>
              <a:t>R</a:t>
            </a:r>
            <a:r>
              <a:rPr lang="en-US" b="1" u="sng" dirty="0" smtClean="0">
                <a:solidFill>
                  <a:srgbClr val="FF0000"/>
                </a:solidFill>
                <a:latin typeface="Imprint MT Shadow" panose="04020605060303030202" pitchFamily="82" charset="0"/>
              </a:rPr>
              <a:t>esource </a:t>
            </a:r>
            <a:r>
              <a:rPr lang="en-US" b="1" u="sng" dirty="0">
                <a:solidFill>
                  <a:srgbClr val="FF0000"/>
                </a:solidFill>
                <a:latin typeface="Imprint MT Shadow" panose="04020605060303030202" pitchFamily="82" charset="0"/>
              </a:rPr>
              <a:t>partitioning</a:t>
            </a:r>
            <a:endParaRPr lang="en-IN" dirty="0">
              <a:solidFill>
                <a:srgbClr val="FF0000"/>
              </a:solidFill>
              <a:latin typeface="Imprint MT Shadow" panose="04020605060303030202" pitchFamily="82" charset="0"/>
            </a:endParaRPr>
          </a:p>
        </p:txBody>
      </p:sp>
      <p:sp>
        <p:nvSpPr>
          <p:cNvPr id="3" name="Content Placeholder 2"/>
          <p:cNvSpPr>
            <a:spLocks noGrp="1"/>
          </p:cNvSpPr>
          <p:nvPr>
            <p:ph idx="1"/>
          </p:nvPr>
        </p:nvSpPr>
        <p:spPr/>
        <p:txBody>
          <a:bodyPr>
            <a:normAutofit/>
          </a:bodyPr>
          <a:lstStyle/>
          <a:p>
            <a:pPr algn="just"/>
            <a:r>
              <a:rPr lang="en-US" sz="2800" dirty="0">
                <a:solidFill>
                  <a:schemeClr val="tx2">
                    <a:lumMod val="60000"/>
                    <a:lumOff val="40000"/>
                  </a:schemeClr>
                </a:solidFill>
              </a:rPr>
              <a:t>Species facing competition might evolve mechanisms that promote co-existence rather than exclusion. If two species compete for the same resource, they could avoid competition by choosing, for instance, different times for feeding or different foraging patterns.</a:t>
            </a:r>
            <a:endParaRPr lang="en-IN" sz="2800" dirty="0">
              <a:solidFill>
                <a:schemeClr val="tx2">
                  <a:lumMod val="60000"/>
                  <a:lumOff val="40000"/>
                </a:schemeClr>
              </a:solidFill>
            </a:endParaRPr>
          </a:p>
          <a:p>
            <a:pPr algn="just"/>
            <a:r>
              <a:rPr lang="en-US" sz="2800" dirty="0">
                <a:solidFill>
                  <a:schemeClr val="accent6">
                    <a:lumMod val="75000"/>
                  </a:schemeClr>
                </a:solidFill>
              </a:rPr>
              <a:t> MacArthur showed that five closely related species of </a:t>
            </a:r>
            <a:r>
              <a:rPr lang="en-US" sz="2800" b="1" dirty="0">
                <a:solidFill>
                  <a:schemeClr val="accent6">
                    <a:lumMod val="75000"/>
                  </a:schemeClr>
                </a:solidFill>
              </a:rPr>
              <a:t>warblers living on the same tree</a:t>
            </a:r>
            <a:r>
              <a:rPr lang="en-US" sz="2800" dirty="0">
                <a:solidFill>
                  <a:schemeClr val="accent6">
                    <a:lumMod val="75000"/>
                  </a:schemeClr>
                </a:solidFill>
              </a:rPr>
              <a:t> were able to avoid competition and co-exist due to </a:t>
            </a:r>
            <a:r>
              <a:rPr lang="en-US" sz="2800" dirty="0" smtClean="0">
                <a:solidFill>
                  <a:schemeClr val="accent6">
                    <a:lumMod val="75000"/>
                  </a:schemeClr>
                </a:solidFill>
              </a:rPr>
              <a:t>behavioral </a:t>
            </a:r>
            <a:r>
              <a:rPr lang="en-US" sz="2800" dirty="0">
                <a:solidFill>
                  <a:schemeClr val="accent6">
                    <a:lumMod val="75000"/>
                  </a:schemeClr>
                </a:solidFill>
              </a:rPr>
              <a:t>differences in their foraging activities. </a:t>
            </a:r>
            <a:endParaRPr lang="en-IN" sz="2800" dirty="0">
              <a:solidFill>
                <a:schemeClr val="accent6">
                  <a:lumMod val="75000"/>
                </a:schemeClr>
              </a:solidFill>
            </a:endParaRPr>
          </a:p>
        </p:txBody>
      </p:sp>
    </p:spTree>
    <p:extLst>
      <p:ext uri="{BB962C8B-B14F-4D97-AF65-F5344CB8AC3E}">
        <p14:creationId xmlns:p14="http://schemas.microsoft.com/office/powerpoint/2010/main" val="1483313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60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0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Parasitism</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only one species benefits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fontScale="85000" lnSpcReduction="20000"/>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liver fluke (a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trematode</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parasite)</a:t>
            </a:r>
          </a:p>
          <a:p>
            <a:r>
              <a:rPr lang="en-US"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ascaris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malarial parasite</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lice on humans </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ticks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on dogs</a:t>
            </a:r>
          </a:p>
          <a:p>
            <a:r>
              <a:rPr lang="en-US"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Cuscuta</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 parasitic plant</a:t>
            </a:r>
          </a:p>
          <a:p>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Viscum</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is a partial parasite plant, which derive water and minerals from host for photosynthesis.</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cuckoo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koel</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lays its eggs in the nest of crow</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Many marine fish are infested with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ectoparasitic</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copepods</a:t>
            </a:r>
          </a:p>
        </p:txBody>
      </p:sp>
    </p:spTree>
    <p:extLst>
      <p:ext uri="{BB962C8B-B14F-4D97-AF65-F5344CB8AC3E}">
        <p14:creationId xmlns:p14="http://schemas.microsoft.com/office/powerpoint/2010/main" val="2545232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 y="228600"/>
            <a:ext cx="4572000" cy="2857500"/>
          </a:xfrm>
          <a:prstGeom prst="rect">
            <a:avLst/>
          </a:prstGeom>
        </p:spPr>
      </p:pic>
      <p:pic>
        <p:nvPicPr>
          <p:cNvPr id="5" name="Picture 4"/>
          <p:cNvPicPr>
            <a:picLocks noChangeAspect="1"/>
          </p:cNvPicPr>
          <p:nvPr/>
        </p:nvPicPr>
        <p:blipFill>
          <a:blip r:embed="rId3"/>
          <a:stretch>
            <a:fillRect/>
          </a:stretch>
        </p:blipFill>
        <p:spPr>
          <a:xfrm>
            <a:off x="381000" y="3733800"/>
            <a:ext cx="3962801" cy="2643188"/>
          </a:xfrm>
          <a:prstGeom prst="rect">
            <a:avLst/>
          </a:prstGeom>
        </p:spPr>
      </p:pic>
      <p:pic>
        <p:nvPicPr>
          <p:cNvPr id="6" name="Picture 5"/>
          <p:cNvPicPr>
            <a:picLocks noChangeAspect="1"/>
          </p:cNvPicPr>
          <p:nvPr/>
        </p:nvPicPr>
        <p:blipFill>
          <a:blip r:embed="rId4"/>
          <a:stretch>
            <a:fillRect/>
          </a:stretch>
        </p:blipFill>
        <p:spPr>
          <a:xfrm>
            <a:off x="5029200" y="255896"/>
            <a:ext cx="3947390" cy="2830204"/>
          </a:xfrm>
          <a:prstGeom prst="rect">
            <a:avLst/>
          </a:prstGeom>
        </p:spPr>
      </p:pic>
      <p:pic>
        <p:nvPicPr>
          <p:cNvPr id="7" name="Picture 6"/>
          <p:cNvPicPr>
            <a:picLocks noChangeAspect="1"/>
          </p:cNvPicPr>
          <p:nvPr/>
        </p:nvPicPr>
        <p:blipFill>
          <a:blip r:embed="rId5"/>
          <a:stretch>
            <a:fillRect/>
          </a:stretch>
        </p:blipFill>
        <p:spPr>
          <a:xfrm>
            <a:off x="5036024" y="3733800"/>
            <a:ext cx="3657600" cy="2766475"/>
          </a:xfrm>
          <a:prstGeom prst="rect">
            <a:avLst/>
          </a:prstGeom>
        </p:spPr>
      </p:pic>
      <p:pic>
        <p:nvPicPr>
          <p:cNvPr id="8" name="Picture 7"/>
          <p:cNvPicPr>
            <a:picLocks noChangeAspect="1"/>
          </p:cNvPicPr>
          <p:nvPr/>
        </p:nvPicPr>
        <p:blipFill>
          <a:blip r:embed="rId6"/>
          <a:stretch>
            <a:fillRect/>
          </a:stretch>
        </p:blipFill>
        <p:spPr>
          <a:xfrm>
            <a:off x="3398398" y="2299648"/>
            <a:ext cx="1402202" cy="786452"/>
          </a:xfrm>
          <a:prstGeom prst="rect">
            <a:avLst/>
          </a:prstGeom>
        </p:spPr>
      </p:pic>
    </p:spTree>
    <p:extLst>
      <p:ext uri="{BB962C8B-B14F-4D97-AF65-F5344CB8AC3E}">
        <p14:creationId xmlns:p14="http://schemas.microsoft.com/office/powerpoint/2010/main" val="3357918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28750" y="136016"/>
            <a:ext cx="6115050" cy="4851273"/>
          </a:xfrm>
          <a:prstGeom prst="rect">
            <a:avLst/>
          </a:prstGeom>
        </p:spPr>
      </p:pic>
      <p:pic>
        <p:nvPicPr>
          <p:cNvPr id="6" name="Picture 5"/>
          <p:cNvPicPr>
            <a:picLocks noChangeAspect="1"/>
          </p:cNvPicPr>
          <p:nvPr/>
        </p:nvPicPr>
        <p:blipFill>
          <a:blip r:embed="rId3"/>
          <a:stretch>
            <a:fillRect/>
          </a:stretch>
        </p:blipFill>
        <p:spPr>
          <a:xfrm>
            <a:off x="1428750" y="136016"/>
            <a:ext cx="4549406" cy="2454784"/>
          </a:xfrm>
          <a:prstGeom prst="rect">
            <a:avLst/>
          </a:prstGeom>
        </p:spPr>
      </p:pic>
      <p:sp>
        <p:nvSpPr>
          <p:cNvPr id="7" name="TextBox 6"/>
          <p:cNvSpPr txBox="1"/>
          <p:nvPr/>
        </p:nvSpPr>
        <p:spPr>
          <a:xfrm>
            <a:off x="533400" y="5181600"/>
            <a:ext cx="8077200" cy="1631216"/>
          </a:xfrm>
          <a:prstGeom prst="rect">
            <a:avLst/>
          </a:prstGeom>
          <a:noFill/>
        </p:spPr>
        <p:txBody>
          <a:bodyPr wrap="square" rtlCol="0">
            <a:spAutoFit/>
          </a:bodyPr>
          <a:lstStyle/>
          <a:p>
            <a:pPr algn="just"/>
            <a:r>
              <a:rPr lang="en-IN" sz="2000" b="1" i="1" dirty="0" err="1"/>
              <a:t>Viscum</a:t>
            </a:r>
            <a:r>
              <a:rPr lang="en-IN" sz="2000" b="1" i="1" dirty="0"/>
              <a:t> </a:t>
            </a:r>
            <a:r>
              <a:rPr lang="en-IN" sz="2000" b="1" dirty="0" smtClean="0"/>
              <a:t>is </a:t>
            </a:r>
            <a:r>
              <a:rPr lang="en-IN" sz="2000" b="1" dirty="0"/>
              <a:t>a small, bushy plant, </a:t>
            </a:r>
            <a:r>
              <a:rPr lang="en-IN" sz="2000" b="1" dirty="0" err="1"/>
              <a:t>glabrous</a:t>
            </a:r>
            <a:r>
              <a:rPr lang="en-IN" sz="2000" b="1" dirty="0"/>
              <a:t>, very ramose, epiphytic (it grows on various trees and shrubs) and hemi-parasitic (green plant provided with chlorophyll, autotrophic, which gets part of the alimentary substances with the photosynthesis, but that absorbs from the lymph of the hosting plant water and mineral salts).</a:t>
            </a:r>
          </a:p>
        </p:txBody>
      </p:sp>
    </p:spTree>
    <p:extLst>
      <p:ext uri="{BB962C8B-B14F-4D97-AF65-F5344CB8AC3E}">
        <p14:creationId xmlns:p14="http://schemas.microsoft.com/office/powerpoint/2010/main" val="917102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381000"/>
            <a:ext cx="4171950" cy="5562600"/>
          </a:xfrm>
          <a:prstGeom prst="rect">
            <a:avLst/>
          </a:prstGeom>
        </p:spPr>
      </p:pic>
      <p:sp>
        <p:nvSpPr>
          <p:cNvPr id="4" name="TextBox 3"/>
          <p:cNvSpPr txBox="1"/>
          <p:nvPr/>
        </p:nvSpPr>
        <p:spPr>
          <a:xfrm>
            <a:off x="1524000" y="6172200"/>
            <a:ext cx="3733800" cy="369332"/>
          </a:xfrm>
          <a:prstGeom prst="rect">
            <a:avLst/>
          </a:prstGeom>
          <a:noFill/>
        </p:spPr>
        <p:txBody>
          <a:bodyPr wrap="square" rtlCol="0">
            <a:spAutoFit/>
          </a:bodyPr>
          <a:lstStyle/>
          <a:p>
            <a:r>
              <a:rPr lang="en-IN"/>
              <a:t>Cuscuta</a:t>
            </a:r>
            <a:endParaRPr lang="en-IN" dirty="0"/>
          </a:p>
        </p:txBody>
      </p:sp>
      <p:pic>
        <p:nvPicPr>
          <p:cNvPr id="5" name="Picture 4"/>
          <p:cNvPicPr>
            <a:picLocks noChangeAspect="1"/>
          </p:cNvPicPr>
          <p:nvPr/>
        </p:nvPicPr>
        <p:blipFill>
          <a:blip r:embed="rId3"/>
          <a:stretch>
            <a:fillRect/>
          </a:stretch>
        </p:blipFill>
        <p:spPr>
          <a:xfrm>
            <a:off x="4800600" y="381000"/>
            <a:ext cx="4038600" cy="3002026"/>
          </a:xfrm>
          <a:prstGeom prst="rect">
            <a:avLst/>
          </a:prstGeom>
        </p:spPr>
      </p:pic>
      <p:sp>
        <p:nvSpPr>
          <p:cNvPr id="6" name="TextBox 5"/>
          <p:cNvSpPr txBox="1"/>
          <p:nvPr/>
        </p:nvSpPr>
        <p:spPr>
          <a:xfrm>
            <a:off x="4953000" y="3886200"/>
            <a:ext cx="3733800" cy="2246769"/>
          </a:xfrm>
          <a:prstGeom prst="rect">
            <a:avLst/>
          </a:prstGeom>
          <a:noFill/>
        </p:spPr>
        <p:txBody>
          <a:bodyPr wrap="square" rtlCol="0">
            <a:spAutoFit/>
          </a:bodyPr>
          <a:lstStyle/>
          <a:p>
            <a:pPr algn="just"/>
            <a:r>
              <a:rPr lang="en-IN" sz="2000" b="1" dirty="0"/>
              <a:t>Dodder not only uses taste, smell, movement and touch to manipulate other plants, but is, also, able to hijack all of their genes. The remarkable Dodder plant might be the most intelligent plant.</a:t>
            </a:r>
            <a:endParaRPr lang="en-IN" sz="2000" dirty="0"/>
          </a:p>
        </p:txBody>
      </p:sp>
    </p:spTree>
    <p:extLst>
      <p:ext uri="{BB962C8B-B14F-4D97-AF65-F5344CB8AC3E}">
        <p14:creationId xmlns:p14="http://schemas.microsoft.com/office/powerpoint/2010/main" val="1402558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93510" y="277504"/>
            <a:ext cx="4876800" cy="4886325"/>
          </a:xfrm>
          <a:prstGeom prst="rect">
            <a:avLst/>
          </a:prstGeom>
        </p:spPr>
      </p:pic>
      <p:sp>
        <p:nvSpPr>
          <p:cNvPr id="3" name="TextBox 2"/>
          <p:cNvSpPr txBox="1"/>
          <p:nvPr/>
        </p:nvSpPr>
        <p:spPr>
          <a:xfrm>
            <a:off x="228600" y="5441333"/>
            <a:ext cx="8686800" cy="1200329"/>
          </a:xfrm>
          <a:prstGeom prst="rect">
            <a:avLst/>
          </a:prstGeom>
          <a:noFill/>
        </p:spPr>
        <p:txBody>
          <a:bodyPr wrap="square" rtlCol="0">
            <a:spAutoFit/>
          </a:bodyPr>
          <a:lstStyle/>
          <a:p>
            <a:pPr algn="just"/>
            <a:r>
              <a:rPr lang="en-IN" sz="2400" b="1" dirty="0" err="1"/>
              <a:t>Orobanche</a:t>
            </a:r>
            <a:r>
              <a:rPr lang="en-IN" sz="2400" b="1" dirty="0"/>
              <a:t> </a:t>
            </a:r>
            <a:r>
              <a:rPr lang="en-IN" sz="2400" b="1" dirty="0" smtClean="0"/>
              <a:t>is completely </a:t>
            </a:r>
            <a:r>
              <a:rPr lang="en-IN" sz="2400" b="1" dirty="0"/>
              <a:t>parasitic as they lack </a:t>
            </a:r>
            <a:br>
              <a:rPr lang="en-IN" sz="2400" b="1" dirty="0"/>
            </a:br>
            <a:r>
              <a:rPr lang="en-IN" sz="2400" b="1" dirty="0"/>
              <a:t>chlorophyll and so can not photosynthesise. They are </a:t>
            </a:r>
            <a:br>
              <a:rPr lang="en-IN" sz="2400" b="1" dirty="0"/>
            </a:br>
            <a:r>
              <a:rPr lang="en-IN" sz="2400" b="1" dirty="0"/>
              <a:t>dependent on the host for organic nutrients, minerals and </a:t>
            </a:r>
            <a:r>
              <a:rPr lang="en-IN" sz="2400" b="1" dirty="0" smtClean="0"/>
              <a:t>water</a:t>
            </a:r>
            <a:r>
              <a:rPr lang="en-IN" sz="2400" b="1" dirty="0"/>
              <a:t>. </a:t>
            </a:r>
            <a:endParaRPr lang="en-IN" sz="2400" b="1" dirty="0" smtClean="0"/>
          </a:p>
        </p:txBody>
      </p:sp>
      <p:pic>
        <p:nvPicPr>
          <p:cNvPr id="2049" name="Picture 1" descr="PlantTechNav-0-inactive-49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4772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PlantTechNav-1-inactive-492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7152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PlantTechNav-2-inactive-4929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7152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PlantTechNav-3-inactive-4939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77152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PlantTechNav-4-inactive-4945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01917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PlantTechNav-5-inactive-495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77152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PlantTechNav-6-inactive-4960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77152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descr="PlantTechNav-7-inactive-4968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90487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descr="PlantTechNav-8-inactive-0354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771525" cy="30480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dodder-420x60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1"/>
            <a:ext cx="2667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2496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n w="0"/>
                <a:solidFill>
                  <a:schemeClr val="accent1"/>
                </a:solidFill>
                <a:effectLst>
                  <a:outerShdw blurRad="38100" dist="25400" dir="5400000" algn="ctr" rotWithShape="0">
                    <a:srgbClr val="6E747A">
                      <a:alpha val="43000"/>
                    </a:srgbClr>
                  </a:outerShdw>
                </a:effectLst>
                <a:latin typeface="Imprint MT Shadow" panose="04020605060303030202" pitchFamily="82" charset="0"/>
              </a:rPr>
              <a:t>Special adaptations in parasites</a:t>
            </a:r>
            <a:endParaRPr lang="en-IN" dirty="0">
              <a:ln w="0"/>
              <a:solidFill>
                <a:schemeClr val="accent1"/>
              </a:solidFill>
              <a:effectLst>
                <a:outerShdw blurRad="38100" dist="25400" dir="5400000" algn="ctr" rotWithShape="0">
                  <a:srgbClr val="6E747A">
                    <a:alpha val="43000"/>
                  </a:srgbClr>
                </a:outerShdw>
              </a:effectLst>
              <a:latin typeface="Imprint MT Shadow" panose="04020605060303030202" pitchFamily="82" charset="0"/>
            </a:endParaRPr>
          </a:p>
        </p:txBody>
      </p:sp>
      <p:sp>
        <p:nvSpPr>
          <p:cNvPr id="3" name="Content Placeholder 2"/>
          <p:cNvSpPr>
            <a:spLocks noGrp="1"/>
          </p:cNvSpPr>
          <p:nvPr>
            <p:ph idx="1"/>
          </p:nvPr>
        </p:nvSpPr>
        <p:spPr/>
        <p:txBody>
          <a:bodyPr>
            <a:normAutofit/>
          </a:bodyPr>
          <a:lstStyle/>
          <a:p>
            <a:pPr lvl="0">
              <a:buFont typeface="Wingdings" pitchFamily="2" charset="2"/>
              <a:buChar char="§"/>
            </a:pPr>
            <a:r>
              <a:rPr lang="en-US" sz="3600" b="1" dirty="0"/>
              <a:t>loss of unnecessary sense organs</a:t>
            </a:r>
            <a:endParaRPr lang="en-IN" sz="3600" b="1" dirty="0"/>
          </a:p>
          <a:p>
            <a:pPr lvl="0">
              <a:buFont typeface="Wingdings" pitchFamily="2" charset="2"/>
              <a:buChar char="§"/>
            </a:pPr>
            <a:r>
              <a:rPr lang="en-US" sz="3600" b="1" dirty="0"/>
              <a:t>presence of resistance cuticle on body</a:t>
            </a:r>
            <a:endParaRPr lang="en-IN" sz="3600" b="1" dirty="0"/>
          </a:p>
          <a:p>
            <a:pPr lvl="0">
              <a:buFont typeface="Wingdings" pitchFamily="2" charset="2"/>
              <a:buChar char="§"/>
            </a:pPr>
            <a:r>
              <a:rPr lang="en-US" sz="3600" b="1" dirty="0"/>
              <a:t> presence of adhesive organs or suckers to cling on to the host</a:t>
            </a:r>
            <a:endParaRPr lang="en-IN" sz="3600" b="1" dirty="0"/>
          </a:p>
          <a:p>
            <a:pPr lvl="0">
              <a:buFont typeface="Wingdings" pitchFamily="2" charset="2"/>
              <a:buChar char="§"/>
            </a:pPr>
            <a:r>
              <a:rPr lang="en-US" sz="3600" b="1" dirty="0"/>
              <a:t>Anaerobic respiration</a:t>
            </a:r>
            <a:endParaRPr lang="en-IN" sz="3600" b="1" dirty="0"/>
          </a:p>
          <a:p>
            <a:pPr lvl="0">
              <a:buFont typeface="Wingdings" pitchFamily="2" charset="2"/>
              <a:buChar char="§"/>
            </a:pPr>
            <a:r>
              <a:rPr lang="en-US" sz="3600" b="1" dirty="0"/>
              <a:t> loss of digestive system and </a:t>
            </a:r>
            <a:endParaRPr lang="en-IN" sz="3600" b="1" dirty="0"/>
          </a:p>
          <a:p>
            <a:pPr lvl="0">
              <a:buFont typeface="Wingdings" pitchFamily="2" charset="2"/>
              <a:buChar char="§"/>
            </a:pPr>
            <a:r>
              <a:rPr lang="en-US" sz="3600" b="1" dirty="0"/>
              <a:t>High reproductive </a:t>
            </a:r>
            <a:r>
              <a:rPr lang="en-US" sz="3600" b="1" dirty="0" smtClean="0"/>
              <a:t>capacity</a:t>
            </a:r>
            <a:endParaRPr lang="en-IN" sz="3600" b="1" dirty="0"/>
          </a:p>
        </p:txBody>
      </p:sp>
    </p:spTree>
    <p:extLst>
      <p:ext uri="{BB962C8B-B14F-4D97-AF65-F5344CB8AC3E}">
        <p14:creationId xmlns:p14="http://schemas.microsoft.com/office/powerpoint/2010/main" val="818261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7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Predation</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only one species benefits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485633" y="1981200"/>
            <a:ext cx="8229600" cy="3535363"/>
          </a:xfrm>
        </p:spPr>
        <p:txBody>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tiger and the deer</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animals eating plants</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control of mosquito larvae by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Gambusia</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fish</a:t>
            </a:r>
          </a:p>
        </p:txBody>
      </p:sp>
      <p:pic>
        <p:nvPicPr>
          <p:cNvPr id="4" name="Picture 3"/>
          <p:cNvPicPr>
            <a:picLocks noChangeAspect="1"/>
          </p:cNvPicPr>
          <p:nvPr/>
        </p:nvPicPr>
        <p:blipFill>
          <a:blip r:embed="rId2"/>
          <a:stretch>
            <a:fillRect/>
          </a:stretch>
        </p:blipFill>
        <p:spPr>
          <a:xfrm>
            <a:off x="2743199" y="3742056"/>
            <a:ext cx="4287223" cy="2658743"/>
          </a:xfrm>
          <a:prstGeom prst="rect">
            <a:avLst/>
          </a:prstGeom>
        </p:spPr>
      </p:pic>
    </p:spTree>
    <p:extLst>
      <p:ext uri="{BB962C8B-B14F-4D97-AF65-F5344CB8AC3E}">
        <p14:creationId xmlns:p14="http://schemas.microsoft.com/office/powerpoint/2010/main" val="1802612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7200" y="381000"/>
            <a:ext cx="3920820" cy="2615922"/>
          </a:xfrm>
          <a:prstGeom prst="rect">
            <a:avLst/>
          </a:prstGeom>
        </p:spPr>
      </p:pic>
      <p:pic>
        <p:nvPicPr>
          <p:cNvPr id="5" name="Picture 4"/>
          <p:cNvPicPr>
            <a:picLocks noChangeAspect="1"/>
          </p:cNvPicPr>
          <p:nvPr/>
        </p:nvPicPr>
        <p:blipFill>
          <a:blip r:embed="rId3"/>
          <a:stretch>
            <a:fillRect/>
          </a:stretch>
        </p:blipFill>
        <p:spPr>
          <a:xfrm>
            <a:off x="272955" y="3429000"/>
            <a:ext cx="4267200" cy="3200400"/>
          </a:xfrm>
          <a:prstGeom prst="rect">
            <a:avLst/>
          </a:prstGeom>
        </p:spPr>
      </p:pic>
      <p:pic>
        <p:nvPicPr>
          <p:cNvPr id="6" name="Picture 5"/>
          <p:cNvPicPr>
            <a:picLocks noChangeAspect="1"/>
          </p:cNvPicPr>
          <p:nvPr/>
        </p:nvPicPr>
        <p:blipFill>
          <a:blip r:embed="rId4"/>
          <a:stretch>
            <a:fillRect/>
          </a:stretch>
        </p:blipFill>
        <p:spPr>
          <a:xfrm>
            <a:off x="5029200" y="609600"/>
            <a:ext cx="3468686" cy="2171699"/>
          </a:xfrm>
          <a:prstGeom prst="rect">
            <a:avLst/>
          </a:prstGeom>
        </p:spPr>
      </p:pic>
      <p:pic>
        <p:nvPicPr>
          <p:cNvPr id="7" name="Picture 6"/>
          <p:cNvPicPr>
            <a:picLocks noChangeAspect="1"/>
          </p:cNvPicPr>
          <p:nvPr/>
        </p:nvPicPr>
        <p:blipFill>
          <a:blip r:embed="rId5"/>
          <a:stretch>
            <a:fillRect/>
          </a:stretch>
        </p:blipFill>
        <p:spPr>
          <a:xfrm>
            <a:off x="5029200" y="3686175"/>
            <a:ext cx="3581400" cy="2686050"/>
          </a:xfrm>
          <a:prstGeom prst="rect">
            <a:avLst/>
          </a:prstGeom>
        </p:spPr>
      </p:pic>
    </p:spTree>
    <p:extLst>
      <p:ext uri="{BB962C8B-B14F-4D97-AF65-F5344CB8AC3E}">
        <p14:creationId xmlns:p14="http://schemas.microsoft.com/office/powerpoint/2010/main" val="2875785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00" y="1143000"/>
            <a:ext cx="3501237" cy="4305300"/>
          </a:xfrm>
          <a:prstGeom prst="rect">
            <a:avLst/>
          </a:prstGeom>
        </p:spPr>
      </p:pic>
      <p:pic>
        <p:nvPicPr>
          <p:cNvPr id="3" name="Picture 2"/>
          <p:cNvPicPr>
            <a:picLocks noChangeAspect="1"/>
          </p:cNvPicPr>
          <p:nvPr/>
        </p:nvPicPr>
        <p:blipFill>
          <a:blip r:embed="rId3"/>
          <a:stretch>
            <a:fillRect/>
          </a:stretch>
        </p:blipFill>
        <p:spPr>
          <a:xfrm>
            <a:off x="5391474" y="1143000"/>
            <a:ext cx="3318471" cy="4419600"/>
          </a:xfrm>
          <a:prstGeom prst="rect">
            <a:avLst/>
          </a:prstGeom>
        </p:spPr>
      </p:pic>
    </p:spTree>
    <p:extLst>
      <p:ext uri="{BB962C8B-B14F-4D97-AF65-F5344CB8AC3E}">
        <p14:creationId xmlns:p14="http://schemas.microsoft.com/office/powerpoint/2010/main" val="3390055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610600" cy="4495800"/>
          </a:xfrm>
          <a:prstGeom prst="rect">
            <a:avLst/>
          </a:prstGeom>
          <a:noFill/>
          <a:ln>
            <a:noFill/>
          </a:ln>
        </p:spPr>
      </p:pic>
      <p:sp>
        <p:nvSpPr>
          <p:cNvPr id="2" name="Title 1"/>
          <p:cNvSpPr>
            <a:spLocks noGrp="1"/>
          </p:cNvSpPr>
          <p:nvPr>
            <p:ph type="title"/>
          </p:nvPr>
        </p:nvSpPr>
        <p:spPr>
          <a:xfrm>
            <a:off x="495300" y="4495800"/>
            <a:ext cx="8229600" cy="1981200"/>
          </a:xfrm>
        </p:spPr>
        <p:txBody>
          <a:bodyPr>
            <a:noAutofit/>
          </a:bodyPr>
          <a:lstStyle/>
          <a:p>
            <a:pPr algn="l"/>
            <a:r>
              <a:rPr lang="en-US" sz="1600" b="1" dirty="0"/>
              <a:t>The prickly pear cactus introduced into Australia in the early 1920’s caused havoc by spreading rapidly into millions of hectares of rangeland. Finally, the invasive cactus was brought under control only after a cactus-feeding predator (a moth) from its natural habitat was introduced into the country. </a:t>
            </a:r>
            <a:r>
              <a:rPr lang="en-IN" sz="1600" dirty="0"/>
              <a:t/>
            </a:r>
            <a:br>
              <a:rPr lang="en-IN" sz="1600" dirty="0"/>
            </a:br>
            <a:r>
              <a:rPr lang="en-US" sz="1600" b="1" dirty="0"/>
              <a:t>In the rocky intertidal communities of the American Pacific Coast the starfish </a:t>
            </a:r>
            <a:r>
              <a:rPr lang="en-US" sz="1600" b="1" i="1" dirty="0" err="1"/>
              <a:t>Pisaster</a:t>
            </a:r>
            <a:r>
              <a:rPr lang="en-US" sz="1600" b="1" i="1" dirty="0"/>
              <a:t> </a:t>
            </a:r>
            <a:r>
              <a:rPr lang="en-US" sz="1600" b="1" dirty="0"/>
              <a:t>is an important predator. In a field experiment, when all the starfish were removed from an enclosed intertidal area, more than 10 species of invertebrates became extinct within a year, because of interspecific competition. </a:t>
            </a:r>
            <a:endParaRPr lang="en-IN" sz="1600" dirty="0"/>
          </a:p>
        </p:txBody>
      </p:sp>
    </p:spTree>
    <p:extLst>
      <p:ext uri="{BB962C8B-B14F-4D97-AF65-F5344CB8AC3E}">
        <p14:creationId xmlns:p14="http://schemas.microsoft.com/office/powerpoint/2010/main" val="262051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59327" y="1066800"/>
            <a:ext cx="8839200" cy="4343400"/>
          </a:xfrm>
          <a:prstGeom prst="rect">
            <a:avLst/>
          </a:prstGeom>
          <a:noFill/>
          <a:ln>
            <a:solidFill>
              <a:schemeClr val="tx1"/>
            </a:solidFill>
          </a:ln>
        </p:spPr>
      </p:pic>
    </p:spTree>
    <p:extLst>
      <p:ext uri="{BB962C8B-B14F-4D97-AF65-F5344CB8AC3E}">
        <p14:creationId xmlns:p14="http://schemas.microsoft.com/office/powerpoint/2010/main" val="2544255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0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Commensalism</a:t>
            </a:r>
            <a:br>
              <a:rPr lang="en-US" sz="60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1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one species is benefitted and the other is neither benefitted nor harmed</a:t>
            </a:r>
          </a:p>
        </p:txBody>
      </p:sp>
      <p:sp>
        <p:nvSpPr>
          <p:cNvPr id="3" name="Content Placeholder 2"/>
          <p:cNvSpPr>
            <a:spLocks noGrp="1"/>
          </p:cNvSpPr>
          <p:nvPr>
            <p:ph idx="1"/>
          </p:nvPr>
        </p:nvSpPr>
        <p:spPr>
          <a:xfrm>
            <a:off x="457200" y="2133600"/>
            <a:ext cx="8229600" cy="3992563"/>
          </a:xfrm>
        </p:spPr>
        <p:txBody>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 orchid growing as an </a:t>
            </a:r>
            <a:r>
              <a:rPr lang="en-US"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epiphyte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on a mango branch</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barnacles growing on the back of a whale</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cattle egret and grazing cattle in close association</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sea anemone and the clown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fish</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sucker fish and shark</a:t>
            </a:r>
          </a:p>
        </p:txBody>
      </p:sp>
    </p:spTree>
    <p:extLst>
      <p:ext uri="{BB962C8B-B14F-4D97-AF65-F5344CB8AC3E}">
        <p14:creationId xmlns:p14="http://schemas.microsoft.com/office/powerpoint/2010/main" val="460480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021" y="25021"/>
            <a:ext cx="3429000" cy="3444308"/>
          </a:xfrm>
          <a:prstGeom prst="rect">
            <a:avLst/>
          </a:prstGeom>
        </p:spPr>
      </p:pic>
      <p:pic>
        <p:nvPicPr>
          <p:cNvPr id="5" name="Picture 4"/>
          <p:cNvPicPr>
            <a:picLocks noChangeAspect="1"/>
          </p:cNvPicPr>
          <p:nvPr/>
        </p:nvPicPr>
        <p:blipFill>
          <a:blip r:embed="rId3"/>
          <a:stretch>
            <a:fillRect/>
          </a:stretch>
        </p:blipFill>
        <p:spPr>
          <a:xfrm>
            <a:off x="31845" y="4282490"/>
            <a:ext cx="4762500" cy="2575510"/>
          </a:xfrm>
          <a:prstGeom prst="rect">
            <a:avLst/>
          </a:prstGeom>
        </p:spPr>
      </p:pic>
      <p:pic>
        <p:nvPicPr>
          <p:cNvPr id="7" name="Picture 6"/>
          <p:cNvPicPr>
            <a:picLocks noChangeAspect="1"/>
          </p:cNvPicPr>
          <p:nvPr/>
        </p:nvPicPr>
        <p:blipFill>
          <a:blip r:embed="rId4"/>
          <a:stretch>
            <a:fillRect/>
          </a:stretch>
        </p:blipFill>
        <p:spPr>
          <a:xfrm>
            <a:off x="4572000" y="25021"/>
            <a:ext cx="4586978" cy="2667000"/>
          </a:xfrm>
          <a:prstGeom prst="rect">
            <a:avLst/>
          </a:prstGeom>
        </p:spPr>
      </p:pic>
      <p:pic>
        <p:nvPicPr>
          <p:cNvPr id="8" name="Picture 7"/>
          <p:cNvPicPr>
            <a:picLocks noChangeAspect="1"/>
          </p:cNvPicPr>
          <p:nvPr/>
        </p:nvPicPr>
        <p:blipFill>
          <a:blip r:embed="rId5"/>
          <a:stretch>
            <a:fillRect/>
          </a:stretch>
        </p:blipFill>
        <p:spPr>
          <a:xfrm>
            <a:off x="6034485" y="4226225"/>
            <a:ext cx="3124493" cy="2688040"/>
          </a:xfrm>
          <a:prstGeom prst="rect">
            <a:avLst/>
          </a:prstGeom>
        </p:spPr>
      </p:pic>
      <p:pic>
        <p:nvPicPr>
          <p:cNvPr id="9" name="Picture 8"/>
          <p:cNvPicPr>
            <a:picLocks noChangeAspect="1"/>
          </p:cNvPicPr>
          <p:nvPr/>
        </p:nvPicPr>
        <p:blipFill>
          <a:blip r:embed="rId6"/>
          <a:stretch>
            <a:fillRect/>
          </a:stretch>
        </p:blipFill>
        <p:spPr>
          <a:xfrm>
            <a:off x="3296789" y="2090737"/>
            <a:ext cx="3568700" cy="2676525"/>
          </a:xfrm>
          <a:prstGeom prst="rect">
            <a:avLst/>
          </a:prstGeom>
        </p:spPr>
      </p:pic>
    </p:spTree>
    <p:extLst>
      <p:ext uri="{BB962C8B-B14F-4D97-AF65-F5344CB8AC3E}">
        <p14:creationId xmlns:p14="http://schemas.microsoft.com/office/powerpoint/2010/main" val="3001871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249362"/>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000" b="1" u="sng"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Amensalism</a:t>
            </a:r>
            <a:r>
              <a:rPr lang="en-US" sz="60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60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one species is harmed whereas the other is unaffected</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457200" y="2438400"/>
            <a:ext cx="8229600" cy="3687763"/>
          </a:xfrm>
        </p:spPr>
        <p:txBody>
          <a:bodyPr/>
          <a:lstStyle/>
          <a:p>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Penicillium</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inhibits the growth of bacteria by secreting penicillin(antibiosis</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self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ammensalism</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Grevillea</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robusta</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that inhibit the growth of its own seedling by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allochemic</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secretion </a:t>
            </a:r>
          </a:p>
        </p:txBody>
      </p:sp>
    </p:spTree>
    <p:extLst>
      <p:ext uri="{BB962C8B-B14F-4D97-AF65-F5344CB8AC3E}">
        <p14:creationId xmlns:p14="http://schemas.microsoft.com/office/powerpoint/2010/main" val="3258870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23900" y="436033"/>
            <a:ext cx="7696200" cy="5985933"/>
          </a:xfrm>
          <a:prstGeom prst="rect">
            <a:avLst/>
          </a:prstGeom>
        </p:spPr>
      </p:pic>
    </p:spTree>
    <p:extLst>
      <p:ext uri="{BB962C8B-B14F-4D97-AF65-F5344CB8AC3E}">
        <p14:creationId xmlns:p14="http://schemas.microsoft.com/office/powerpoint/2010/main" val="184755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5268" y="3968403"/>
            <a:ext cx="8653463" cy="2889597"/>
          </a:xfrm>
          <a:prstGeom prst="rect">
            <a:avLst/>
          </a:prstGeom>
        </p:spPr>
      </p:pic>
      <p:sp>
        <p:nvSpPr>
          <p:cNvPr id="4" name="Rectangle 3"/>
          <p:cNvSpPr/>
          <p:nvPr/>
        </p:nvSpPr>
        <p:spPr>
          <a:xfrm>
            <a:off x="338379" y="228600"/>
            <a:ext cx="6096000" cy="2215991"/>
          </a:xfrm>
          <a:prstGeom prst="rect">
            <a:avLst/>
          </a:prstGeom>
          <a:noFill/>
        </p:spPr>
        <p:txBody>
          <a:bodyPr wrap="square" lIns="91440" tIns="45720" rIns="91440" bIns="45720">
            <a:spAutoFit/>
          </a:bodyPr>
          <a:lstStyle/>
          <a:p>
            <a:pPr algn="ctr"/>
            <a:r>
              <a:rPr lang="en-US" sz="13800" b="0" cap="none" spc="0" dirty="0" smtClean="0">
                <a:ln w="0"/>
                <a:solidFill>
                  <a:srgbClr val="FF0000"/>
                </a:solidFill>
                <a:effectLst>
                  <a:reflection blurRad="6350" stA="53000" endA="300" endPos="35500" dir="5400000" sy="-90000" algn="bl" rotWithShape="0"/>
                </a:effectLst>
                <a:latin typeface="Aharoni" panose="02010803020104030203" pitchFamily="2" charset="-79"/>
                <a:cs typeface="Aharoni" panose="02010803020104030203" pitchFamily="2" charset="-79"/>
              </a:rPr>
              <a:t>GAME</a:t>
            </a:r>
            <a:endParaRPr lang="en-US" sz="13800" b="0" cap="none" spc="0" dirty="0">
              <a:ln w="0"/>
              <a:solidFill>
                <a:srgbClr val="FF0000"/>
              </a:solidFill>
              <a:effectLst>
                <a:reflection blurRad="6350" stA="53000" endA="300" endPos="35500" dir="5400000" sy="-90000" algn="bl" rotWithShape="0"/>
              </a:effectLst>
              <a:latin typeface="Aharoni" panose="02010803020104030203" pitchFamily="2" charset="-79"/>
              <a:cs typeface="Aharoni" panose="02010803020104030203" pitchFamily="2" charset="-79"/>
            </a:endParaRPr>
          </a:p>
        </p:txBody>
      </p:sp>
      <p:pic>
        <p:nvPicPr>
          <p:cNvPr id="1026"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6418" y="381000"/>
            <a:ext cx="2387161" cy="262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677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à°¸à°à°¬à°à°§à°¿à°¤ à°à°¿à°¤à±à°°à°"/>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0"/>
            <a:ext cx="8763000" cy="5802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829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Identify the type of population interaction shown-</a:t>
            </a:r>
            <a:endParaRPr lang="en-IN" dirty="0"/>
          </a:p>
        </p:txBody>
      </p:sp>
      <p:pic>
        <p:nvPicPr>
          <p:cNvPr id="3" name="Picture 2"/>
          <p:cNvPicPr>
            <a:picLocks noChangeAspect="1"/>
          </p:cNvPicPr>
          <p:nvPr/>
        </p:nvPicPr>
        <p:blipFill>
          <a:blip r:embed="rId2"/>
          <a:stretch>
            <a:fillRect/>
          </a:stretch>
        </p:blipFill>
        <p:spPr>
          <a:xfrm>
            <a:off x="1329915" y="1633508"/>
            <a:ext cx="2750370" cy="2491157"/>
          </a:xfrm>
          <a:prstGeom prst="rect">
            <a:avLst/>
          </a:prstGeom>
        </p:spPr>
      </p:pic>
      <p:pic>
        <p:nvPicPr>
          <p:cNvPr id="4" name="Picture 3"/>
          <p:cNvPicPr>
            <a:picLocks noChangeAspect="1"/>
          </p:cNvPicPr>
          <p:nvPr/>
        </p:nvPicPr>
        <p:blipFill>
          <a:blip r:embed="rId3"/>
          <a:stretch>
            <a:fillRect/>
          </a:stretch>
        </p:blipFill>
        <p:spPr>
          <a:xfrm>
            <a:off x="4918568" y="1905000"/>
            <a:ext cx="3768232" cy="2170364"/>
          </a:xfrm>
          <a:prstGeom prst="rect">
            <a:avLst/>
          </a:prstGeom>
        </p:spPr>
      </p:pic>
      <p:pic>
        <p:nvPicPr>
          <p:cNvPr id="5" name="Picture 4"/>
          <p:cNvPicPr>
            <a:picLocks noChangeAspect="1"/>
          </p:cNvPicPr>
          <p:nvPr/>
        </p:nvPicPr>
        <p:blipFill>
          <a:blip r:embed="rId4"/>
          <a:stretch>
            <a:fillRect/>
          </a:stretch>
        </p:blipFill>
        <p:spPr>
          <a:xfrm>
            <a:off x="1329915" y="4419600"/>
            <a:ext cx="2750370" cy="2076529"/>
          </a:xfrm>
          <a:prstGeom prst="rect">
            <a:avLst/>
          </a:prstGeom>
        </p:spPr>
      </p:pic>
      <p:pic>
        <p:nvPicPr>
          <p:cNvPr id="6" name="Picture 5"/>
          <p:cNvPicPr>
            <a:picLocks noChangeAspect="1"/>
          </p:cNvPicPr>
          <p:nvPr/>
        </p:nvPicPr>
        <p:blipFill>
          <a:blip r:embed="rId5"/>
          <a:stretch>
            <a:fillRect/>
          </a:stretch>
        </p:blipFill>
        <p:spPr>
          <a:xfrm>
            <a:off x="4918568" y="4451444"/>
            <a:ext cx="3802351" cy="2060607"/>
          </a:xfrm>
          <a:prstGeom prst="rect">
            <a:avLst/>
          </a:prstGeom>
        </p:spPr>
      </p:pic>
      <p:sp>
        <p:nvSpPr>
          <p:cNvPr id="7" name="TextBox 6"/>
          <p:cNvSpPr txBox="1"/>
          <p:nvPr/>
        </p:nvSpPr>
        <p:spPr>
          <a:xfrm>
            <a:off x="2705100" y="4042382"/>
            <a:ext cx="685800" cy="381000"/>
          </a:xfrm>
          <a:prstGeom prst="rect">
            <a:avLst/>
          </a:prstGeom>
          <a:noFill/>
        </p:spPr>
        <p:txBody>
          <a:bodyPr wrap="square" rtlCol="0">
            <a:spAutoFit/>
          </a:bodyPr>
          <a:lstStyle/>
          <a:p>
            <a:r>
              <a:rPr lang="en-IN" b="1" dirty="0" smtClean="0"/>
              <a:t>A</a:t>
            </a:r>
            <a:endParaRPr lang="en-IN" b="1" dirty="0"/>
          </a:p>
        </p:txBody>
      </p:sp>
      <p:sp>
        <p:nvSpPr>
          <p:cNvPr id="8" name="TextBox 7"/>
          <p:cNvSpPr txBox="1"/>
          <p:nvPr/>
        </p:nvSpPr>
        <p:spPr>
          <a:xfrm>
            <a:off x="2705100" y="6535813"/>
            <a:ext cx="381000" cy="381000"/>
          </a:xfrm>
          <a:prstGeom prst="rect">
            <a:avLst/>
          </a:prstGeom>
          <a:noFill/>
        </p:spPr>
        <p:txBody>
          <a:bodyPr wrap="square" rtlCol="0">
            <a:spAutoFit/>
          </a:bodyPr>
          <a:lstStyle/>
          <a:p>
            <a:r>
              <a:rPr lang="en-IN" b="1" dirty="0" smtClean="0"/>
              <a:t>B</a:t>
            </a:r>
            <a:endParaRPr lang="en-IN" b="1" dirty="0"/>
          </a:p>
        </p:txBody>
      </p:sp>
      <p:sp>
        <p:nvSpPr>
          <p:cNvPr id="9" name="TextBox 8"/>
          <p:cNvSpPr txBox="1"/>
          <p:nvPr/>
        </p:nvSpPr>
        <p:spPr>
          <a:xfrm>
            <a:off x="6857999" y="4124665"/>
            <a:ext cx="381000" cy="369332"/>
          </a:xfrm>
          <a:prstGeom prst="rect">
            <a:avLst/>
          </a:prstGeom>
          <a:noFill/>
        </p:spPr>
        <p:txBody>
          <a:bodyPr wrap="square" rtlCol="0">
            <a:spAutoFit/>
          </a:bodyPr>
          <a:lstStyle/>
          <a:p>
            <a:r>
              <a:rPr lang="en-IN" b="1" dirty="0" smtClean="0"/>
              <a:t>C</a:t>
            </a:r>
            <a:endParaRPr lang="en-IN" b="1" dirty="0"/>
          </a:p>
        </p:txBody>
      </p:sp>
      <p:sp>
        <p:nvSpPr>
          <p:cNvPr id="10" name="TextBox 9"/>
          <p:cNvSpPr txBox="1"/>
          <p:nvPr/>
        </p:nvSpPr>
        <p:spPr>
          <a:xfrm>
            <a:off x="6906904" y="6488463"/>
            <a:ext cx="609600" cy="369332"/>
          </a:xfrm>
          <a:prstGeom prst="rect">
            <a:avLst/>
          </a:prstGeom>
          <a:noFill/>
        </p:spPr>
        <p:txBody>
          <a:bodyPr wrap="square" rtlCol="0">
            <a:spAutoFit/>
          </a:bodyPr>
          <a:lstStyle/>
          <a:p>
            <a:r>
              <a:rPr lang="en-IN" b="1" dirty="0" smtClean="0"/>
              <a:t>D</a:t>
            </a:r>
            <a:endParaRPr lang="en-IN" b="1" dirty="0"/>
          </a:p>
        </p:txBody>
      </p:sp>
    </p:spTree>
    <p:extLst>
      <p:ext uri="{BB962C8B-B14F-4D97-AF65-F5344CB8AC3E}">
        <p14:creationId xmlns:p14="http://schemas.microsoft.com/office/powerpoint/2010/main" val="1629798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à°¸à°à°¬à°à°§à°¿à°¤ à°à°¿à°¤à±à°°à°"/>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381000"/>
            <a:ext cx="8229599" cy="61722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5334000" y="3048000"/>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6" name="Oval 5"/>
          <p:cNvSpPr/>
          <p:nvPr/>
        </p:nvSpPr>
        <p:spPr>
          <a:xfrm>
            <a:off x="7239000" y="3016155"/>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7" name="Oval 6"/>
          <p:cNvSpPr/>
          <p:nvPr/>
        </p:nvSpPr>
        <p:spPr>
          <a:xfrm>
            <a:off x="5334000" y="3657600"/>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8" name="Oval 7"/>
          <p:cNvSpPr/>
          <p:nvPr/>
        </p:nvSpPr>
        <p:spPr>
          <a:xfrm>
            <a:off x="7086600" y="3657600"/>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9" name="Oval 8"/>
          <p:cNvSpPr/>
          <p:nvPr/>
        </p:nvSpPr>
        <p:spPr>
          <a:xfrm>
            <a:off x="5336275" y="4114800"/>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0" name="Oval 9"/>
          <p:cNvSpPr/>
          <p:nvPr/>
        </p:nvSpPr>
        <p:spPr>
          <a:xfrm>
            <a:off x="7239000" y="4146645"/>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1" name="Oval 10"/>
          <p:cNvSpPr/>
          <p:nvPr/>
        </p:nvSpPr>
        <p:spPr>
          <a:xfrm>
            <a:off x="5334000" y="4572000"/>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2" name="Oval 11"/>
          <p:cNvSpPr/>
          <p:nvPr/>
        </p:nvSpPr>
        <p:spPr>
          <a:xfrm>
            <a:off x="7200331" y="4572000"/>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3" name="Oval 12"/>
          <p:cNvSpPr/>
          <p:nvPr/>
        </p:nvSpPr>
        <p:spPr>
          <a:xfrm>
            <a:off x="5349922" y="5114499"/>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4" name="Oval 13"/>
          <p:cNvSpPr/>
          <p:nvPr/>
        </p:nvSpPr>
        <p:spPr>
          <a:xfrm>
            <a:off x="7148014" y="5105400"/>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5" name="Oval 14"/>
          <p:cNvSpPr/>
          <p:nvPr/>
        </p:nvSpPr>
        <p:spPr>
          <a:xfrm>
            <a:off x="5486400" y="3200400"/>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6" name="Oval 15"/>
          <p:cNvSpPr/>
          <p:nvPr/>
        </p:nvSpPr>
        <p:spPr>
          <a:xfrm>
            <a:off x="5349922" y="5575679"/>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7" name="Oval 16"/>
          <p:cNvSpPr/>
          <p:nvPr/>
        </p:nvSpPr>
        <p:spPr>
          <a:xfrm>
            <a:off x="7086600" y="5526490"/>
            <a:ext cx="304800" cy="3048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41479098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IN" sz="3200" dirty="0" smtClean="0"/>
              <a:t>PICK ANY TWO OF THEM AND FIND THE TYPE OF INTERACTION BETWEEN THEM- </a:t>
            </a:r>
            <a:endParaRPr lang="en-IN" sz="3200" dirty="0"/>
          </a:p>
        </p:txBody>
      </p:sp>
      <p:pic>
        <p:nvPicPr>
          <p:cNvPr id="6" name="Picture 5"/>
          <p:cNvPicPr>
            <a:picLocks noChangeAspect="1"/>
          </p:cNvPicPr>
          <p:nvPr/>
        </p:nvPicPr>
        <p:blipFill>
          <a:blip r:embed="rId2"/>
          <a:stretch>
            <a:fillRect/>
          </a:stretch>
        </p:blipFill>
        <p:spPr>
          <a:xfrm>
            <a:off x="6477000" y="5278806"/>
            <a:ext cx="2485471" cy="1443038"/>
          </a:xfrm>
          <a:prstGeom prst="rect">
            <a:avLst/>
          </a:prstGeom>
        </p:spPr>
      </p:pic>
      <p:pic>
        <p:nvPicPr>
          <p:cNvPr id="7" name="Picture 6"/>
          <p:cNvPicPr>
            <a:picLocks noChangeAspect="1"/>
          </p:cNvPicPr>
          <p:nvPr/>
        </p:nvPicPr>
        <p:blipFill>
          <a:blip r:embed="rId3"/>
          <a:stretch>
            <a:fillRect/>
          </a:stretch>
        </p:blipFill>
        <p:spPr>
          <a:xfrm>
            <a:off x="838200" y="3997324"/>
            <a:ext cx="1428750" cy="1171575"/>
          </a:xfrm>
          <a:prstGeom prst="rect">
            <a:avLst/>
          </a:prstGeom>
        </p:spPr>
      </p:pic>
      <p:pic>
        <p:nvPicPr>
          <p:cNvPr id="8" name="Picture 7"/>
          <p:cNvPicPr>
            <a:picLocks noChangeAspect="1"/>
          </p:cNvPicPr>
          <p:nvPr/>
        </p:nvPicPr>
        <p:blipFill>
          <a:blip r:embed="rId4"/>
          <a:stretch>
            <a:fillRect/>
          </a:stretch>
        </p:blipFill>
        <p:spPr>
          <a:xfrm>
            <a:off x="2971104" y="3727026"/>
            <a:ext cx="2403711" cy="1441873"/>
          </a:xfrm>
          <a:prstGeom prst="rect">
            <a:avLst/>
          </a:prstGeom>
        </p:spPr>
      </p:pic>
      <p:pic>
        <p:nvPicPr>
          <p:cNvPr id="9" name="Picture 8"/>
          <p:cNvPicPr>
            <a:picLocks noChangeAspect="1"/>
          </p:cNvPicPr>
          <p:nvPr/>
        </p:nvPicPr>
        <p:blipFill>
          <a:blip r:embed="rId5"/>
          <a:stretch>
            <a:fillRect/>
          </a:stretch>
        </p:blipFill>
        <p:spPr>
          <a:xfrm>
            <a:off x="3294939" y="2514600"/>
            <a:ext cx="1266825" cy="828675"/>
          </a:xfrm>
          <a:prstGeom prst="rect">
            <a:avLst/>
          </a:prstGeom>
        </p:spPr>
      </p:pic>
      <p:pic>
        <p:nvPicPr>
          <p:cNvPr id="10" name="Picture 9"/>
          <p:cNvPicPr>
            <a:picLocks noChangeAspect="1"/>
          </p:cNvPicPr>
          <p:nvPr/>
        </p:nvPicPr>
        <p:blipFill>
          <a:blip r:embed="rId6"/>
          <a:stretch>
            <a:fillRect/>
          </a:stretch>
        </p:blipFill>
        <p:spPr>
          <a:xfrm>
            <a:off x="4910620" y="1572016"/>
            <a:ext cx="1667636" cy="1552184"/>
          </a:xfrm>
          <a:prstGeom prst="rect">
            <a:avLst/>
          </a:prstGeom>
        </p:spPr>
      </p:pic>
      <p:pic>
        <p:nvPicPr>
          <p:cNvPr id="11" name="Picture 10"/>
          <p:cNvPicPr>
            <a:picLocks noChangeAspect="1"/>
          </p:cNvPicPr>
          <p:nvPr/>
        </p:nvPicPr>
        <p:blipFill>
          <a:blip r:embed="rId7"/>
          <a:stretch>
            <a:fillRect/>
          </a:stretch>
        </p:blipFill>
        <p:spPr>
          <a:xfrm>
            <a:off x="6947525" y="2543174"/>
            <a:ext cx="885825" cy="771525"/>
          </a:xfrm>
          <a:prstGeom prst="rect">
            <a:avLst/>
          </a:prstGeom>
        </p:spPr>
      </p:pic>
      <p:pic>
        <p:nvPicPr>
          <p:cNvPr id="12" name="Picture 11"/>
          <p:cNvPicPr>
            <a:picLocks noChangeAspect="1"/>
          </p:cNvPicPr>
          <p:nvPr/>
        </p:nvPicPr>
        <p:blipFill>
          <a:blip r:embed="rId8"/>
          <a:stretch>
            <a:fillRect/>
          </a:stretch>
        </p:blipFill>
        <p:spPr>
          <a:xfrm>
            <a:off x="1371600" y="5562600"/>
            <a:ext cx="1457325" cy="990600"/>
          </a:xfrm>
          <a:prstGeom prst="rect">
            <a:avLst/>
          </a:prstGeom>
        </p:spPr>
      </p:pic>
      <p:pic>
        <p:nvPicPr>
          <p:cNvPr id="13" name="Picture 12"/>
          <p:cNvPicPr>
            <a:picLocks noChangeAspect="1"/>
          </p:cNvPicPr>
          <p:nvPr/>
        </p:nvPicPr>
        <p:blipFill>
          <a:blip r:embed="rId9"/>
          <a:stretch>
            <a:fillRect/>
          </a:stretch>
        </p:blipFill>
        <p:spPr>
          <a:xfrm>
            <a:off x="3552113" y="5652663"/>
            <a:ext cx="752475" cy="695325"/>
          </a:xfrm>
          <a:prstGeom prst="rect">
            <a:avLst/>
          </a:prstGeom>
        </p:spPr>
      </p:pic>
      <p:pic>
        <p:nvPicPr>
          <p:cNvPr id="14" name="Picture 13"/>
          <p:cNvPicPr>
            <a:picLocks noChangeAspect="1"/>
          </p:cNvPicPr>
          <p:nvPr/>
        </p:nvPicPr>
        <p:blipFill>
          <a:blip r:embed="rId10"/>
          <a:stretch>
            <a:fillRect/>
          </a:stretch>
        </p:blipFill>
        <p:spPr>
          <a:xfrm>
            <a:off x="5388601" y="3650514"/>
            <a:ext cx="1485900" cy="904875"/>
          </a:xfrm>
          <a:prstGeom prst="rect">
            <a:avLst/>
          </a:prstGeom>
        </p:spPr>
      </p:pic>
      <p:pic>
        <p:nvPicPr>
          <p:cNvPr id="15" name="Picture 14"/>
          <p:cNvPicPr>
            <a:picLocks noChangeAspect="1"/>
          </p:cNvPicPr>
          <p:nvPr/>
        </p:nvPicPr>
        <p:blipFill>
          <a:blip r:embed="rId11"/>
          <a:stretch>
            <a:fillRect/>
          </a:stretch>
        </p:blipFill>
        <p:spPr>
          <a:xfrm>
            <a:off x="895350" y="2533650"/>
            <a:ext cx="1314450" cy="895350"/>
          </a:xfrm>
          <a:prstGeom prst="rect">
            <a:avLst/>
          </a:prstGeom>
        </p:spPr>
      </p:pic>
      <p:pic>
        <p:nvPicPr>
          <p:cNvPr id="17" name="Picture 16"/>
          <p:cNvPicPr>
            <a:picLocks noChangeAspect="1"/>
          </p:cNvPicPr>
          <p:nvPr/>
        </p:nvPicPr>
        <p:blipFill>
          <a:blip r:embed="rId12"/>
          <a:stretch>
            <a:fillRect/>
          </a:stretch>
        </p:blipFill>
        <p:spPr>
          <a:xfrm>
            <a:off x="7144603" y="3428218"/>
            <a:ext cx="1212964" cy="1497012"/>
          </a:xfrm>
          <a:prstGeom prst="rect">
            <a:avLst/>
          </a:prstGeom>
        </p:spPr>
      </p:pic>
      <p:pic>
        <p:nvPicPr>
          <p:cNvPr id="18" name="Picture 17"/>
          <p:cNvPicPr>
            <a:picLocks noChangeAspect="1"/>
          </p:cNvPicPr>
          <p:nvPr/>
        </p:nvPicPr>
        <p:blipFill>
          <a:blip r:embed="rId13"/>
          <a:stretch>
            <a:fillRect/>
          </a:stretch>
        </p:blipFill>
        <p:spPr>
          <a:xfrm>
            <a:off x="2313977" y="1571590"/>
            <a:ext cx="1314253" cy="1164610"/>
          </a:xfrm>
          <a:prstGeom prst="rect">
            <a:avLst/>
          </a:prstGeom>
        </p:spPr>
      </p:pic>
      <p:pic>
        <p:nvPicPr>
          <p:cNvPr id="19" name="Picture 18"/>
          <p:cNvPicPr>
            <a:picLocks noChangeAspect="1"/>
          </p:cNvPicPr>
          <p:nvPr/>
        </p:nvPicPr>
        <p:blipFill>
          <a:blip r:embed="rId14"/>
          <a:stretch>
            <a:fillRect/>
          </a:stretch>
        </p:blipFill>
        <p:spPr>
          <a:xfrm>
            <a:off x="5046485" y="4954956"/>
            <a:ext cx="1414536" cy="1633538"/>
          </a:xfrm>
          <a:prstGeom prst="rect">
            <a:avLst/>
          </a:prstGeom>
        </p:spPr>
      </p:pic>
      <p:pic>
        <p:nvPicPr>
          <p:cNvPr id="20" name="Picture 19"/>
          <p:cNvPicPr>
            <a:picLocks noChangeAspect="1"/>
          </p:cNvPicPr>
          <p:nvPr/>
        </p:nvPicPr>
        <p:blipFill>
          <a:blip r:embed="rId15"/>
          <a:stretch>
            <a:fillRect/>
          </a:stretch>
        </p:blipFill>
        <p:spPr>
          <a:xfrm>
            <a:off x="961952" y="1556436"/>
            <a:ext cx="1109118" cy="904142"/>
          </a:xfrm>
          <a:prstGeom prst="rect">
            <a:avLst/>
          </a:prstGeom>
        </p:spPr>
      </p:pic>
      <p:pic>
        <p:nvPicPr>
          <p:cNvPr id="2054" name="Picture 6" descr="à°¸à°à°¬à°à°§à°¿à°¤ à°à°¿à°¤à±à°°à°"/>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756772" y="1442979"/>
            <a:ext cx="1185742" cy="82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37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92064" y="76200"/>
            <a:ext cx="6759872" cy="6705600"/>
          </a:xfrm>
          <a:prstGeom prst="rect">
            <a:avLst/>
          </a:prstGeom>
        </p:spPr>
      </p:pic>
    </p:spTree>
    <p:extLst>
      <p:ext uri="{BB962C8B-B14F-4D97-AF65-F5344CB8AC3E}">
        <p14:creationId xmlns:p14="http://schemas.microsoft.com/office/powerpoint/2010/main" val="2535595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57200" y="304800"/>
            <a:ext cx="8313980" cy="5181600"/>
          </a:xfrm>
          <a:prstGeom prst="rect">
            <a:avLst/>
          </a:prstGeom>
        </p:spPr>
      </p:pic>
    </p:spTree>
    <p:extLst>
      <p:ext uri="{BB962C8B-B14F-4D97-AF65-F5344CB8AC3E}">
        <p14:creationId xmlns:p14="http://schemas.microsoft.com/office/powerpoint/2010/main" val="1752925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u="sng" dirty="0" smtClean="0">
                <a:solidFill>
                  <a:srgbClr val="FF0000"/>
                </a:solidFill>
              </a:rPr>
              <a:t>SUGGESTED READINGDS</a:t>
            </a:r>
            <a:endParaRPr lang="en-IN" u="sng" dirty="0">
              <a:solidFill>
                <a:srgbClr val="FF0000"/>
              </a:solidFill>
            </a:endParaRPr>
          </a:p>
        </p:txBody>
      </p:sp>
      <p:sp>
        <p:nvSpPr>
          <p:cNvPr id="4" name="Content Placeholder 3"/>
          <p:cNvSpPr>
            <a:spLocks noGrp="1"/>
          </p:cNvSpPr>
          <p:nvPr>
            <p:ph idx="1"/>
          </p:nvPr>
        </p:nvSpPr>
        <p:spPr/>
        <p:txBody>
          <a:bodyPr>
            <a:normAutofit lnSpcReduction="10000"/>
          </a:bodyPr>
          <a:lstStyle/>
          <a:p>
            <a:r>
              <a:rPr lang="en-IN" dirty="0">
                <a:hlinkClick r:id="rId2"/>
              </a:rPr>
              <a:t>https://cbsebiology4u.wordpress.com/cbse-class-xii-biology-notes/organism-and-population-notes/</a:t>
            </a:r>
            <a:endParaRPr lang="en-IN" dirty="0" smtClean="0">
              <a:hlinkClick r:id="rId3"/>
            </a:endParaRPr>
          </a:p>
          <a:p>
            <a:r>
              <a:rPr lang="en-IN" dirty="0" smtClean="0">
                <a:hlinkClick r:id="rId3"/>
              </a:rPr>
              <a:t>http</a:t>
            </a:r>
            <a:r>
              <a:rPr lang="en-IN" dirty="0">
                <a:hlinkClick r:id="rId3"/>
              </a:rPr>
              <a:t>://</a:t>
            </a:r>
            <a:r>
              <a:rPr lang="en-IN" dirty="0" smtClean="0">
                <a:hlinkClick r:id="rId3"/>
              </a:rPr>
              <a:t>www.biologydiscussion.com/ecosystem/2-main-types-of-population-interaction-ecosystem-biology/82308</a:t>
            </a:r>
            <a:endParaRPr lang="en-IN" dirty="0" smtClean="0"/>
          </a:p>
          <a:p>
            <a:r>
              <a:rPr lang="en-IN" dirty="0">
                <a:hlinkClick r:id="rId3"/>
              </a:rPr>
              <a:t>http://www.biologydiscussion.com/ecosystem/2-main-types-of-population-interaction-ecosystem-biology/82308</a:t>
            </a:r>
            <a:endParaRPr lang="en-IN" dirty="0"/>
          </a:p>
        </p:txBody>
      </p:sp>
    </p:spTree>
    <p:extLst>
      <p:ext uri="{BB962C8B-B14F-4D97-AF65-F5344CB8AC3E}">
        <p14:creationId xmlns:p14="http://schemas.microsoft.com/office/powerpoint/2010/main" val="23460902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457200"/>
            <a:ext cx="7315200" cy="5680038"/>
          </a:xfrm>
          <a:prstGeom prst="rect">
            <a:avLst/>
          </a:prstGeom>
        </p:spPr>
      </p:pic>
    </p:spTree>
    <p:extLst>
      <p:ext uri="{BB962C8B-B14F-4D97-AF65-F5344CB8AC3E}">
        <p14:creationId xmlns:p14="http://schemas.microsoft.com/office/powerpoint/2010/main" val="29586568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426</TotalTime>
  <Words>692</Words>
  <Application>Microsoft Office PowerPoint</Application>
  <PresentationFormat>On-screen Show (4:3)</PresentationFormat>
  <Paragraphs>98</Paragraphs>
  <Slides>43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Aharoni</vt:lpstr>
      <vt:lpstr>Arial</vt:lpstr>
      <vt:lpstr>Bodoni MT</vt:lpstr>
      <vt:lpstr>Calibri</vt:lpstr>
      <vt:lpstr>Imprint MT Shadow</vt:lpstr>
      <vt:lpstr>Times New Roman</vt:lpstr>
      <vt:lpstr>Wingdings</vt:lpstr>
      <vt:lpstr>Office Theme</vt:lpstr>
      <vt:lpstr>PowerPoint Presentation</vt:lpstr>
      <vt:lpstr>PowerPoint Presentation</vt:lpstr>
      <vt:lpstr>PowerPoint Presentation</vt:lpstr>
      <vt:lpstr>Population Interactions</vt:lpstr>
      <vt:lpstr>Interspecific interactions could be -</vt:lpstr>
      <vt:lpstr>Types of Population Interactions</vt:lpstr>
      <vt:lpstr>Mutualism Both the species benefit</vt:lpstr>
      <vt:lpstr>PowerPoint Presentation</vt:lpstr>
      <vt:lpstr>PowerPoint Presentation</vt:lpstr>
      <vt:lpstr>PowerPoint Presentation</vt:lpstr>
      <vt:lpstr>PowerPoint Presentation</vt:lpstr>
      <vt:lpstr>PowerPoint Presentation</vt:lpstr>
      <vt:lpstr>Competition Both  in lose</vt:lpstr>
      <vt:lpstr>PowerPoint Presentation</vt:lpstr>
      <vt:lpstr>Gause’s principle of competitive exclusion</vt:lpstr>
      <vt:lpstr>competitive release</vt:lpstr>
      <vt:lpstr>PowerPoint Presentation</vt:lpstr>
      <vt:lpstr>Resource partitioning</vt:lpstr>
      <vt:lpstr>PowerPoint Presentation</vt:lpstr>
      <vt:lpstr>Parasitism only one species benefits</vt:lpstr>
      <vt:lpstr>PowerPoint Presentation</vt:lpstr>
      <vt:lpstr>PowerPoint Presentation</vt:lpstr>
      <vt:lpstr>PowerPoint Presentation</vt:lpstr>
      <vt:lpstr>PowerPoint Presentation</vt:lpstr>
      <vt:lpstr>Special adaptations in parasites</vt:lpstr>
      <vt:lpstr>Predation only one species benefits</vt:lpstr>
      <vt:lpstr>PowerPoint Presentation</vt:lpstr>
      <vt:lpstr>PowerPoint Presentation</vt:lpstr>
      <vt:lpstr>The prickly pear cactus introduced into Australia in the early 1920’s caused havoc by spreading rapidly into millions of hectares of rangeland. Finally, the invasive cactus was brought under control only after a cactus-feeding predator (a moth) from its natural habitat was introduced into the country.  In the rocky intertidal communities of the American Pacific Coast the starfish Pisaster is an important predator. In a field experiment, when all the starfish were removed from an enclosed intertidal area, more than 10 species of invertebrates became extinct within a year, because of interspecific competition. </vt:lpstr>
      <vt:lpstr>PowerPoint Presentation</vt:lpstr>
      <vt:lpstr>Commensalism one species is benefitted and the other is neither benefitted nor harmed</vt:lpstr>
      <vt:lpstr>PowerPoint Presentation</vt:lpstr>
      <vt:lpstr>Amensalism one species is harmed whereas the other is unaffected</vt:lpstr>
      <vt:lpstr>PowerPoint Presentation</vt:lpstr>
      <vt:lpstr>PowerPoint Presentation</vt:lpstr>
      <vt:lpstr>PowerPoint Presentation</vt:lpstr>
      <vt:lpstr>Identify the type of population interaction shown-</vt:lpstr>
      <vt:lpstr>PowerPoint Presentation</vt:lpstr>
      <vt:lpstr>PICK ANY TWO OF THEM AND FIND THE TYPE OF INTERACTION BETWEEN THEM- </vt:lpstr>
      <vt:lpstr>PowerPoint Presentation</vt:lpstr>
      <vt:lpstr>PowerPoint Presentation</vt:lpstr>
      <vt:lpstr>SUGGESTED READINGDS</vt:lpstr>
      <vt:lpstr>PowerPoint Presentation</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Interactions</dc:title>
  <dc:creator>rakesh</dc:creator>
  <cp:lastModifiedBy>user</cp:lastModifiedBy>
  <cp:revision>90</cp:revision>
  <dcterms:created xsi:type="dcterms:W3CDTF">2014-11-09T14:49:22Z</dcterms:created>
  <dcterms:modified xsi:type="dcterms:W3CDTF">2019-06-09T15:37:30Z</dcterms:modified>
</cp:coreProperties>
</file>