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pptx" ContentType="application/vnd.openxmlformats-officedocument.presentationml.presentation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1"/>
  </p:notesMasterIdLst>
  <p:sldIdLst>
    <p:sldId id="260" r:id="rId2"/>
    <p:sldId id="261" r:id="rId3"/>
    <p:sldId id="257" r:id="rId4"/>
    <p:sldId id="258" r:id="rId5"/>
    <p:sldId id="259" r:id="rId6"/>
    <p:sldId id="262" r:id="rId7"/>
    <p:sldId id="264" r:id="rId8"/>
    <p:sldId id="265" r:id="rId9"/>
    <p:sldId id="266" r:id="rId10"/>
    <p:sldId id="267" r:id="rId11"/>
    <p:sldId id="269" r:id="rId12"/>
    <p:sldId id="270" r:id="rId13"/>
    <p:sldId id="271" r:id="rId14"/>
    <p:sldId id="272" r:id="rId15"/>
    <p:sldId id="274" r:id="rId16"/>
    <p:sldId id="275" r:id="rId17"/>
    <p:sldId id="276" r:id="rId18"/>
    <p:sldId id="277" r:id="rId19"/>
    <p:sldId id="278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9" d="100"/>
          <a:sy n="69" d="100"/>
        </p:scale>
        <p:origin x="-546" y="8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FBD883-BB12-48AD-9EC5-7C354E0E567C}" type="datetimeFigureOut">
              <a:rPr lang="en-US" smtClean="0"/>
              <a:pPr/>
              <a:t>6/11/2019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7946BD-10E8-49B4-9974-70135231F18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946BD-10E8-49B4-9974-70135231F18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6/11/2019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6/11/2019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6/11/2019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jpeg"/><Relationship Id="rId4" Type="http://schemas.openxmlformats.org/officeDocument/2006/relationships/package" Target="../embeddings/Microsoft_Office_PowerPoint_Presentation1.pptx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xtramarks.com.syllabus/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4800"/>
            <a:ext cx="9144000" cy="6586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 </a:t>
            </a:r>
          </a:p>
          <a:p>
            <a:endParaRPr lang="en-US" dirty="0" smtClean="0"/>
          </a:p>
          <a:p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IMAGINE THAT LIGHT IS REMOVED AND THERE IS COMPLETE DARKNESS,  HOW WOULD  PLANTS  BE  INFLUENCED?</a:t>
            </a:r>
          </a:p>
          <a:p>
            <a:endParaRPr lang="en-US" sz="2000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WHY DO YOU THINK PLANTS ARE IMPORTANT IN BIOSPHERE?</a:t>
            </a:r>
          </a:p>
          <a:p>
            <a:endParaRPr lang="en-US" sz="2000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HOW DO PLANTS PROPOGATE,ESPECIALLY ANGIOSPERMS?</a:t>
            </a:r>
          </a:p>
          <a:p>
            <a:endParaRPr lang="en-US" sz="2000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WOULD YOU THINK ANY ENVIRONMENTAL FACTORS AFFECT PLANT PROPOGATION? IFYES,NAME THE FACTOR OR FACTORS? </a:t>
            </a:r>
          </a:p>
          <a:p>
            <a:endParaRPr lang="en-US" sz="2000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en-US" sz="2000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CAN ANBODY NAME THREE  EVENTS IN PLANT’S  LIFE THAT ARE  LIGHT DEPENDENT?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04800"/>
            <a:ext cx="9144000" cy="3048000"/>
          </a:xfrm>
          <a:prstGeom prst="rect">
            <a:avLst/>
          </a:prstGeom>
          <a:noFill/>
        </p:spPr>
      </p:pic>
      <p:graphicFrame>
        <p:nvGraphicFramePr>
          <p:cNvPr id="17411" name="Object 3"/>
          <p:cNvGraphicFramePr>
            <a:graphicFrameLocks noChangeAspect="1"/>
          </p:cNvGraphicFramePr>
          <p:nvPr/>
        </p:nvGraphicFramePr>
        <p:xfrm>
          <a:off x="0" y="3429001"/>
          <a:ext cx="9144000" cy="3429000"/>
        </p:xfrm>
        <a:graphic>
          <a:graphicData uri="http://schemas.openxmlformats.org/presentationml/2006/ole">
            <p:oleObj spid="_x0000_s17411" name="Presentation" r:id="rId4" imgW="4568804" imgH="3425985" progId="PowerPoint.Show.12">
              <p:embed/>
            </p:oleObj>
          </a:graphicData>
        </a:graphic>
      </p:graphicFrame>
      <p:pic>
        <p:nvPicPr>
          <p:cNvPr id="4" name="Picture 3" descr="Penguin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76800" y="5334000"/>
            <a:ext cx="3581400" cy="152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762000" y="990600"/>
          <a:ext cx="6934200" cy="3505200"/>
        </p:xfrm>
        <a:graphic>
          <a:graphicData uri="http://schemas.openxmlformats.org/drawingml/2006/table">
            <a:tbl>
              <a:tblPr/>
              <a:tblGrid>
                <a:gridCol w="6934200"/>
              </a:tblGrid>
              <a:tr h="170791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 smtClean="0">
                          <a:solidFill>
                            <a:srgbClr val="0000FF"/>
                          </a:solidFill>
                          <a:latin typeface="ArialUnicodeMS"/>
                          <a:ea typeface="Times New Roman"/>
                          <a:cs typeface="ArialUnicodeMS"/>
                        </a:rPr>
                        <a:t>             With  a </a:t>
                      </a:r>
                      <a:r>
                        <a:rPr lang="en-US" sz="1900" dirty="0">
                          <a:solidFill>
                            <a:srgbClr val="0000FF"/>
                          </a:solidFill>
                          <a:latin typeface="ArialUnicodeMS"/>
                          <a:ea typeface="Times New Roman"/>
                          <a:cs typeface="ArialUnicodeMS"/>
                        </a:rPr>
                        <a:t>few exceptions, virtually all </a:t>
                      </a:r>
                      <a:r>
                        <a:rPr lang="en-US" sz="1900" dirty="0" smtClean="0">
                          <a:solidFill>
                            <a:srgbClr val="0000FF"/>
                          </a:solidFill>
                          <a:latin typeface="ArialUnicodeMS"/>
                          <a:ea typeface="Times New Roman"/>
                          <a:cs typeface="ArialUnicodeMS"/>
                        </a:rPr>
                        <a:t>organisms(plants</a:t>
                      </a:r>
                      <a:endParaRPr lang="en-US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baseline="0" dirty="0" smtClean="0">
                          <a:solidFill>
                            <a:srgbClr val="0000FF"/>
                          </a:solidFill>
                          <a:latin typeface="ArialUnicodeMS"/>
                          <a:ea typeface="Times New Roman"/>
                          <a:cs typeface="ArialUnicodeMS"/>
                        </a:rPr>
                        <a:t>    and</a:t>
                      </a:r>
                      <a:r>
                        <a:rPr lang="en-US" sz="1900" dirty="0" smtClean="0">
                          <a:solidFill>
                            <a:srgbClr val="0000FF"/>
                          </a:solidFill>
                          <a:latin typeface="ArialUnicodeMS"/>
                          <a:ea typeface="Times New Roman"/>
                          <a:cs typeface="ArialUnicodeMS"/>
                        </a:rPr>
                        <a:t> animals</a:t>
                      </a:r>
                      <a:r>
                        <a:rPr lang="en-US" sz="1900" dirty="0">
                          <a:solidFill>
                            <a:srgbClr val="0000FF"/>
                          </a:solidFill>
                          <a:latin typeface="ArialUnicodeMS"/>
                          <a:ea typeface="Times New Roman"/>
                          <a:cs typeface="ArialUnicodeMS"/>
                        </a:rPr>
                        <a:t>) need exposure to light for a </a:t>
                      </a:r>
                      <a:r>
                        <a:rPr lang="en-US" sz="1900" dirty="0" smtClean="0">
                          <a:solidFill>
                            <a:srgbClr val="0000FF"/>
                          </a:solidFill>
                          <a:latin typeface="ArialUnicodeMS"/>
                          <a:ea typeface="Times New Roman"/>
                          <a:cs typeface="ArialUnicodeMS"/>
                        </a:rPr>
                        <a:t>given number of</a:t>
                      </a:r>
                      <a:endParaRPr lang="en-US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baseline="0" dirty="0" smtClean="0">
                          <a:solidFill>
                            <a:srgbClr val="0000FF"/>
                          </a:solidFill>
                          <a:latin typeface="ArialUnicodeMS"/>
                          <a:ea typeface="Times New Roman"/>
                          <a:cs typeface="ArialUnicodeMS"/>
                        </a:rPr>
                        <a:t>   </a:t>
                      </a:r>
                      <a:r>
                        <a:rPr lang="en-US" sz="1900" dirty="0" smtClean="0">
                          <a:solidFill>
                            <a:srgbClr val="0000FF"/>
                          </a:solidFill>
                          <a:latin typeface="ArialUnicodeMS"/>
                          <a:ea typeface="Times New Roman"/>
                          <a:cs typeface="ArialUnicodeMS"/>
                        </a:rPr>
                        <a:t> </a:t>
                      </a:r>
                      <a:r>
                        <a:rPr lang="en-US" sz="1900" dirty="0">
                          <a:solidFill>
                            <a:srgbClr val="0000FF"/>
                          </a:solidFill>
                          <a:latin typeface="ArialUnicodeMS"/>
                          <a:ea typeface="Times New Roman"/>
                          <a:cs typeface="ArialUnicodeMS"/>
                        </a:rPr>
                        <a:t>hours per day for a variety of growth </a:t>
                      </a:r>
                      <a:r>
                        <a:rPr lang="en-US" sz="1900" dirty="0" smtClean="0">
                          <a:solidFill>
                            <a:srgbClr val="0000FF"/>
                          </a:solidFill>
                          <a:latin typeface="ArialUnicodeMS"/>
                          <a:ea typeface="Times New Roman"/>
                          <a:cs typeface="ArialUnicodeMS"/>
                        </a:rPr>
                        <a:t>and reproductive</a:t>
                      </a:r>
                      <a:endParaRPr lang="en-US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baseline="0" dirty="0" smtClean="0">
                          <a:solidFill>
                            <a:srgbClr val="0000FF"/>
                          </a:solidFill>
                          <a:latin typeface="ArialUnicodeMS"/>
                          <a:ea typeface="Times New Roman"/>
                          <a:cs typeface="ArialUnicodeMS"/>
                        </a:rPr>
                        <a:t>   </a:t>
                      </a:r>
                      <a:r>
                        <a:rPr lang="en-US" sz="1900" dirty="0" smtClean="0">
                          <a:solidFill>
                            <a:srgbClr val="0000FF"/>
                          </a:solidFill>
                          <a:latin typeface="ArialUnicodeMS"/>
                          <a:ea typeface="Times New Roman"/>
                          <a:cs typeface="ArialUnicodeMS"/>
                        </a:rPr>
                        <a:t> </a:t>
                      </a:r>
                      <a:r>
                        <a:rPr lang="en-US" sz="1900" dirty="0">
                          <a:solidFill>
                            <a:srgbClr val="0000FF"/>
                          </a:solidFill>
                          <a:latin typeface="ArialUnicodeMS"/>
                          <a:ea typeface="Times New Roman"/>
                          <a:cs typeface="ArialUnicodeMS"/>
                        </a:rPr>
                        <a:t>functions. This day length is </a:t>
                      </a:r>
                      <a:r>
                        <a:rPr lang="en-US" sz="1900" dirty="0" smtClean="0">
                          <a:solidFill>
                            <a:srgbClr val="0000FF"/>
                          </a:solidFill>
                          <a:latin typeface="ArialUnicodeMS"/>
                          <a:ea typeface="Times New Roman"/>
                          <a:cs typeface="ArialUnicodeMS"/>
                        </a:rPr>
                        <a:t>called PHOTOPERIOD</a:t>
                      </a:r>
                      <a:endParaRPr lang="en-US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baseline="0" dirty="0" smtClean="0">
                          <a:solidFill>
                            <a:srgbClr val="4600B7"/>
                          </a:solidFill>
                          <a:latin typeface="ArialUnicodeMS"/>
                          <a:ea typeface="Times New Roman"/>
                          <a:cs typeface="ArialUnicodeMS"/>
                        </a:rPr>
                        <a:t>     and</a:t>
                      </a:r>
                      <a:r>
                        <a:rPr lang="en-US" sz="1900" dirty="0" smtClean="0">
                          <a:solidFill>
                            <a:srgbClr val="0000FF"/>
                          </a:solidFill>
                          <a:latin typeface="ArialUnicodeMS"/>
                          <a:ea typeface="Times New Roman"/>
                          <a:cs typeface="ArialUnicodeMS"/>
                        </a:rPr>
                        <a:t> </a:t>
                      </a:r>
                      <a:r>
                        <a:rPr lang="en-US" sz="1900" dirty="0">
                          <a:solidFill>
                            <a:srgbClr val="0000FF"/>
                          </a:solidFill>
                          <a:latin typeface="ArialUnicodeMS"/>
                          <a:ea typeface="Times New Roman"/>
                          <a:cs typeface="ArialUnicodeMS"/>
                        </a:rPr>
                        <a:t>the phenomenon is </a:t>
                      </a:r>
                      <a:r>
                        <a:rPr lang="en-US" sz="1900" dirty="0" smtClean="0">
                          <a:solidFill>
                            <a:srgbClr val="0000FF"/>
                          </a:solidFill>
                          <a:latin typeface="ArialUnicodeMS"/>
                          <a:ea typeface="Times New Roman"/>
                          <a:cs typeface="ArialUnicodeMS"/>
                        </a:rPr>
                        <a:t>called PHOTOPERIODISM.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 smtClean="0">
                          <a:solidFill>
                            <a:srgbClr val="0000FF"/>
                          </a:solidFill>
                          <a:latin typeface="ArialUnicodeMS"/>
                          <a:ea typeface="Times New Roman"/>
                          <a:cs typeface="Times New Roman"/>
                        </a:rPr>
                        <a:t>        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 smtClean="0">
                          <a:solidFill>
                            <a:srgbClr val="0000FF"/>
                          </a:solidFill>
                          <a:latin typeface="ArialUnicodeMS"/>
                          <a:ea typeface="Times New Roman"/>
                          <a:cs typeface="Times New Roman"/>
                        </a:rPr>
                        <a:t>            VERNALISATION</a:t>
                      </a:r>
                      <a:r>
                        <a:rPr lang="en-US" sz="1900" baseline="0" dirty="0" smtClean="0">
                          <a:solidFill>
                            <a:srgbClr val="0000FF"/>
                          </a:solidFill>
                          <a:latin typeface="ArialUnicodeMS"/>
                          <a:ea typeface="Times New Roman"/>
                          <a:cs typeface="Times New Roman"/>
                        </a:rPr>
                        <a:t> is the term used to describe the dependence of some plants on exposure to low temperature for flowering qualitatively and quantitatively . </a:t>
                      </a:r>
                      <a:endParaRPr lang="en-US" sz="1900" dirty="0" smtClean="0">
                        <a:solidFill>
                          <a:srgbClr val="0000FF"/>
                        </a:solidFill>
                        <a:latin typeface="ArialUnicodeMS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 smtClean="0">
                        <a:solidFill>
                          <a:srgbClr val="0000FF"/>
                        </a:solidFill>
                        <a:latin typeface="ArialUnicodeMS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524000" y="3071729"/>
          <a:ext cx="6096000" cy="714542"/>
        </p:xfrm>
        <a:graphic>
          <a:graphicData uri="http://schemas.openxmlformats.org/drawingml/2006/table">
            <a:tbl>
              <a:tblPr/>
              <a:tblGrid>
                <a:gridCol w="6096000"/>
              </a:tblGrid>
              <a:tr h="71454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rgbClr val="0000FF"/>
                          </a:solidFill>
                          <a:latin typeface="ArialUnicodeMS"/>
                          <a:ea typeface="Times New Roman"/>
                          <a:cs typeface="ArialUnicodeMS"/>
                        </a:rPr>
                        <a:t>Photoperiodism</a:t>
                      </a:r>
                      <a:r>
                        <a:rPr lang="en-US" sz="2000" dirty="0">
                          <a:solidFill>
                            <a:srgbClr val="0000FF"/>
                          </a:solidFill>
                          <a:latin typeface="ArialUnicodeMS"/>
                          <a:ea typeface="Times New Roman"/>
                          <a:cs typeface="ArialUnicodeMS"/>
                        </a:rPr>
                        <a:t> is a transducer(a mechanism that</a:t>
                      </a:r>
                      <a:endParaRPr lang="en-US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FF"/>
                          </a:solidFill>
                          <a:latin typeface="ArialUnicodeMS"/>
                          <a:ea typeface="Times New Roman"/>
                          <a:cs typeface="ArialUnicodeMS"/>
                        </a:rPr>
                        <a:t>supplies signals from the environment).</a:t>
                      </a:r>
                      <a:endParaRPr lang="en-U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295400" y="1447800"/>
          <a:ext cx="6324600" cy="2319429"/>
        </p:xfrm>
        <a:graphic>
          <a:graphicData uri="http://schemas.openxmlformats.org/drawingml/2006/table">
            <a:tbl>
              <a:tblPr/>
              <a:tblGrid>
                <a:gridCol w="6324600"/>
              </a:tblGrid>
              <a:tr h="231942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rgbClr val="0000FF"/>
                          </a:solidFill>
                          <a:latin typeface="ArialUnicodeMS"/>
                          <a:ea typeface="Times New Roman"/>
                          <a:cs typeface="ArialUnicodeMS"/>
                        </a:rPr>
                        <a:t>'PHOTOPERIODISM' -derived from 2 Greek words</a:t>
                      </a:r>
                      <a:endParaRPr lang="en-US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rgbClr val="0000FF"/>
                          </a:solidFill>
                          <a:latin typeface="ArialUnicodeMS"/>
                          <a:ea typeface="Times New Roman"/>
                          <a:cs typeface="ArialUnicodeMS"/>
                        </a:rPr>
                        <a:t>i.e., 'photos' (light) &amp; periods(length of time).</a:t>
                      </a:r>
                      <a:endParaRPr lang="en-U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8600"/>
            <a:ext cx="9144000" cy="6629400"/>
          </a:xfrm>
          <a:prstGeom prst="rect">
            <a:avLst/>
          </a:prstGeom>
          <a:noFill/>
        </p:spPr>
      </p:pic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219200" y="1447800"/>
          <a:ext cx="5867400" cy="1066800"/>
        </p:xfrm>
        <a:graphic>
          <a:graphicData uri="http://schemas.openxmlformats.org/drawingml/2006/table">
            <a:tbl>
              <a:tblPr/>
              <a:tblGrid>
                <a:gridCol w="5867400"/>
              </a:tblGrid>
              <a:tr h="10668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Flowering 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plant comprises of 2 phases i.e,vegetative &amp;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reproductive.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066800" y="2286000"/>
          <a:ext cx="6781800" cy="1261872"/>
        </p:xfrm>
        <a:graphic>
          <a:graphicData uri="http://schemas.openxmlformats.org/drawingml/2006/table">
            <a:tbl>
              <a:tblPr/>
              <a:tblGrid>
                <a:gridCol w="6781800"/>
              </a:tblGrid>
              <a:tr h="109989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Under an appropriate </a:t>
                      </a:r>
                      <a:r>
                        <a:rPr lang="en-US" sz="1800" dirty="0" err="1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photoperiod,plant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switches from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vegetative to reproductive </a:t>
                      </a:r>
                      <a:r>
                        <a:rPr lang="en-US" sz="1800" dirty="0" err="1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phase,responding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to synthesis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of flowering hormones &amp; its subsequent translocation to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buds.(Bartholomew,1977)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990600" y="3886200"/>
          <a:ext cx="6096000" cy="946404"/>
        </p:xfrm>
        <a:graphic>
          <a:graphicData uri="http://schemas.openxmlformats.org/drawingml/2006/table">
            <a:tbl>
              <a:tblPr/>
              <a:tblGrid>
                <a:gridCol w="6096000"/>
              </a:tblGrid>
              <a:tr h="82707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The effect of daily duration of light hours(&amp; dark periods)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on the growth &amp; development of </a:t>
                      </a:r>
                      <a:r>
                        <a:rPr lang="en-US" sz="1800" dirty="0" smtClean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plants, especially 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flowering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is called PHOTOPERIODISM.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628775" y="2110168"/>
          <a:ext cx="5886450" cy="2637663"/>
        </p:xfrm>
        <a:graphic>
          <a:graphicData uri="http://schemas.openxmlformats.org/drawingml/2006/table">
            <a:tbl>
              <a:tblPr/>
              <a:tblGrid>
                <a:gridCol w="5886450"/>
              </a:tblGrid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50" dirty="0">
                          <a:solidFill>
                            <a:srgbClr val="B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It has significant role in</a:t>
                      </a: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50" dirty="0">
                          <a:solidFill>
                            <a:srgbClr val="B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  bud dormancy</a:t>
                      </a: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50" dirty="0">
                          <a:solidFill>
                            <a:srgbClr val="B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  Control of vegetative trait</a:t>
                      </a: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50" dirty="0">
                          <a:solidFill>
                            <a:srgbClr val="B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  </a:t>
                      </a:r>
                      <a:r>
                        <a:rPr lang="en-US" sz="2150" dirty="0" err="1">
                          <a:solidFill>
                            <a:srgbClr val="B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Tuberization</a:t>
                      </a:r>
                      <a:r>
                        <a:rPr lang="en-US" sz="2150" dirty="0">
                          <a:solidFill>
                            <a:srgbClr val="B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in plants</a:t>
                      </a: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50" dirty="0">
                          <a:solidFill>
                            <a:srgbClr val="B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  Bulb formation</a:t>
                      </a: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50" dirty="0">
                          <a:solidFill>
                            <a:srgbClr val="B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  Simultaneous leaf fall in deciduous tree</a:t>
                      </a: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50" dirty="0">
                          <a:solidFill>
                            <a:srgbClr val="B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  Dark carbon fixation in CAM plants</a:t>
                      </a: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3584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47439"/>
          </a:xfrm>
          <a:prstGeom prst="rect">
            <a:avLst/>
          </a:prstGeom>
          <a:noFill/>
        </p:spPr>
      </p:pic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628775" y="2110168"/>
          <a:ext cx="5886450" cy="3592830"/>
        </p:xfrm>
        <a:graphic>
          <a:graphicData uri="http://schemas.openxmlformats.org/drawingml/2006/table">
            <a:tbl>
              <a:tblPr/>
              <a:tblGrid>
                <a:gridCol w="5886450"/>
              </a:tblGrid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50" dirty="0" smtClean="0">
                          <a:solidFill>
                            <a:srgbClr val="B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It</a:t>
                      </a:r>
                      <a:r>
                        <a:rPr lang="en-US" sz="2150" baseline="0" dirty="0" smtClean="0">
                          <a:solidFill>
                            <a:srgbClr val="B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has </a:t>
                      </a:r>
                      <a:r>
                        <a:rPr lang="en-US" sz="2150" dirty="0" smtClean="0">
                          <a:solidFill>
                            <a:srgbClr val="B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  </a:t>
                      </a:r>
                      <a:r>
                        <a:rPr lang="en-US" sz="2150" dirty="0">
                          <a:solidFill>
                            <a:srgbClr val="B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significant role in</a:t>
                      </a: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150" dirty="0" smtClean="0">
                        <a:solidFill>
                          <a:srgbClr val="BF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50" dirty="0" smtClean="0">
                          <a:solidFill>
                            <a:srgbClr val="B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bud dormancy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50" dirty="0">
                          <a:solidFill>
                            <a:srgbClr val="B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  Control of vegetative </a:t>
                      </a:r>
                      <a:r>
                        <a:rPr lang="en-US" sz="2150" dirty="0" smtClean="0">
                          <a:solidFill>
                            <a:srgbClr val="B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trait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50" dirty="0">
                          <a:solidFill>
                            <a:srgbClr val="B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  </a:t>
                      </a:r>
                      <a:r>
                        <a:rPr lang="en-US" sz="2150" dirty="0" err="1">
                          <a:solidFill>
                            <a:srgbClr val="B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Tuberization</a:t>
                      </a:r>
                      <a:r>
                        <a:rPr lang="en-US" sz="2150" dirty="0">
                          <a:solidFill>
                            <a:srgbClr val="B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in </a:t>
                      </a:r>
                      <a:r>
                        <a:rPr lang="en-US" sz="2150" dirty="0" smtClean="0">
                          <a:solidFill>
                            <a:srgbClr val="B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plants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50" dirty="0">
                          <a:solidFill>
                            <a:srgbClr val="B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  Bulb formation</a:t>
                      </a: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50" dirty="0">
                          <a:solidFill>
                            <a:srgbClr val="B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  Simultaneous leaf fall in deciduous tree</a:t>
                      </a: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50" dirty="0">
                          <a:solidFill>
                            <a:srgbClr val="B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  Dark carbon fixation in CAM plants</a:t>
                      </a: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914400" y="762000"/>
          <a:ext cx="6096000" cy="701040"/>
        </p:xfrm>
        <a:graphic>
          <a:graphicData uri="http://schemas.openxmlformats.org/drawingml/2006/table">
            <a:tbl>
              <a:tblPr/>
              <a:tblGrid>
                <a:gridCol w="6096000"/>
              </a:tblGrid>
              <a:tr h="69698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93006A"/>
                          </a:solidFill>
                          <a:latin typeface="BaskOldFace"/>
                          <a:ea typeface="Times New Roman"/>
                          <a:cs typeface="BaskOldFace"/>
                        </a:rPr>
                        <a:t>SDP:-flowers when day length is shorter than critical</a:t>
                      </a:r>
                      <a:endParaRPr lang="en-US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93006A"/>
                          </a:solidFill>
                          <a:latin typeface="BaskOldFace"/>
                          <a:ea typeface="Times New Roman"/>
                          <a:cs typeface="BaskOldFace"/>
                        </a:rPr>
                        <a:t>day length. e.g. -soya bin, chrysanthemum</a:t>
                      </a:r>
                      <a:endParaRPr lang="en-U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914400" y="1676401"/>
          <a:ext cx="6705600" cy="914399"/>
        </p:xfrm>
        <a:graphic>
          <a:graphicData uri="http://schemas.openxmlformats.org/drawingml/2006/table">
            <a:tbl>
              <a:tblPr/>
              <a:tblGrid>
                <a:gridCol w="6705600"/>
              </a:tblGrid>
              <a:tr h="91439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93006A"/>
                          </a:solidFill>
                          <a:latin typeface="BaskOldFace"/>
                          <a:ea typeface="Times New Roman"/>
                          <a:cs typeface="BaskOldFace"/>
                        </a:rPr>
                        <a:t>LDP:-flowers when day length is longer than critical</a:t>
                      </a:r>
                      <a:endParaRPr lang="en-US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93006A"/>
                          </a:solidFill>
                          <a:latin typeface="BaskOldFace"/>
                          <a:ea typeface="Times New Roman"/>
                          <a:cs typeface="BaskOldFace"/>
                        </a:rPr>
                        <a:t>day </a:t>
                      </a:r>
                      <a:r>
                        <a:rPr lang="en-US" sz="2000" dirty="0" err="1">
                          <a:solidFill>
                            <a:srgbClr val="93006A"/>
                          </a:solidFill>
                          <a:latin typeface="BaskOldFace"/>
                          <a:ea typeface="Times New Roman"/>
                          <a:cs typeface="BaskOldFace"/>
                        </a:rPr>
                        <a:t>length.e.g-oat,radish,spinach</a:t>
                      </a:r>
                      <a:endParaRPr lang="en-U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914400" y="2819400"/>
          <a:ext cx="5867400" cy="753618"/>
        </p:xfrm>
        <a:graphic>
          <a:graphicData uri="http://schemas.openxmlformats.org/drawingml/2006/table">
            <a:tbl>
              <a:tblPr/>
              <a:tblGrid>
                <a:gridCol w="5867400"/>
              </a:tblGrid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50" dirty="0">
                          <a:solidFill>
                            <a:srgbClr val="93006A"/>
                          </a:solidFill>
                          <a:latin typeface="BaskOldFace"/>
                          <a:ea typeface="Times New Roman"/>
                          <a:cs typeface="BaskOldFace"/>
                        </a:rPr>
                        <a:t>DNP:-are insensitive to day length</a:t>
                      </a:r>
                      <a:r>
                        <a:rPr lang="en-US" sz="2150" dirty="0" smtClean="0">
                          <a:solidFill>
                            <a:srgbClr val="93006A"/>
                          </a:solidFill>
                          <a:latin typeface="BaskOldFace"/>
                          <a:ea typeface="Times New Roman"/>
                          <a:cs typeface="BaskOldFace"/>
                        </a:rPr>
                        <a:t>. Flowering </a:t>
                      </a:r>
                      <a:r>
                        <a:rPr lang="en-US" sz="2150" dirty="0">
                          <a:solidFill>
                            <a:srgbClr val="93006A"/>
                          </a:solidFill>
                          <a:latin typeface="BaskOldFace"/>
                          <a:ea typeface="Times New Roman"/>
                          <a:cs typeface="BaskOldFace"/>
                        </a:rPr>
                        <a:t>is</a:t>
                      </a: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50" dirty="0">
                          <a:solidFill>
                            <a:srgbClr val="93006A"/>
                          </a:solidFill>
                          <a:latin typeface="BaskOldFace"/>
                          <a:ea typeface="Times New Roman"/>
                          <a:cs typeface="BaskOldFace"/>
                        </a:rPr>
                        <a:t>controlled by </a:t>
                      </a:r>
                      <a:r>
                        <a:rPr lang="en-US" sz="2150" dirty="0" err="1">
                          <a:solidFill>
                            <a:srgbClr val="93006A"/>
                          </a:solidFill>
                          <a:latin typeface="BaskOldFace"/>
                          <a:ea typeface="Times New Roman"/>
                          <a:cs typeface="BaskOldFace"/>
                        </a:rPr>
                        <a:t>endogenously.e.g-balsam,maize</a:t>
                      </a: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9" name="Picture 8" descr="Chrysanthemu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3810000"/>
            <a:ext cx="3534102" cy="2514600"/>
          </a:xfrm>
          <a:prstGeom prst="rect">
            <a:avLst/>
          </a:prstGeom>
        </p:spPr>
      </p:pic>
      <p:pic>
        <p:nvPicPr>
          <p:cNvPr id="10" name="Picture 9" descr="Tulip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24600" y="4267200"/>
            <a:ext cx="2819400" cy="2590800"/>
          </a:xfrm>
          <a:prstGeom prst="rect">
            <a:avLst/>
          </a:prstGeom>
        </p:spPr>
      </p:pic>
      <p:pic>
        <p:nvPicPr>
          <p:cNvPr id="11" name="Picture 10" descr="Hydrangea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10400" y="0"/>
            <a:ext cx="2133600" cy="20574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90600" y="0"/>
            <a:ext cx="464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CLASSIFATION OF PLANTS BASED ON PHOTORIODISM: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7559675" cy="56610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685800" y="914401"/>
            <a:ext cx="6172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Critical day length is the photoperiod required to induce flowering</a:t>
            </a:r>
            <a:endParaRPr lang="en-US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914399" y="1600200"/>
          <a:ext cx="4495800" cy="533400"/>
        </p:xfrm>
        <a:graphic>
          <a:graphicData uri="http://schemas.openxmlformats.org/drawingml/2006/table">
            <a:tbl>
              <a:tblPr/>
              <a:tblGrid>
                <a:gridCol w="4495800"/>
              </a:tblGrid>
              <a:tr h="5334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ArialUnicodeMS"/>
                        </a:rPr>
                        <a:t>It varies from species to species.</a:t>
                      </a:r>
                      <a:endParaRPr lang="en-US" sz="18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1143000" y="2057400"/>
          <a:ext cx="7543800" cy="1261872"/>
        </p:xfrm>
        <a:graphic>
          <a:graphicData uri="http://schemas.openxmlformats.org/drawingml/2006/table">
            <a:tbl>
              <a:tblPr/>
              <a:tblGrid>
                <a:gridCol w="7543800"/>
              </a:tblGrid>
              <a:tr h="7620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+mj-lt"/>
                          <a:ea typeface="Times New Roman"/>
                          <a:cs typeface="ArialUnicodeMS"/>
                        </a:rPr>
                        <a:t>e.g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+mj-lt"/>
                          <a:ea typeface="Times New Roman"/>
                          <a:cs typeface="ArialUnicodeMS"/>
                        </a:rPr>
                        <a:t>-Xanthium(SDP) requires a critical day length of 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+mj-lt"/>
                          <a:ea typeface="Times New Roman"/>
                          <a:cs typeface="ArialUnicodeMS"/>
                        </a:rPr>
                        <a:t>15.5hrs(15.5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 light/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+mj-lt"/>
                          <a:ea typeface="Times New Roman"/>
                          <a:cs typeface="ArialUnicodeMS"/>
                        </a:rPr>
                        <a:t>8.5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+mj-lt"/>
                          <a:ea typeface="Times New Roman"/>
                          <a:cs typeface="ArialUnicodeMS"/>
                        </a:rPr>
                        <a:t>dark).if the plant gets less than 8.5hrs of dark it fails 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+mj-lt"/>
                          <a:ea typeface="Times New Roman"/>
                          <a:cs typeface="ArialUnicodeMS"/>
                        </a:rPr>
                        <a:t>to flower.</a:t>
                      </a:r>
                      <a:endParaRPr lang="en-US" sz="1800" dirty="0">
                        <a:solidFill>
                          <a:schemeClr val="tx1"/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609600" y="3429000"/>
          <a:ext cx="8153400" cy="762000"/>
        </p:xfrm>
        <a:graphic>
          <a:graphicData uri="http://schemas.openxmlformats.org/drawingml/2006/table">
            <a:tbl>
              <a:tblPr/>
              <a:tblGrid>
                <a:gridCol w="8153400"/>
              </a:tblGrid>
              <a:tr h="7620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+mj-lt"/>
                          <a:ea typeface="Times New Roman"/>
                          <a:cs typeface="ArialUnicodeMS"/>
                        </a:rPr>
                        <a:t>Critical photoperiod mustn't be exceeded in short day plants &amp;</a:t>
                      </a:r>
                      <a:endParaRPr lang="en-US" sz="1800" dirty="0">
                        <a:solidFill>
                          <a:schemeClr val="tx1"/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+mj-lt"/>
                          <a:ea typeface="Times New Roman"/>
                          <a:cs typeface="ArialUnicodeMS"/>
                        </a:rPr>
                        <a:t>should always be exceeded in long day plants.</a:t>
                      </a:r>
                      <a:endParaRPr lang="en-US" sz="1800" dirty="0">
                        <a:solidFill>
                          <a:schemeClr val="tx1"/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533400" y="2971801"/>
          <a:ext cx="5429250" cy="380999"/>
        </p:xfrm>
        <a:graphic>
          <a:graphicData uri="http://schemas.openxmlformats.org/drawingml/2006/table">
            <a:tbl>
              <a:tblPr/>
              <a:tblGrid>
                <a:gridCol w="5429250"/>
              </a:tblGrid>
              <a:tr h="38099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ArialUnicodeMS"/>
                        </a:rPr>
                        <a:t>There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UnicodeMS"/>
                          <a:ea typeface="Times New Roman"/>
                          <a:cs typeface="ArialUnicodeMS"/>
                        </a:rPr>
                        <a:t> is no relation with total day length.</a:t>
                      </a:r>
                      <a:endParaRPr lang="en-US" sz="18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457200" y="4267201"/>
          <a:ext cx="8305800" cy="707136"/>
        </p:xfrm>
        <a:graphic>
          <a:graphicData uri="http://schemas.openxmlformats.org/drawingml/2006/table">
            <a:tbl>
              <a:tblPr/>
              <a:tblGrid>
                <a:gridCol w="8305800"/>
              </a:tblGrid>
              <a:tr h="70713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UnicodeMS"/>
                          <a:ea typeface="Times New Roman"/>
                          <a:cs typeface="ArialUnicodeMS"/>
                        </a:rPr>
                        <a:t>A single photoperiodic cycle which induces flowering-Inductive 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ArialUnicodeMS"/>
                          <a:ea typeface="Times New Roman"/>
                          <a:cs typeface="ArialUnicodeMS"/>
                        </a:rPr>
                        <a:t>cycle 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is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called photoperiodic induction.</a:t>
                      </a:r>
                      <a:endParaRPr lang="en-US" sz="18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7" name="Rectangle 16"/>
          <p:cNvSpPr/>
          <p:nvPr/>
        </p:nvSpPr>
        <p:spPr>
          <a:xfrm>
            <a:off x="685800" y="228600"/>
            <a:ext cx="7162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/>
              <a:t>Critical Day Length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47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09600" y="457201"/>
          <a:ext cx="6938963" cy="761999"/>
        </p:xfrm>
        <a:graphic>
          <a:graphicData uri="http://schemas.openxmlformats.org/drawingml/2006/table">
            <a:tbl>
              <a:tblPr/>
              <a:tblGrid>
                <a:gridCol w="6938963"/>
              </a:tblGrid>
              <a:tr h="76199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The above observations indicate presence of some</a:t>
                      </a:r>
                      <a:endParaRPr lang="en-US" sz="200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pigment in the leaf which must be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photoreversible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.</a:t>
                      </a:r>
                      <a:endParaRPr lang="en-US" sz="20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533400" y="1219200"/>
            <a:ext cx="6324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Several </a:t>
            </a:r>
            <a:r>
              <a:rPr lang="en-US" dirty="0" err="1" smtClean="0"/>
              <a:t>expt.s</a:t>
            </a:r>
            <a:r>
              <a:rPr lang="en-US" dirty="0" smtClean="0"/>
              <a:t> indicate that light is absorbed by a</a:t>
            </a:r>
          </a:p>
          <a:p>
            <a:r>
              <a:rPr lang="en-US" dirty="0" err="1" smtClean="0"/>
              <a:t>photoreversible</a:t>
            </a:r>
            <a:r>
              <a:rPr lang="en-US" dirty="0" smtClean="0"/>
              <a:t> pigment -PHYTOCHROME</a:t>
            </a:r>
          </a:p>
          <a:p>
            <a:r>
              <a:rPr lang="en-US" dirty="0" smtClean="0"/>
              <a:t> This is a bluish </a:t>
            </a:r>
            <a:r>
              <a:rPr lang="en-US" dirty="0" err="1" smtClean="0"/>
              <a:t>biliprotein</a:t>
            </a:r>
            <a:r>
              <a:rPr lang="en-US" dirty="0" smtClean="0"/>
              <a:t> and exists in 2 interconvrtible forms- Pr &amp; </a:t>
            </a:r>
            <a:r>
              <a:rPr lang="en-US" dirty="0" err="1" smtClean="0"/>
              <a:t>Pfr</a:t>
            </a:r>
            <a:endParaRPr lang="en-US" dirty="0" smtClean="0"/>
          </a:p>
          <a:p>
            <a:r>
              <a:rPr lang="en-US" dirty="0" smtClean="0"/>
              <a:t> Pr form of </a:t>
            </a:r>
            <a:r>
              <a:rPr lang="en-US" dirty="0" err="1" smtClean="0"/>
              <a:t>phytochrome</a:t>
            </a:r>
            <a:r>
              <a:rPr lang="en-US" dirty="0" smtClean="0"/>
              <a:t> absorbs Red light &amp; converts into </a:t>
            </a:r>
            <a:r>
              <a:rPr lang="en-US" dirty="0" err="1" smtClean="0"/>
              <a:t>Pfr</a:t>
            </a:r>
            <a:r>
              <a:rPr lang="en-US" dirty="0" smtClean="0"/>
              <a:t> form.</a:t>
            </a:r>
          </a:p>
          <a:p>
            <a:r>
              <a:rPr lang="en-US" dirty="0" smtClean="0"/>
              <a:t> The </a:t>
            </a:r>
            <a:r>
              <a:rPr lang="en-US" dirty="0" err="1" smtClean="0"/>
              <a:t>Pfr</a:t>
            </a:r>
            <a:r>
              <a:rPr lang="en-US" dirty="0" smtClean="0"/>
              <a:t> form of </a:t>
            </a:r>
            <a:r>
              <a:rPr lang="en-US" dirty="0" err="1" smtClean="0"/>
              <a:t>phytochrome</a:t>
            </a:r>
            <a:r>
              <a:rPr lang="en-US" dirty="0" smtClean="0"/>
              <a:t> absorbs far red light &amp;</a:t>
            </a:r>
          </a:p>
          <a:p>
            <a:r>
              <a:rPr lang="en-US" dirty="0" smtClean="0"/>
              <a:t>converts to Pr form under continuous darkness.</a:t>
            </a:r>
            <a:endParaRPr lang="en-US" dirty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657600"/>
            <a:ext cx="8534400" cy="227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762000"/>
            <a:ext cx="8610600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/>
              <a:t>Flowering stimulus :</a:t>
            </a:r>
            <a:r>
              <a:rPr lang="en-US" sz="3200" dirty="0" err="1" smtClean="0"/>
              <a:t>Florigen</a:t>
            </a:r>
            <a:endParaRPr lang="en-US" sz="3200" dirty="0" smtClean="0"/>
          </a:p>
          <a:p>
            <a:endParaRPr lang="en-US" dirty="0" smtClean="0"/>
          </a:p>
          <a:p>
            <a:r>
              <a:rPr lang="en-US" dirty="0" smtClean="0"/>
              <a:t>The hormone which induces flowering-</a:t>
            </a:r>
            <a:r>
              <a:rPr lang="en-US" dirty="0" err="1" smtClean="0"/>
              <a:t>florigen</a:t>
            </a:r>
            <a:r>
              <a:rPr lang="en-US" dirty="0" smtClean="0"/>
              <a:t> is produced in leaves &amp; apices and conveyed to </a:t>
            </a:r>
            <a:r>
              <a:rPr lang="en-US" dirty="0" err="1" smtClean="0"/>
              <a:t>meristem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M.K. </a:t>
            </a:r>
            <a:r>
              <a:rPr lang="en-US" dirty="0" err="1" smtClean="0"/>
              <a:t>Chailakhyan</a:t>
            </a:r>
            <a:r>
              <a:rPr lang="en-US" dirty="0" smtClean="0"/>
              <a:t>(1953) gave the concept of '</a:t>
            </a:r>
            <a:r>
              <a:rPr lang="en-US" dirty="0" err="1" smtClean="0"/>
              <a:t>florigen</a:t>
            </a:r>
            <a:r>
              <a:rPr lang="en-US" dirty="0" smtClean="0"/>
              <a:t>‘</a:t>
            </a:r>
          </a:p>
          <a:p>
            <a:endParaRPr lang="en-US" dirty="0" smtClean="0"/>
          </a:p>
          <a:p>
            <a:r>
              <a:rPr lang="en-US" dirty="0" smtClean="0"/>
              <a:t> {Greek word meaning-  </a:t>
            </a:r>
            <a:r>
              <a:rPr lang="en-US" b="1" dirty="0" smtClean="0"/>
              <a:t> flower maker}</a:t>
            </a:r>
          </a:p>
          <a:p>
            <a:endParaRPr lang="en-US" b="1" dirty="0" smtClean="0"/>
          </a:p>
          <a:p>
            <a:r>
              <a:rPr lang="en-US" dirty="0" smtClean="0"/>
              <a:t>It hasn't yet been identified or </a:t>
            </a:r>
            <a:r>
              <a:rPr lang="en-US" dirty="0" err="1" smtClean="0"/>
              <a:t>extracted;hence</a:t>
            </a:r>
            <a:r>
              <a:rPr lang="en-US" dirty="0" smtClean="0"/>
              <a:t> hypothetical.</a:t>
            </a:r>
          </a:p>
          <a:p>
            <a:endParaRPr lang="en-US" dirty="0" smtClean="0"/>
          </a:p>
          <a:p>
            <a:r>
              <a:rPr lang="en-US" dirty="0" smtClean="0"/>
              <a:t>It is only synthesized in </a:t>
            </a:r>
            <a:r>
              <a:rPr lang="en-US" dirty="0" err="1" smtClean="0"/>
              <a:t>favourable</a:t>
            </a:r>
            <a:r>
              <a:rPr lang="en-US" dirty="0" smtClean="0"/>
              <a:t> photoperiodic conditions.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Sitharam\Desktop\vernalization-2-6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228600"/>
            <a:ext cx="7924799" cy="55625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Sitharam\Desktop\vernalization-5-6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533400"/>
            <a:ext cx="7467599" cy="58673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Sitharam\Desktop\vernalization-6-6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81000"/>
            <a:ext cx="8001000" cy="6019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Sitharam\Desktop\vernalization-7-6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838200"/>
            <a:ext cx="7696199" cy="54863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143000"/>
            <a:ext cx="84582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QUESTIONS FOR RECAPITULATION</a:t>
            </a:r>
          </a:p>
          <a:p>
            <a:r>
              <a:rPr lang="en-US" dirty="0" smtClean="0"/>
              <a:t>1.Photoperiodism is</a:t>
            </a:r>
          </a:p>
          <a:p>
            <a:r>
              <a:rPr lang="en-US" dirty="0" err="1" smtClean="0"/>
              <a:t>a.Growth</a:t>
            </a:r>
            <a:r>
              <a:rPr lang="en-US" dirty="0" smtClean="0"/>
              <a:t> curve in response to light   </a:t>
            </a:r>
            <a:r>
              <a:rPr lang="en-US" dirty="0" err="1" smtClean="0"/>
              <a:t>b.Recurrence</a:t>
            </a:r>
            <a:r>
              <a:rPr lang="en-US" dirty="0" smtClean="0"/>
              <a:t> of day &amp; night</a:t>
            </a:r>
          </a:p>
          <a:p>
            <a:r>
              <a:rPr lang="en-US" dirty="0" err="1" smtClean="0"/>
              <a:t>c.Flowering</a:t>
            </a:r>
            <a:r>
              <a:rPr lang="en-US" dirty="0" smtClean="0"/>
              <a:t> plant    </a:t>
            </a:r>
            <a:r>
              <a:rPr lang="en-US" dirty="0" err="1" smtClean="0"/>
              <a:t>d.Effect</a:t>
            </a:r>
            <a:r>
              <a:rPr lang="en-US" dirty="0" smtClean="0"/>
              <a:t> of day length on plant growth</a:t>
            </a:r>
          </a:p>
          <a:p>
            <a:r>
              <a:rPr lang="en-US" dirty="0" smtClean="0"/>
              <a:t>2.Photoperiodism is associated with</a:t>
            </a:r>
          </a:p>
          <a:p>
            <a:r>
              <a:rPr lang="en-US" dirty="0" err="1" smtClean="0"/>
              <a:t>a.Chiorophyll</a:t>
            </a:r>
            <a:r>
              <a:rPr lang="en-US" dirty="0" smtClean="0"/>
              <a:t>  </a:t>
            </a:r>
            <a:r>
              <a:rPr lang="en-US" dirty="0" err="1" smtClean="0"/>
              <a:t>b.florigen</a:t>
            </a:r>
            <a:r>
              <a:rPr lang="en-US" dirty="0" smtClean="0"/>
              <a:t>   </a:t>
            </a:r>
            <a:r>
              <a:rPr lang="en-US" dirty="0" err="1" smtClean="0"/>
              <a:t>c.auxin</a:t>
            </a:r>
            <a:r>
              <a:rPr lang="en-US" dirty="0" smtClean="0"/>
              <a:t>   </a:t>
            </a:r>
            <a:r>
              <a:rPr lang="en-US" dirty="0" err="1" smtClean="0"/>
              <a:t>d.gibberellin</a:t>
            </a:r>
            <a:endParaRPr lang="en-US" dirty="0" smtClean="0"/>
          </a:p>
          <a:p>
            <a:r>
              <a:rPr lang="en-US" dirty="0" smtClean="0"/>
              <a:t>3.When the dark period of short day plant is </a:t>
            </a:r>
            <a:r>
              <a:rPr lang="en-US" dirty="0" err="1" smtClean="0"/>
              <a:t>interruptedby</a:t>
            </a:r>
            <a:r>
              <a:rPr lang="en-US" dirty="0" smtClean="0"/>
              <a:t> a brief exposure of </a:t>
            </a:r>
            <a:r>
              <a:rPr lang="en-US" dirty="0" err="1" smtClean="0"/>
              <a:t>light,then</a:t>
            </a:r>
            <a:r>
              <a:rPr lang="en-US" dirty="0" smtClean="0"/>
              <a:t> the plant </a:t>
            </a:r>
          </a:p>
          <a:p>
            <a:r>
              <a:rPr lang="en-US" dirty="0" err="1" smtClean="0"/>
              <a:t>a.Will</a:t>
            </a:r>
            <a:r>
              <a:rPr lang="en-US" dirty="0" smtClean="0"/>
              <a:t> not </a:t>
            </a:r>
            <a:r>
              <a:rPr lang="en-US" dirty="0" err="1" smtClean="0"/>
              <a:t>flowerat</a:t>
            </a:r>
            <a:r>
              <a:rPr lang="en-US" dirty="0" smtClean="0"/>
              <a:t> all  </a:t>
            </a:r>
            <a:r>
              <a:rPr lang="en-US" dirty="0" err="1" smtClean="0"/>
              <a:t>b.flower</a:t>
            </a:r>
            <a:r>
              <a:rPr lang="en-US" dirty="0" smtClean="0"/>
              <a:t> immediately   </a:t>
            </a:r>
            <a:r>
              <a:rPr lang="en-US" dirty="0" err="1" smtClean="0"/>
              <a:t>c.give</a:t>
            </a:r>
            <a:r>
              <a:rPr lang="en-US" dirty="0" smtClean="0"/>
              <a:t> more flowers</a:t>
            </a:r>
          </a:p>
          <a:p>
            <a:r>
              <a:rPr lang="en-US" dirty="0" smtClean="0"/>
              <a:t>d. Turn into long day plants</a:t>
            </a:r>
          </a:p>
          <a:p>
            <a:r>
              <a:rPr lang="en-US" dirty="0" smtClean="0"/>
              <a:t>4.Which of the flowering </a:t>
            </a:r>
            <a:r>
              <a:rPr lang="en-US" dirty="0" err="1" smtClean="0"/>
              <a:t>hormonescan</a:t>
            </a:r>
            <a:r>
              <a:rPr lang="en-US" dirty="0" smtClean="0"/>
              <a:t> replace </a:t>
            </a:r>
            <a:r>
              <a:rPr lang="en-US" dirty="0" err="1" smtClean="0"/>
              <a:t>vernalisation</a:t>
            </a:r>
            <a:endParaRPr lang="en-US" dirty="0" smtClean="0"/>
          </a:p>
          <a:p>
            <a:r>
              <a:rPr lang="en-US" dirty="0" err="1" smtClean="0"/>
              <a:t>a.auxin</a:t>
            </a:r>
            <a:r>
              <a:rPr lang="en-US" dirty="0" smtClean="0"/>
              <a:t>   </a:t>
            </a:r>
            <a:r>
              <a:rPr lang="en-US" dirty="0" err="1" smtClean="0"/>
              <a:t>b.gibberellin</a:t>
            </a:r>
            <a:r>
              <a:rPr lang="en-US" dirty="0" smtClean="0"/>
              <a:t>  </a:t>
            </a:r>
            <a:r>
              <a:rPr lang="en-US" dirty="0" err="1" smtClean="0"/>
              <a:t>c.cytokinin</a:t>
            </a:r>
            <a:r>
              <a:rPr lang="en-US" dirty="0" smtClean="0"/>
              <a:t>   </a:t>
            </a:r>
            <a:r>
              <a:rPr lang="en-US" dirty="0" err="1" smtClean="0"/>
              <a:t>d.ethylene</a:t>
            </a:r>
            <a:endParaRPr lang="en-US" dirty="0" smtClean="0"/>
          </a:p>
          <a:p>
            <a:r>
              <a:rPr lang="en-US" dirty="0" smtClean="0"/>
              <a:t>5.Which one of the following is </a:t>
            </a:r>
            <a:r>
              <a:rPr lang="en-US" dirty="0" err="1" smtClean="0"/>
              <a:t>theexample</a:t>
            </a:r>
            <a:r>
              <a:rPr lang="en-US" dirty="0" smtClean="0"/>
              <a:t> of physiological preconditioning</a:t>
            </a:r>
          </a:p>
          <a:p>
            <a:r>
              <a:rPr lang="en-US" dirty="0" err="1" smtClean="0"/>
              <a:t>a.Photosynthesis</a:t>
            </a:r>
            <a:r>
              <a:rPr lang="en-US" dirty="0" smtClean="0"/>
              <a:t>  </a:t>
            </a:r>
            <a:r>
              <a:rPr lang="en-US" dirty="0" err="1" smtClean="0"/>
              <a:t>b.respiration</a:t>
            </a:r>
            <a:r>
              <a:rPr lang="en-US" dirty="0" smtClean="0"/>
              <a:t>   </a:t>
            </a:r>
            <a:r>
              <a:rPr lang="en-US" dirty="0" err="1" smtClean="0"/>
              <a:t>c.photoperiodism</a:t>
            </a:r>
            <a:r>
              <a:rPr lang="en-US" dirty="0" smtClean="0"/>
              <a:t>  </a:t>
            </a:r>
            <a:r>
              <a:rPr lang="en-US" dirty="0" err="1" smtClean="0"/>
              <a:t>d.vernalisation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914400"/>
            <a:ext cx="768672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dirty="0" smtClean="0"/>
              <a:t>SUGGESTED READING :</a:t>
            </a:r>
          </a:p>
          <a:p>
            <a:r>
              <a:rPr lang="en-US" dirty="0" smtClean="0"/>
              <a:t>Links for extra </a:t>
            </a:r>
            <a:r>
              <a:rPr lang="en-US" dirty="0" err="1" smtClean="0"/>
              <a:t>information,online</a:t>
            </a:r>
            <a:r>
              <a:rPr lang="en-US" dirty="0" smtClean="0"/>
              <a:t> study material and question banks:</a:t>
            </a:r>
          </a:p>
          <a:p>
            <a:r>
              <a:rPr lang="en-US" dirty="0" smtClean="0">
                <a:hlinkClick r:id="rId2"/>
              </a:rPr>
              <a:t>https://www.extramarks.com.syllabus</a:t>
            </a:r>
            <a:endParaRPr lang="en-US" dirty="0" smtClean="0"/>
          </a:p>
          <a:p>
            <a:r>
              <a:rPr lang="en-US" dirty="0" smtClean="0"/>
              <a:t>https://www.quora.com</a:t>
            </a:r>
          </a:p>
          <a:p>
            <a:r>
              <a:rPr lang="en-US" dirty="0" smtClean="0"/>
              <a:t>Websites :</a:t>
            </a:r>
          </a:p>
          <a:p>
            <a:r>
              <a:rPr lang="en-US" dirty="0" smtClean="0"/>
              <a:t>Khan academy</a:t>
            </a:r>
          </a:p>
          <a:p>
            <a:r>
              <a:rPr lang="en-US" dirty="0" smtClean="0"/>
              <a:t>MIT Open Courseware</a:t>
            </a:r>
          </a:p>
          <a:p>
            <a:r>
              <a:rPr lang="en-US" dirty="0" err="1" smtClean="0"/>
              <a:t>edX</a:t>
            </a:r>
            <a:endParaRPr lang="en-US" dirty="0" smtClean="0"/>
          </a:p>
          <a:p>
            <a:r>
              <a:rPr lang="en-US" dirty="0" smtClean="0"/>
              <a:t>Academic Earth </a:t>
            </a:r>
          </a:p>
          <a:p>
            <a:r>
              <a:rPr lang="en-US" dirty="0" smtClean="0"/>
              <a:t>Biology on tips etc.</a:t>
            </a:r>
          </a:p>
          <a:p>
            <a:r>
              <a:rPr lang="en-US" dirty="0" smtClean="0"/>
              <a:t>Reference Books:</a:t>
            </a:r>
          </a:p>
          <a:p>
            <a:r>
              <a:rPr lang="en-US" dirty="0" smtClean="0"/>
              <a:t>Plant Physiology-Salisbury &amp;Ross</a:t>
            </a:r>
          </a:p>
          <a:p>
            <a:r>
              <a:rPr lang="en-US" dirty="0" smtClean="0"/>
              <a:t>Outline of Plant Physiology-Robert M Devlin</a:t>
            </a:r>
          </a:p>
          <a:p>
            <a:r>
              <a:rPr lang="en-US" dirty="0" smtClean="0"/>
              <a:t>Fundamentals of Plant Physiology-</a:t>
            </a:r>
            <a:r>
              <a:rPr lang="en-US" dirty="0" err="1" smtClean="0"/>
              <a:t>Dr.V</a:t>
            </a:r>
            <a:r>
              <a:rPr lang="en-US" dirty="0" smtClean="0"/>
              <a:t> K Jain</a:t>
            </a:r>
          </a:p>
          <a:p>
            <a:r>
              <a:rPr lang="en-US" dirty="0" smtClean="0"/>
              <a:t>Plant Physiology-S N </a:t>
            </a:r>
            <a:r>
              <a:rPr lang="en-US" dirty="0" err="1" smtClean="0"/>
              <a:t>Pandey</a:t>
            </a:r>
            <a:r>
              <a:rPr lang="en-US" dirty="0" smtClean="0"/>
              <a:t> &amp; B K </a:t>
            </a:r>
            <a:r>
              <a:rPr lang="en-US" dirty="0" err="1" smtClean="0"/>
              <a:t>Sinha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2667000"/>
            <a:ext cx="8534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Thank you</a:t>
            </a:r>
          </a:p>
          <a:p>
            <a:pPr algn="ctr"/>
            <a:endParaRPr lang="en-US" sz="4800" dirty="0" smtClean="0"/>
          </a:p>
          <a:p>
            <a:pPr algn="ctr"/>
            <a:r>
              <a:rPr lang="en-US" sz="4800" dirty="0" smtClean="0"/>
              <a:t>E </a:t>
            </a:r>
            <a:r>
              <a:rPr lang="en-US" sz="4800" dirty="0" err="1" smtClean="0"/>
              <a:t>Vandana</a:t>
            </a:r>
            <a:endParaRPr lang="en-US" sz="4800" dirty="0" smtClean="0"/>
          </a:p>
          <a:p>
            <a:pPr algn="ctr"/>
            <a:r>
              <a:rPr lang="en-US" sz="4800" dirty="0" smtClean="0"/>
              <a:t>PGT Biology</a:t>
            </a:r>
          </a:p>
          <a:p>
            <a:pPr algn="ctr"/>
            <a:r>
              <a:rPr lang="en-US" sz="4800" smtClean="0"/>
              <a:t>KV AFS </a:t>
            </a:r>
            <a:r>
              <a:rPr lang="en-US" sz="4800" dirty="0" err="1" smtClean="0"/>
              <a:t>Hakimpet</a:t>
            </a:r>
            <a:endParaRPr lang="en-US" sz="4800" dirty="0" smtClean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269</TotalTime>
  <Words>732</Words>
  <Application>Microsoft Office PowerPoint</Application>
  <PresentationFormat>On-screen Show (4:3)</PresentationFormat>
  <Paragraphs>129</Paragraphs>
  <Slides>19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Concourse</vt:lpstr>
      <vt:lpstr>Presentation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Personal</dc:creator>
  <cp:lastModifiedBy>Personal</cp:lastModifiedBy>
  <cp:revision>58</cp:revision>
  <dcterms:created xsi:type="dcterms:W3CDTF">2006-08-16T00:00:00Z</dcterms:created>
  <dcterms:modified xsi:type="dcterms:W3CDTF">2019-06-10T19:13:52Z</dcterms:modified>
</cp:coreProperties>
</file>