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sldIdLst>
    <p:sldId id="349" r:id="rId2"/>
    <p:sldId id="258" r:id="rId3"/>
    <p:sldId id="360" r:id="rId4"/>
    <p:sldId id="306" r:id="rId5"/>
    <p:sldId id="361" r:id="rId6"/>
    <p:sldId id="307" r:id="rId7"/>
    <p:sldId id="362" r:id="rId8"/>
    <p:sldId id="308" r:id="rId9"/>
    <p:sldId id="363" r:id="rId10"/>
    <p:sldId id="309" r:id="rId11"/>
    <p:sldId id="364" r:id="rId12"/>
    <p:sldId id="310" r:id="rId13"/>
    <p:sldId id="365" r:id="rId14"/>
    <p:sldId id="311" r:id="rId15"/>
    <p:sldId id="366" r:id="rId16"/>
    <p:sldId id="312" r:id="rId17"/>
    <p:sldId id="367" r:id="rId18"/>
    <p:sldId id="313" r:id="rId19"/>
    <p:sldId id="368" r:id="rId20"/>
    <p:sldId id="314" r:id="rId21"/>
    <p:sldId id="369" r:id="rId22"/>
    <p:sldId id="370" r:id="rId23"/>
    <p:sldId id="315" r:id="rId24"/>
    <p:sldId id="316" r:id="rId25"/>
    <p:sldId id="371" r:id="rId26"/>
    <p:sldId id="317" r:id="rId27"/>
    <p:sldId id="372" r:id="rId28"/>
    <p:sldId id="318" r:id="rId29"/>
    <p:sldId id="373" r:id="rId30"/>
    <p:sldId id="319" r:id="rId31"/>
    <p:sldId id="374" r:id="rId32"/>
    <p:sldId id="339" r:id="rId33"/>
    <p:sldId id="323" r:id="rId34"/>
    <p:sldId id="37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AC14"/>
    <a:srgbClr val="1E13AD"/>
    <a:srgbClr val="9B258D"/>
    <a:srgbClr val="B34747"/>
    <a:srgbClr val="B30D8F"/>
    <a:srgbClr val="A9178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4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101EC-672E-49E7-9738-085C705F48A9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78BC6-3336-4F59-9B04-D45E0C78C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8BB1E15-BCED-4F5D-B034-75CAB45A5522}" type="datetimeFigureOut">
              <a:rPr lang="en-US" smtClean="0"/>
              <a:pPr/>
              <a:t>27/05/2019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276BAFD-9EBC-4515-B660-3D9E585CE9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upload.wikimedia.org/wikipedia/commons/c/c5/Meiose_(Overzicht).png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81001"/>
            <a:ext cx="8839200" cy="2286000"/>
          </a:xfrm>
        </p:spPr>
        <p:txBody>
          <a:bodyPr>
            <a:normAutofit fontScale="90000"/>
          </a:bodyPr>
          <a:lstStyle/>
          <a:p>
            <a:r>
              <a:rPr lang="en-IN" sz="4000" b="1" dirty="0" smtClean="0">
                <a:solidFill>
                  <a:srgbClr val="C00000"/>
                </a:solidFill>
                <a:latin typeface="Comic Sans MS" pitchFamily="66" charset="0"/>
              </a:rPr>
              <a:t>                 </a:t>
            </a:r>
            <a:r>
              <a:rPr lang="en-IN" sz="4000" b="1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en-IN" sz="40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en-IN" sz="40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Comic Sans MS" pitchFamily="66" charset="0"/>
              </a:rPr>
              <a:t>MEIOSIS</a:t>
            </a:r>
            <a:r>
              <a:rPr lang="en-US" sz="4000" dirty="0" smtClean="0">
                <a:solidFill>
                  <a:srgbClr val="C00000"/>
                </a:solidFill>
                <a:latin typeface="Comic Sans MS" pitchFamily="66" charset="0"/>
              </a:rPr>
              <a:t>: </a:t>
            </a:r>
            <a:r>
              <a:rPr lang="en-US" sz="3600" u="sng" dirty="0" smtClean="0">
                <a:solidFill>
                  <a:srgbClr val="C00000"/>
                </a:solidFill>
                <a:latin typeface="Comic Sans MS" pitchFamily="66" charset="0"/>
              </a:rPr>
              <a:t>REDUCTIONAL </a:t>
            </a:r>
            <a:r>
              <a:rPr lang="en-US" sz="3600" u="sng" dirty="0" smtClean="0">
                <a:solidFill>
                  <a:srgbClr val="C00000"/>
                </a:solidFill>
                <a:latin typeface="Comic Sans MS" pitchFamily="66" charset="0"/>
              </a:rPr>
              <a:t>DIVISION</a:t>
            </a:r>
            <a:r>
              <a:rPr lang="en-IN" sz="4000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en-IN" sz="4000" dirty="0" smtClean="0">
                <a:solidFill>
                  <a:srgbClr val="C00000"/>
                </a:solidFill>
                <a:latin typeface="Comic Sans MS" pitchFamily="66" charset="0"/>
              </a:rPr>
            </a:br>
            <a:endParaRPr lang="en-IN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2514600"/>
            <a:ext cx="6477000" cy="386032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PREPARED BY:</a:t>
            </a:r>
          </a:p>
          <a:p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MRS.R. M. PATIL</a:t>
            </a:r>
          </a:p>
          <a:p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     PGT.BIOLOGY</a:t>
            </a:r>
          </a:p>
          <a:p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    K.V.9BRD, AF. PUNE</a:t>
            </a:r>
            <a:endParaRPr lang="en-IN" sz="4000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endParaRPr lang="en-IN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52307"/>
            <a:ext cx="7620000" cy="63059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058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Comic Sans MS" pitchFamily="66" charset="0"/>
              </a:rPr>
              <a:t>MEIOSIS: REDUCTIONAL DIVISION</a:t>
            </a:r>
            <a:endParaRPr lang="en-IN" sz="4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143000"/>
            <a:ext cx="8458200" cy="556260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3200" b="1" dirty="0" smtClean="0">
                <a:latin typeface="Comic Sans MS" pitchFamily="66" charset="0"/>
              </a:rPr>
              <a:t>Occurs in germ cells to form gametes in sexually reproducing organisms.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Many stages of meiosis are similar to mitosis.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It includes meiosis I and meiosis II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The essential stages during meiosis are: a) two successive divisions without any DNA replication occurring between them, b) formation of chiasmata and crossing over, c)segregation of homologous chromosomes, d) Separation of sister chromatids.</a:t>
            </a:r>
            <a:endParaRPr lang="en-IN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6861048" cy="6858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Comic Sans MS" pitchFamily="66" charset="0"/>
              </a:rPr>
              <a:t>Meiosis: I</a:t>
            </a:r>
            <a:endParaRPr lang="en-US" sz="4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534400" cy="54864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3200" b="1" dirty="0" smtClean="0">
                <a:solidFill>
                  <a:srgbClr val="26AC14"/>
                </a:solidFill>
                <a:latin typeface="Comic Sans MS" pitchFamily="66" charset="0"/>
              </a:rPr>
              <a:t>Prophase -I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DNA is exchanged between homologous chromosomes (crossover).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The  new combinations of alleles/GENES.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paired and replicated chromosomes are called </a:t>
            </a:r>
            <a:r>
              <a:rPr lang="en-US" sz="3200" b="1" u="sng" dirty="0" smtClean="0">
                <a:solidFill>
                  <a:schemeClr val="tx1"/>
                </a:solidFill>
                <a:latin typeface="Comic Sans MS" pitchFamily="66" charset="0"/>
              </a:rPr>
              <a:t>bivalent</a:t>
            </a: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s or </a:t>
            </a:r>
            <a:r>
              <a:rPr lang="en-US" sz="3200" b="1" u="sng" dirty="0" smtClean="0">
                <a:solidFill>
                  <a:schemeClr val="tx1"/>
                </a:solidFill>
                <a:latin typeface="Comic Sans MS" pitchFamily="66" charset="0"/>
              </a:rPr>
              <a:t>tetrads.</a:t>
            </a:r>
            <a:endParaRPr lang="en-US" sz="32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 Non-sister chromatids may cross-over at points called chiasmata (plural; singular chiasma.</a:t>
            </a:r>
          </a:p>
          <a:p>
            <a:endParaRPr lang="en-US" b="1" i="1" dirty="0" smtClean="0">
              <a:solidFill>
                <a:srgbClr val="1E13AD"/>
              </a:solidFill>
              <a:latin typeface="Bell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81000"/>
            <a:ext cx="3733800" cy="6022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305800" cy="4495799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Leptotene: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Greek words "thin threads".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Chromosomes begin to condense.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Two sister chromatids are still so tightly bound indistinguishable.</a:t>
            </a:r>
            <a:endParaRPr lang="en-US" sz="32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685800"/>
            <a:ext cx="4267200" cy="5376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457200"/>
            <a:ext cx="8458200" cy="60960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Zygotene:</a:t>
            </a:r>
          </a:p>
          <a:p>
            <a:pPr algn="just"/>
            <a:r>
              <a:rPr lang="en-US" sz="3500" b="1" dirty="0" smtClean="0">
                <a:solidFill>
                  <a:schemeClr val="tx1"/>
                </a:solidFill>
                <a:latin typeface="Comic Sans MS" pitchFamily="66" charset="0"/>
              </a:rPr>
              <a:t>The Zygotene or zygonema, means  "paired threads.“</a:t>
            </a:r>
          </a:p>
          <a:p>
            <a:pPr algn="just"/>
            <a:r>
              <a:rPr lang="en-US" sz="3500" b="1" dirty="0" smtClean="0">
                <a:solidFill>
                  <a:schemeClr val="tx1"/>
                </a:solidFill>
                <a:latin typeface="Comic Sans MS" pitchFamily="66" charset="0"/>
              </a:rPr>
              <a:t>The synapsis (pairing/coming together) of homologous chromosomes takes place.</a:t>
            </a:r>
          </a:p>
          <a:p>
            <a:pPr algn="just"/>
            <a:r>
              <a:rPr lang="en-US" sz="3500" b="1" dirty="0" smtClean="0">
                <a:solidFill>
                  <a:schemeClr val="tx1"/>
                </a:solidFill>
                <a:latin typeface="Comic Sans MS" pitchFamily="66" charset="0"/>
              </a:rPr>
              <a:t>Chromosome synapsis is followed by the formation of complex structure called synaptonemal complex.</a:t>
            </a:r>
          </a:p>
          <a:p>
            <a:pPr algn="just"/>
            <a:r>
              <a:rPr lang="en-US" sz="3500" b="1" dirty="0" smtClean="0">
                <a:solidFill>
                  <a:schemeClr val="tx1"/>
                </a:solidFill>
                <a:latin typeface="Comic Sans MS" pitchFamily="66" charset="0"/>
              </a:rPr>
              <a:t>Pair of synapsed homologous chromosomes is called a bivalent or a tetrad.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533400"/>
            <a:ext cx="4724400" cy="5660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381000"/>
            <a:ext cx="8382000" cy="6172200"/>
          </a:xfr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Pachytene: thick threads 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Clear appearance of tetrad.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Characterised by appearance of recombination nodules.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Exchange takes place at sites where recombination nodules (the chiasmata) have formed.(Crossing over occurs between non- sister chromatids of homologous chromosomes.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Enzyme recombinase is involved in crossing over.</a:t>
            </a:r>
          </a:p>
          <a:p>
            <a:pPr algn="just"/>
            <a:endParaRPr lang="en-US" sz="32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endParaRPr lang="en-US" sz="2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762000"/>
            <a:ext cx="48768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381000"/>
            <a:ext cx="8229600" cy="6248400"/>
          </a:xfr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</a:t>
            </a: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Diplotene: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Diplonema, or Diplotene means "two threads.“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Synaptonemal complex degrades.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chromosomes uncoil a bit.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homologous chromosomes remain tightly bound at X-shaped structure called chiasmata.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609600"/>
            <a:ext cx="4343400" cy="5530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229600" cy="53340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Diakinesis: 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Final stage of meiotic prophase I.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Terminalisation of chiasmata.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Condensation of chromosomes.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Appearance of spindle fibres.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By the end of this phase nucleolus and nuclear membrane disappears.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04800"/>
            <a:ext cx="4267200" cy="6187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381000"/>
            <a:ext cx="8458200" cy="6019800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Metaphase I: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bivalents become arranged in the plane</a:t>
            </a: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of the equator forming equatorial plate.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centromere of each chromosome is directed towards the opposite poles and the arms of chromosomes face the equatorial plate.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microtubule from the opposite poles of the spindle attach to the pair of homologous chromosomes.</a:t>
            </a:r>
            <a:endParaRPr lang="en-US" sz="3200" b="1" dirty="0" smtClean="0">
              <a:solidFill>
                <a:srgbClr val="26AC14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533400"/>
            <a:ext cx="6019800" cy="55793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8382000" cy="6324600"/>
          </a:xfr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Anaphase I: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homologous chromosomes separate, while sister chromatids remain associated at their centromeres. 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Thus each poles receives half the number of chromosomes or haploid set of the chromosomes.</a:t>
            </a:r>
            <a:endParaRPr lang="en-US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381000"/>
            <a:ext cx="3124200" cy="5785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8305800" cy="6400800"/>
          </a:xfr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Telophase I: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chromosomes arrive at the poles. 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Each daughter cell now has half the number of chromosomes.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microtubules that make up the spindle network disappear.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chromosomes uncoil back into chromatin. 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Cytokinesis take place to form two daughter cells.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Cells may enter a period of rest known as interkinesis or Interphase II. 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28600"/>
            <a:ext cx="3886200" cy="6120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81000"/>
            <a:ext cx="6096000" cy="6094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762000"/>
            <a:ext cx="7769352" cy="55626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Meiosis II: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Similar to mitosis. 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Production of four haploid cells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four main steps:</a:t>
            </a:r>
          </a:p>
          <a:p>
            <a:pPr algn="just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Prophase II,</a:t>
            </a:r>
          </a:p>
          <a:p>
            <a:pPr algn="just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Metaphase II,</a:t>
            </a:r>
          </a:p>
          <a:p>
            <a:pPr algn="just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Anaphase II, and</a:t>
            </a:r>
          </a:p>
          <a:p>
            <a:pPr algn="just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Telophase II.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8001000" cy="58674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Prophase II: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Disappearance of the nucleoli and the nuclear envelope/ nuclear membrane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Shortening and thickening of the chromatids. 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Centrioles move to the polar regions and arrange spindle fibers. </a:t>
            </a:r>
            <a:endParaRPr lang="en-US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81000"/>
            <a:ext cx="3962400" cy="61353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8153400" cy="54864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Metaphase II: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centromeres contain two kinetochores that attach to spindle fibers. 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chromosomes align at the equator and the microtubules from opposite poles of the spindle get  attached to the kinetochores of sister chromatids.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04800"/>
            <a:ext cx="2895600" cy="5888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001000" cy="5257800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26AC14"/>
                </a:solidFill>
              </a:rPr>
              <a:t> </a:t>
            </a: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Anaphase II:</a:t>
            </a:r>
          </a:p>
          <a:p>
            <a:pPr marL="857250" indent="-857250"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centromeres are cleaved,</a:t>
            </a:r>
          </a:p>
          <a:p>
            <a:pPr marL="857250" indent="-857250"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Fibre-kinetochores to pull the sister chromatids apart. </a:t>
            </a:r>
          </a:p>
          <a:p>
            <a:pPr marL="857250" indent="-857250"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The sister chromatids called sister chromosomes.</a:t>
            </a:r>
          </a:p>
          <a:p>
            <a:pPr marL="857250" indent="-857250" algn="just">
              <a:buNone/>
            </a:pPr>
            <a:endParaRPr lang="en-US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04800"/>
            <a:ext cx="3733800" cy="6029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"/>
            <a:ext cx="7848600" cy="6477000"/>
          </a:xfr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Telophase II:</a:t>
            </a:r>
            <a:endParaRPr lang="en-US" sz="3200" b="1" u="sng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Uncoiling and lengthening of the chromosomes.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Disappearance of the spindle. 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Reappearance of nucleolus and nuclear membrane.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Cleavage or cell wall formation.</a:t>
            </a:r>
          </a:p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Comic Sans MS" pitchFamily="66" charset="0"/>
              </a:rPr>
              <a:t> Four daughter cells,  with a haploid set of chromosomes.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04800"/>
            <a:ext cx="5791200" cy="5976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457200"/>
            <a:ext cx="6096000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Meiose (Overzicht)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0999"/>
            <a:ext cx="7741919" cy="6048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26AC14"/>
                </a:solidFill>
                <a:latin typeface="Comic Sans MS" pitchFamily="66" charset="0"/>
              </a:rPr>
              <a:t>SIGNIFICANE OF MEIOSIS:</a:t>
            </a:r>
            <a:endParaRPr lang="en-IN" sz="4000" b="1" dirty="0">
              <a:solidFill>
                <a:srgbClr val="26AC14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0"/>
            <a:ext cx="8077200" cy="4187952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smtClean="0">
                <a:latin typeface="Comic Sans MS" pitchFamily="66" charset="0"/>
              </a:rPr>
              <a:t>In helps in maintaining the definite and constant number of chromosomes in the organisms.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Helps in increasing genetic variability.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Helps in formation of gametes.</a:t>
            </a:r>
          </a:p>
          <a:p>
            <a:pPr algn="just"/>
            <a:r>
              <a:rPr lang="en-US" sz="3200" b="1" dirty="0" smtClean="0">
                <a:latin typeface="Comic Sans MS" pitchFamily="66" charset="0"/>
              </a:rPr>
              <a:t>It leads to evolution.</a:t>
            </a:r>
            <a:endParaRPr lang="en-IN" sz="32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l division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cell division</Template>
  <TotalTime>15</TotalTime>
  <Words>684</Words>
  <Application>Microsoft Office PowerPoint</Application>
  <PresentationFormat>On-screen Show (4:3)</PresentationFormat>
  <Paragraphs>85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cell division</vt:lpstr>
      <vt:lpstr>                   MEIOSIS: REDUCTIONAL DIVISION </vt:lpstr>
      <vt:lpstr>Slide 2</vt:lpstr>
      <vt:lpstr>MEIOSIS: REDUCTIONAL DIVISION</vt:lpstr>
      <vt:lpstr>Meiosis: I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SIGNIFICANE OF MEIOSIS: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CHAPTER:10  Cell cycle and cell division </dc:title>
  <dc:creator>patil</dc:creator>
  <cp:lastModifiedBy>patil</cp:lastModifiedBy>
  <cp:revision>6</cp:revision>
  <dcterms:created xsi:type="dcterms:W3CDTF">2019-05-25T04:43:03Z</dcterms:created>
  <dcterms:modified xsi:type="dcterms:W3CDTF">2019-05-27T11:48:48Z</dcterms:modified>
</cp:coreProperties>
</file>