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1" r:id="rId5"/>
    <p:sldId id="259" r:id="rId6"/>
    <p:sldId id="260" r:id="rId7"/>
    <p:sldId id="262" r:id="rId8"/>
    <p:sldId id="263" r:id="rId9"/>
    <p:sldId id="264" r:id="rId10"/>
    <p:sldId id="273" r:id="rId11"/>
    <p:sldId id="278" r:id="rId12"/>
    <p:sldId id="265" r:id="rId13"/>
    <p:sldId id="266" r:id="rId14"/>
    <p:sldId id="269" r:id="rId15"/>
    <p:sldId id="268" r:id="rId16"/>
    <p:sldId id="277" r:id="rId17"/>
    <p:sldId id="267" r:id="rId18"/>
    <p:sldId id="270" r:id="rId19"/>
    <p:sldId id="271" r:id="rId20"/>
    <p:sldId id="272" r:id="rId21"/>
    <p:sldId id="274" r:id="rId22"/>
    <p:sldId id="279" r:id="rId23"/>
    <p:sldId id="276"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FF"/>
    <a:srgbClr val="FF0066"/>
    <a:srgbClr val="76083F"/>
    <a:srgbClr val="3A4344"/>
    <a:srgbClr val="0C7216"/>
    <a:srgbClr val="0C7272"/>
    <a:srgbClr val="6C1248"/>
    <a:srgbClr val="1B6363"/>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1170"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14DC69B8-2A9D-4C94-9C13-BF117E0A4E44}" type="datetimeFigureOut">
              <a:rPr lang="en-US" smtClean="0"/>
              <a:pPr/>
              <a:t>09-Jun-19</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21DED8D5-383A-431D-BC0A-F759FA88583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14DC69B8-2A9D-4C94-9C13-BF117E0A4E44}" type="datetimeFigureOut">
              <a:rPr lang="en-US" smtClean="0"/>
              <a:pPr/>
              <a:t>09-Jun-19</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21DED8D5-383A-431D-BC0A-F759FA88583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14DC69B8-2A9D-4C94-9C13-BF117E0A4E44}" type="datetimeFigureOut">
              <a:rPr lang="en-US" smtClean="0"/>
              <a:pPr/>
              <a:t>09-Jun-19</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21DED8D5-383A-431D-BC0A-F759FA885837}" type="slidenum">
              <a:rPr lang="en-US" smtClean="0"/>
              <a:pPr/>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14DC69B8-2A9D-4C94-9C13-BF117E0A4E44}" type="datetimeFigureOut">
              <a:rPr lang="en-US" smtClean="0"/>
              <a:pPr/>
              <a:t>09-Jun-19</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21DED8D5-383A-431D-BC0A-F759FA88583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14DC69B8-2A9D-4C94-9C13-BF117E0A4E44}" type="datetimeFigureOut">
              <a:rPr lang="en-US" smtClean="0"/>
              <a:pPr/>
              <a:t>09-Jun-19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21DED8D5-383A-431D-BC0A-F759FA885837}" type="slidenum">
              <a:rPr lang="en-US" smtClean="0"/>
              <a:pPr/>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14DC69B8-2A9D-4C94-9C13-BF117E0A4E44}" type="datetimeFigureOut">
              <a:rPr lang="en-US" smtClean="0"/>
              <a:pPr/>
              <a:t>09-Jun-19</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DED8D5-383A-431D-BC0A-F759FA88583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4DC69B8-2A9D-4C94-9C13-BF117E0A4E44}" type="datetimeFigureOut">
              <a:rPr lang="en-US" smtClean="0"/>
              <a:pPr/>
              <a:t>09-Jun-19</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DED8D5-383A-431D-BC0A-F759FA88583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14DC69B8-2A9D-4C94-9C13-BF117E0A4E44}" type="datetimeFigureOut">
              <a:rPr lang="en-US" smtClean="0"/>
              <a:pPr/>
              <a:t>09-Jun-19</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DED8D5-383A-431D-BC0A-F759FA88583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14DC69B8-2A9D-4C94-9C13-BF117E0A4E44}" type="datetimeFigureOut">
              <a:rPr lang="en-US" smtClean="0"/>
              <a:pPr/>
              <a:t>09-Jun-19</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21DED8D5-383A-431D-BC0A-F759FA885837}" type="slidenum">
              <a:rPr lang="en-US" smtClean="0"/>
              <a:pPr/>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4DC69B8-2A9D-4C94-9C13-BF117E0A4E44}" type="datetimeFigureOut">
              <a:rPr lang="en-US" smtClean="0"/>
              <a:pPr/>
              <a:t>09-Jun-19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DED8D5-383A-431D-BC0A-F759FA88583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4DC69B8-2A9D-4C94-9C13-BF117E0A4E44}" type="datetimeFigureOut">
              <a:rPr lang="en-US" smtClean="0"/>
              <a:pPr/>
              <a:t>09-Jun-19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DED8D5-383A-431D-BC0A-F759FA88583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14DC69B8-2A9D-4C94-9C13-BF117E0A4E44}" type="datetimeFigureOut">
              <a:rPr lang="en-US" smtClean="0"/>
              <a:pPr/>
              <a:t>09-Jun-19</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21DED8D5-383A-431D-BC0A-F759FA885837}" type="slidenum">
              <a:rPr lang="en-US" smtClean="0"/>
              <a:pPr/>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en.wikipedia.org/wiki/Ozone_depletion" TargetMode="External"/><Relationship Id="rId2" Type="http://schemas.openxmlformats.org/officeDocument/2006/relationships/hyperlink" Target="https://www.epa.gov/ozone-layer-protection/health-and-environmental-effects-ozone-layer-depletion" TargetMode="External"/><Relationship Id="rId1" Type="http://schemas.openxmlformats.org/officeDocument/2006/relationships/slideLayout" Target="../slideLayouts/slideLayout2.xml"/><Relationship Id="rId5" Type="http://schemas.openxmlformats.org/officeDocument/2006/relationships/hyperlink" Target="https://www.scirp.org/journal/PaperInformation.aspx?PaperID=63065" TargetMode="External"/><Relationship Id="rId4" Type="http://schemas.openxmlformats.org/officeDocument/2006/relationships/hyperlink" Target="https://socratic.org/questions/what-are-the-causes-and-effects-of-ozone-depletion"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381000"/>
            <a:ext cx="8458200" cy="4419600"/>
          </a:xfrm>
        </p:spPr>
        <p:txBody>
          <a:bodyPr>
            <a:normAutofit/>
          </a:bodyPr>
          <a:lstStyle/>
          <a:p>
            <a:r>
              <a:rPr lang="en-US" sz="6000" dirty="0" smtClean="0">
                <a:latin typeface="Arial Black" pitchFamily="34" charset="0"/>
              </a:rPr>
              <a:t>Ozone layer depletion and its effects</a:t>
            </a:r>
            <a:endParaRPr lang="en-US" sz="6000" dirty="0">
              <a:latin typeface="Arial Black" pitchFamily="34" charset="0"/>
            </a:endParaRPr>
          </a:p>
        </p:txBody>
      </p:sp>
      <p:pic>
        <p:nvPicPr>
          <p:cNvPr id="1026" name="Picture 2" descr="C:\Users\Latheesh\Desktop\gfdf.jpg"/>
          <p:cNvPicPr>
            <a:picLocks noChangeAspect="1" noChangeArrowheads="1"/>
          </p:cNvPicPr>
          <p:nvPr/>
        </p:nvPicPr>
        <p:blipFill>
          <a:blip r:embed="rId2"/>
          <a:srcRect/>
          <a:stretch>
            <a:fillRect/>
          </a:stretch>
        </p:blipFill>
        <p:spPr bwMode="auto">
          <a:xfrm>
            <a:off x="1905000" y="3200400"/>
            <a:ext cx="4953000" cy="3255739"/>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6600" dirty="0" smtClean="0">
                <a:solidFill>
                  <a:srgbClr val="002060"/>
                </a:solidFill>
              </a:rPr>
              <a:t>        Ozone layer</a:t>
            </a:r>
            <a:endParaRPr lang="en-US" sz="6600" dirty="0">
              <a:solidFill>
                <a:srgbClr val="002060"/>
              </a:solidFill>
            </a:endParaRPr>
          </a:p>
        </p:txBody>
      </p:sp>
      <p:sp>
        <p:nvSpPr>
          <p:cNvPr id="3" name="Content Placeholder 2"/>
          <p:cNvSpPr>
            <a:spLocks noGrp="1"/>
          </p:cNvSpPr>
          <p:nvPr>
            <p:ph idx="1"/>
          </p:nvPr>
        </p:nvSpPr>
        <p:spPr/>
        <p:txBody>
          <a:bodyPr>
            <a:normAutofit/>
          </a:bodyPr>
          <a:lstStyle/>
          <a:p>
            <a:r>
              <a:rPr lang="en-US" dirty="0" smtClean="0">
                <a:latin typeface="+mj-lt"/>
              </a:rPr>
              <a:t>Ozone is the highly reactive form of oxygen.</a:t>
            </a:r>
          </a:p>
          <a:p>
            <a:r>
              <a:rPr lang="en-US" dirty="0" smtClean="0">
                <a:latin typeface="+mj-lt"/>
              </a:rPr>
              <a:t>It exists both within the troposphere and stratospheric zones of the earth’s atmosphere.</a:t>
            </a:r>
          </a:p>
          <a:p>
            <a:r>
              <a:rPr lang="en-US" dirty="0" smtClean="0">
                <a:latin typeface="+mj-lt"/>
              </a:rPr>
              <a:t>In the troposphere, ground level ozone is a major air pollutant.</a:t>
            </a:r>
          </a:p>
          <a:p>
            <a:r>
              <a:rPr lang="en-US" dirty="0" smtClean="0">
                <a:latin typeface="+mj-lt"/>
              </a:rPr>
              <a:t>In the stratosphere it acts as an essential protector of life on earth as it absorbs harmful UV radiation before it reaches the earth.</a:t>
            </a:r>
            <a:endParaRPr lang="en-US" dirty="0">
              <a:latin typeface="+mj-l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Users\Latheesh\Desktop\jygj.jpg"/>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295400"/>
            <a:ext cx="8686800" cy="5165725"/>
          </a:xfrm>
        </p:spPr>
        <p:txBody>
          <a:bodyPr/>
          <a:lstStyle/>
          <a:p>
            <a:r>
              <a:rPr lang="en-US" b="1" dirty="0" smtClean="0"/>
              <a:t>UV rays are highly injurious to living organisms.</a:t>
            </a:r>
          </a:p>
          <a:p>
            <a:r>
              <a:rPr lang="en-US" b="1" dirty="0" smtClean="0"/>
              <a:t>DNA and proteins of living organisms preferentially absorb UV rays, and its high energy breaks the chemical bond within these molecules.</a:t>
            </a:r>
          </a:p>
          <a:p>
            <a:r>
              <a:rPr lang="en-US" b="1" dirty="0" smtClean="0"/>
              <a:t>The thickness of ozone is measured in terms of </a:t>
            </a:r>
            <a:r>
              <a:rPr lang="en-US" b="1" dirty="0" smtClean="0">
                <a:solidFill>
                  <a:srgbClr val="0070C0"/>
                </a:solidFill>
              </a:rPr>
              <a:t>Dobson units </a:t>
            </a:r>
            <a:r>
              <a:rPr lang="en-US" b="1" dirty="0" smtClean="0"/>
              <a:t>[DU].</a:t>
            </a:r>
            <a:endParaRPr lang="en-US"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sz="4400" dirty="0" smtClean="0">
                <a:solidFill>
                  <a:srgbClr val="FF0000"/>
                </a:solidFill>
              </a:rPr>
              <a:t>How is ozone formed?</a:t>
            </a:r>
            <a:endParaRPr lang="en-US" sz="4400" dirty="0">
              <a:solidFill>
                <a:srgbClr val="FF0000"/>
              </a:solidFill>
            </a:endParaRPr>
          </a:p>
        </p:txBody>
      </p:sp>
      <p:sp>
        <p:nvSpPr>
          <p:cNvPr id="3" name="Content Placeholder 2"/>
          <p:cNvSpPr>
            <a:spLocks noGrp="1"/>
          </p:cNvSpPr>
          <p:nvPr>
            <p:ph idx="1"/>
          </p:nvPr>
        </p:nvSpPr>
        <p:spPr/>
        <p:txBody>
          <a:bodyPr/>
          <a:lstStyle/>
          <a:p>
            <a:r>
              <a:rPr lang="en-US" b="1" dirty="0" smtClean="0"/>
              <a:t>Chemically forms when UV hits on stratosphere, oxygen molecules dissociate into atomic oxygen.</a:t>
            </a:r>
          </a:p>
          <a:p>
            <a:pPr>
              <a:buNone/>
            </a:pPr>
            <a:r>
              <a:rPr lang="en-US" b="1" dirty="0" smtClean="0"/>
              <a:t>            </a:t>
            </a:r>
            <a:r>
              <a:rPr lang="en-US" sz="4400" b="1" dirty="0" smtClean="0"/>
              <a:t>O</a:t>
            </a:r>
            <a:r>
              <a:rPr lang="en-US" sz="4400" b="1" baseline="-25000" dirty="0" smtClean="0"/>
              <a:t>2</a:t>
            </a:r>
            <a:r>
              <a:rPr lang="en-US" sz="4400" b="1" dirty="0" smtClean="0">
                <a:sym typeface="Wingdings" pitchFamily="2" charset="2"/>
              </a:rPr>
              <a:t>O+O</a:t>
            </a:r>
          </a:p>
          <a:p>
            <a:r>
              <a:rPr lang="en-US" b="1" dirty="0" smtClean="0">
                <a:sym typeface="Wingdings" pitchFamily="2" charset="2"/>
              </a:rPr>
              <a:t>Atomic oxygen quickly combines oxygen molecules to form ozone.</a:t>
            </a:r>
          </a:p>
          <a:p>
            <a:pPr>
              <a:buNone/>
            </a:pPr>
            <a:r>
              <a:rPr lang="en-US" b="1" dirty="0" smtClean="0">
                <a:sym typeface="Wingdings" pitchFamily="2" charset="2"/>
              </a:rPr>
              <a:t>             </a:t>
            </a:r>
            <a:r>
              <a:rPr lang="en-US" sz="4400" b="1" dirty="0" smtClean="0">
                <a:sym typeface="Wingdings" pitchFamily="2" charset="2"/>
              </a:rPr>
              <a:t>O+O</a:t>
            </a:r>
            <a:r>
              <a:rPr lang="en-US" sz="4400" b="1" baseline="-25000" dirty="0" smtClean="0">
                <a:sym typeface="Wingdings" pitchFamily="2" charset="2"/>
              </a:rPr>
              <a:t>2</a:t>
            </a:r>
            <a:r>
              <a:rPr lang="en-US" sz="4400" b="1" dirty="0" smtClean="0">
                <a:sym typeface="Wingdings" pitchFamily="2" charset="2"/>
              </a:rPr>
              <a:t>O</a:t>
            </a:r>
            <a:r>
              <a:rPr lang="en-US" sz="4400" b="1" baseline="-25000" dirty="0" smtClean="0">
                <a:sym typeface="Wingdings" pitchFamily="2" charset="2"/>
              </a:rPr>
              <a:t>3</a:t>
            </a:r>
            <a:endParaRPr lang="en-US" sz="4400" b="1" dirty="0" smtClean="0">
              <a:sym typeface="Wingdings" pitchFamily="2" charset="2"/>
            </a:endParaRPr>
          </a:p>
          <a:p>
            <a:pPr>
              <a:buNone/>
            </a:pPr>
            <a:endParaRPr lang="en-US" sz="4400" dirty="0" smtClean="0">
              <a:sym typeface="Wingdings" pitchFamily="2" charset="2"/>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7030A0"/>
                </a:solidFill>
              </a:rPr>
              <a:t>                </a:t>
            </a:r>
            <a:r>
              <a:rPr lang="en-US" sz="5400" dirty="0" smtClean="0">
                <a:solidFill>
                  <a:srgbClr val="7030A0"/>
                </a:solidFill>
              </a:rPr>
              <a:t>OZONE DEPLETION</a:t>
            </a:r>
            <a:endParaRPr lang="en-US" sz="5400" dirty="0">
              <a:solidFill>
                <a:srgbClr val="7030A0"/>
              </a:solidFill>
            </a:endParaRPr>
          </a:p>
        </p:txBody>
      </p:sp>
      <p:sp>
        <p:nvSpPr>
          <p:cNvPr id="3" name="Content Placeholder 2"/>
          <p:cNvSpPr>
            <a:spLocks noGrp="1"/>
          </p:cNvSpPr>
          <p:nvPr>
            <p:ph idx="1"/>
          </p:nvPr>
        </p:nvSpPr>
        <p:spPr/>
        <p:txBody>
          <a:bodyPr/>
          <a:lstStyle/>
          <a:p>
            <a:r>
              <a:rPr lang="en-US" b="1" dirty="0" smtClean="0"/>
              <a:t>There should be a balance in the production and degradation of ozone in the stratosphere.</a:t>
            </a:r>
          </a:p>
          <a:p>
            <a:r>
              <a:rPr lang="en-US" b="1" dirty="0" smtClean="0"/>
              <a:t>Of late, the balance has been disrupted due to enhancement of ozone degradation by </a:t>
            </a:r>
            <a:r>
              <a:rPr lang="en-US" b="1" dirty="0" smtClean="0">
                <a:solidFill>
                  <a:srgbClr val="0070C0"/>
                </a:solidFill>
              </a:rPr>
              <a:t>chlorofluorocarbons</a:t>
            </a:r>
            <a:r>
              <a:rPr lang="en-US" b="1" dirty="0" smtClean="0"/>
              <a:t>[CFCs], commonly used as refrigerants.</a:t>
            </a:r>
          </a:p>
          <a:p>
            <a:r>
              <a:rPr lang="en-US" b="1" dirty="0" smtClean="0"/>
              <a:t>CFCs from lower part of atmosphere move up to the stratosphere.</a:t>
            </a:r>
            <a:endParaRPr lang="en-US"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219200"/>
            <a:ext cx="8686800" cy="4860925"/>
          </a:xfrm>
        </p:spPr>
        <p:txBody>
          <a:bodyPr>
            <a:noAutofit/>
          </a:bodyPr>
          <a:lstStyle/>
          <a:p>
            <a:r>
              <a:rPr lang="en-US" b="1" dirty="0" smtClean="0"/>
              <a:t>In stratosphere, they get broken down by powerful UV radiations, releasing chlorine free radical.        </a:t>
            </a:r>
          </a:p>
          <a:p>
            <a:pPr>
              <a:buNone/>
            </a:pPr>
            <a:r>
              <a:rPr lang="en-US" b="1" dirty="0" smtClean="0"/>
              <a:t>    CF</a:t>
            </a:r>
            <a:r>
              <a:rPr lang="en-US" b="1" baseline="-25000" dirty="0" smtClean="0"/>
              <a:t>2</a:t>
            </a:r>
            <a:r>
              <a:rPr lang="en-US" b="1" dirty="0" smtClean="0"/>
              <a:t>Cl</a:t>
            </a:r>
            <a:r>
              <a:rPr lang="en-US" b="1" baseline="-25000" dirty="0" smtClean="0"/>
              <a:t>2</a:t>
            </a:r>
            <a:r>
              <a:rPr lang="en-US" b="1" dirty="0" smtClean="0"/>
              <a:t> </a:t>
            </a:r>
            <a:r>
              <a:rPr lang="en-US" b="1" dirty="0" smtClean="0">
                <a:sym typeface="Wingdings" pitchFamily="2" charset="2"/>
              </a:rPr>
              <a:t> Cl  + CF</a:t>
            </a:r>
            <a:r>
              <a:rPr lang="en-US" b="1" baseline="-25000" dirty="0" smtClean="0">
                <a:sym typeface="Wingdings" pitchFamily="2" charset="2"/>
              </a:rPr>
              <a:t>2</a:t>
            </a:r>
            <a:r>
              <a:rPr lang="en-US" b="1" dirty="0" smtClean="0">
                <a:sym typeface="Wingdings" pitchFamily="2" charset="2"/>
              </a:rPr>
              <a:t>Cl</a:t>
            </a:r>
            <a:endParaRPr lang="en-US" b="1" dirty="0" smtClean="0"/>
          </a:p>
          <a:p>
            <a:r>
              <a:rPr lang="en-US" b="1" dirty="0" smtClean="0"/>
              <a:t>The chlorine radical then react with</a:t>
            </a:r>
          </a:p>
          <a:p>
            <a:pPr>
              <a:buNone/>
            </a:pPr>
            <a:r>
              <a:rPr lang="en-US" b="1" dirty="0" smtClean="0"/>
              <a:t>stratospheric ozone to form chlorine monoxide</a:t>
            </a:r>
          </a:p>
          <a:p>
            <a:pPr>
              <a:buNone/>
            </a:pPr>
            <a:r>
              <a:rPr lang="en-US" b="1" dirty="0" smtClean="0"/>
              <a:t>radicals and molecular oxygen.</a:t>
            </a:r>
          </a:p>
          <a:p>
            <a:pPr>
              <a:buNone/>
            </a:pPr>
            <a:r>
              <a:rPr lang="en-US" b="1" dirty="0" smtClean="0"/>
              <a:t>      Cl + O</a:t>
            </a:r>
            <a:r>
              <a:rPr lang="en-US" b="1" baseline="-25000" dirty="0" smtClean="0"/>
              <a:t>3</a:t>
            </a:r>
            <a:r>
              <a:rPr lang="en-US" b="1" dirty="0" smtClean="0"/>
              <a:t> </a:t>
            </a:r>
            <a:r>
              <a:rPr lang="en-US" b="1" dirty="0" smtClean="0">
                <a:sym typeface="Wingdings" pitchFamily="2" charset="2"/>
              </a:rPr>
              <a:t> ClO + O</a:t>
            </a:r>
            <a:r>
              <a:rPr lang="en-US" b="1" baseline="-25000" dirty="0" smtClean="0">
                <a:sym typeface="Wingdings" pitchFamily="2" charset="2"/>
              </a:rPr>
              <a:t>2</a:t>
            </a:r>
            <a:endParaRPr lang="en-US" b="1" dirty="0" smtClean="0"/>
          </a:p>
          <a:p>
            <a:pPr>
              <a:buNone/>
            </a:pPr>
            <a:endParaRPr lang="en-US" dirty="0" smtClean="0"/>
          </a:p>
          <a:p>
            <a:pPr>
              <a:buNone/>
            </a:pPr>
            <a:endParaRPr lang="en-US" dirty="0" smtClean="0"/>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219200"/>
            <a:ext cx="8686800" cy="4860925"/>
          </a:xfrm>
        </p:spPr>
        <p:txBody>
          <a:bodyPr/>
          <a:lstStyle/>
          <a:p>
            <a:r>
              <a:rPr lang="en-US" b="1" dirty="0" smtClean="0"/>
              <a:t>Reaction of chlorine monoxide radical with</a:t>
            </a:r>
          </a:p>
          <a:p>
            <a:pPr>
              <a:buNone/>
            </a:pPr>
            <a:r>
              <a:rPr lang="en-US" b="1" dirty="0" smtClean="0"/>
              <a:t>atomic oxygen produces more chlorine radicals.</a:t>
            </a:r>
          </a:p>
          <a:p>
            <a:pPr>
              <a:buNone/>
            </a:pPr>
            <a:r>
              <a:rPr lang="en-US" b="1" dirty="0" smtClean="0"/>
              <a:t>      ClO + O </a:t>
            </a:r>
            <a:r>
              <a:rPr lang="en-US" b="1" dirty="0" smtClean="0">
                <a:sym typeface="Wingdings" pitchFamily="2" charset="2"/>
              </a:rPr>
              <a:t> Cl + O</a:t>
            </a:r>
            <a:r>
              <a:rPr lang="en-US" b="1" baseline="-25000" dirty="0" smtClean="0">
                <a:sym typeface="Wingdings" pitchFamily="2" charset="2"/>
              </a:rPr>
              <a:t>2</a:t>
            </a:r>
          </a:p>
          <a:p>
            <a:r>
              <a:rPr lang="en-US" b="1" dirty="0" smtClean="0"/>
              <a:t>The chlorine radicals are continuously</a:t>
            </a:r>
          </a:p>
          <a:p>
            <a:pPr>
              <a:buNone/>
            </a:pPr>
            <a:r>
              <a:rPr lang="en-US" b="1" dirty="0" smtClean="0"/>
              <a:t>regenerated and cause the breakdown of ozone.</a:t>
            </a:r>
          </a:p>
          <a:p>
            <a:pPr>
              <a:buNone/>
            </a:pPr>
            <a:r>
              <a:rPr lang="en-US" b="1" dirty="0" smtClean="0"/>
              <a:t>Thus, CFCs are transporting agents for</a:t>
            </a:r>
          </a:p>
          <a:p>
            <a:pPr>
              <a:buNone/>
            </a:pPr>
            <a:r>
              <a:rPr lang="en-US" b="1" dirty="0" smtClean="0"/>
              <a:t>continuously generating chlorine radicals into</a:t>
            </a:r>
          </a:p>
          <a:p>
            <a:pPr>
              <a:buNone/>
            </a:pPr>
            <a:r>
              <a:rPr lang="en-US" b="1" dirty="0" smtClean="0"/>
              <a:t>the stratosphere and damaging the ozone layer</a:t>
            </a:r>
            <a:r>
              <a:rPr lang="en-US" dirty="0" smtClean="0"/>
              <a:t>.</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Latheesh\Desktop\t.jpg"/>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8382000" cy="838200"/>
          </a:xfrm>
        </p:spPr>
        <p:txBody>
          <a:bodyPr>
            <a:noAutofit/>
          </a:bodyPr>
          <a:lstStyle/>
          <a:p>
            <a:r>
              <a:rPr lang="en-US" sz="5400" b="1" dirty="0" smtClean="0">
                <a:solidFill>
                  <a:srgbClr val="0C7216"/>
                </a:solidFill>
              </a:rPr>
              <a:t>OTHER CAUSES OF OZONE DEPLETION</a:t>
            </a:r>
            <a:endParaRPr lang="en-US" sz="5400" b="1" dirty="0">
              <a:solidFill>
                <a:srgbClr val="0C7216"/>
              </a:solidFill>
            </a:endParaRPr>
          </a:p>
        </p:txBody>
      </p:sp>
      <p:sp>
        <p:nvSpPr>
          <p:cNvPr id="3" name="Content Placeholder 2"/>
          <p:cNvSpPr>
            <a:spLocks noGrp="1"/>
          </p:cNvSpPr>
          <p:nvPr>
            <p:ph idx="1"/>
          </p:nvPr>
        </p:nvSpPr>
        <p:spPr/>
        <p:txBody>
          <a:bodyPr/>
          <a:lstStyle/>
          <a:p>
            <a:endParaRPr lang="en-US" dirty="0" smtClean="0"/>
          </a:p>
          <a:p>
            <a:r>
              <a:rPr lang="en-US" b="1" dirty="0" smtClean="0"/>
              <a:t>Man-made Causes</a:t>
            </a:r>
          </a:p>
          <a:p>
            <a:r>
              <a:rPr lang="en-US" b="1" dirty="0" smtClean="0"/>
              <a:t>Halons [HCFCs]</a:t>
            </a:r>
          </a:p>
          <a:p>
            <a:r>
              <a:rPr lang="en-US" b="1" dirty="0" smtClean="0"/>
              <a:t>Methyl Chloroform</a:t>
            </a:r>
          </a:p>
          <a:p>
            <a:r>
              <a:rPr lang="en-US" b="1" dirty="0" smtClean="0"/>
              <a:t>Natural Causes</a:t>
            </a:r>
            <a:endParaRPr lang="en-US"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170" name="Picture 2" descr="C:\Users\Latheesh\Desktop\tyi.jpg"/>
          <p:cNvPicPr>
            <a:picLocks noGrp="1" noChangeAspect="1" noChangeArrowheads="1"/>
          </p:cNvPicPr>
          <p:nvPr>
            <p:ph idx="1"/>
          </p:nvPr>
        </p:nvPicPr>
        <p:blipFill>
          <a:blip r:embed="rId2"/>
          <a:srcRect/>
          <a:stretch>
            <a:fillRect/>
          </a:stretch>
        </p:blipFill>
        <p:spPr bwMode="auto">
          <a:xfrm>
            <a:off x="0" y="0"/>
            <a:ext cx="9143999" cy="685800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2000"/>
            <a:lum/>
          </a:blip>
          <a:srcRect/>
          <a:stretch>
            <a:fillRect t="-41000" b="-4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t>
            </a:r>
            <a:r>
              <a:rPr lang="en-US" sz="6600" dirty="0" smtClean="0">
                <a:solidFill>
                  <a:schemeClr val="accent6">
                    <a:lumMod val="75000"/>
                  </a:schemeClr>
                </a:solidFill>
              </a:rPr>
              <a:t>THE OZONE HOLE</a:t>
            </a:r>
            <a:endParaRPr lang="en-US" sz="6600" dirty="0">
              <a:solidFill>
                <a:schemeClr val="accent6">
                  <a:lumMod val="75000"/>
                </a:schemeClr>
              </a:solidFill>
            </a:endParaRPr>
          </a:p>
        </p:txBody>
      </p:sp>
      <p:sp>
        <p:nvSpPr>
          <p:cNvPr id="3" name="Content Placeholder 2"/>
          <p:cNvSpPr>
            <a:spLocks noGrp="1"/>
          </p:cNvSpPr>
          <p:nvPr>
            <p:ph idx="1"/>
          </p:nvPr>
        </p:nvSpPr>
        <p:spPr/>
        <p:txBody>
          <a:bodyPr/>
          <a:lstStyle/>
          <a:p>
            <a:r>
              <a:rPr lang="en-US" b="1" dirty="0" smtClean="0"/>
              <a:t>Although ozone depletion is occurring widely in the stratosphere, the depletion is particularly marked  over the Antarctic region.</a:t>
            </a:r>
          </a:p>
          <a:p>
            <a:r>
              <a:rPr lang="en-US" b="1" dirty="0" smtClean="0"/>
              <a:t>This has resulted in the formation of a large area of thin ozone layer, commonly called the </a:t>
            </a:r>
            <a:r>
              <a:rPr lang="en-US" b="1" dirty="0" smtClean="0">
                <a:solidFill>
                  <a:srgbClr val="0070C0"/>
                </a:solidFill>
              </a:rPr>
              <a:t>ozone hole</a:t>
            </a:r>
            <a:r>
              <a:rPr lang="en-US" b="1" dirty="0" smtClean="0"/>
              <a:t>.</a:t>
            </a:r>
            <a:endParaRPr lang="en-US"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C:\Users\Latheesh\Desktop\4r.jpg"/>
          <p:cNvPicPr>
            <a:picLocks noChangeAspect="1" noChangeArrowheads="1"/>
          </p:cNvPicPr>
          <p:nvPr/>
        </p:nvPicPr>
        <p:blipFill>
          <a:blip r:embed="rId2"/>
          <a:srcRect/>
          <a:stretch>
            <a:fillRect/>
          </a:stretch>
        </p:blipFill>
        <p:spPr bwMode="auto">
          <a:xfrm>
            <a:off x="0" y="0"/>
            <a:ext cx="9144000" cy="6857999"/>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8" name="Picture 2" descr="C:\Users\Latheesh\Desktop\download (1).jpg"/>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143000"/>
            <a:ext cx="8686800" cy="5029200"/>
          </a:xfrm>
        </p:spPr>
        <p:txBody>
          <a:bodyPr>
            <a:normAutofit fontScale="85000" lnSpcReduction="20000"/>
          </a:bodyPr>
          <a:lstStyle/>
          <a:p>
            <a:r>
              <a:rPr lang="en-US" b="1" dirty="0" smtClean="0"/>
              <a:t>With the depletion of ozone layer, more UV-B radiation filters into troposphere.</a:t>
            </a:r>
          </a:p>
          <a:p>
            <a:r>
              <a:rPr lang="en-US" b="1" dirty="0" smtClean="0"/>
              <a:t> UV-B radiations lead to ageing of skin, cataract, sunburn, skin cancer, killing of many phytoplanktons, damage to fish productivity etc. </a:t>
            </a:r>
          </a:p>
          <a:p>
            <a:r>
              <a:rPr lang="en-US" b="1" dirty="0" smtClean="0"/>
              <a:t>It has also been reported that plant proteins get easily affected by UV radiations which leads to the harmful mutation of cells.</a:t>
            </a:r>
          </a:p>
          <a:p>
            <a:r>
              <a:rPr lang="en-US" b="1" dirty="0" smtClean="0"/>
              <a:t>It also increases evaporation of surface water through the stomata of the leaves and decreases the moisture content of the soil.</a:t>
            </a:r>
          </a:p>
          <a:p>
            <a:r>
              <a:rPr lang="en-US" b="1" dirty="0" smtClean="0"/>
              <a:t>Increase in UV radiations damage paints and fibers, causing them to fade faster.</a:t>
            </a:r>
            <a:endParaRPr lang="en-US"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146" name="Picture 2" descr="C:\Users\Latheesh\Desktop\yy.jpg"/>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5000"/>
            <a:lum/>
          </a:blip>
          <a:srcRect/>
          <a:stretch>
            <a:fillRect t="-23000" b="-2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dirty="0" smtClean="0">
                <a:solidFill>
                  <a:srgbClr val="1B6363"/>
                </a:solidFill>
              </a:rPr>
              <a:t>Ozone depletion and global warming</a:t>
            </a:r>
            <a:endParaRPr lang="en-US" sz="4400" dirty="0">
              <a:solidFill>
                <a:srgbClr val="1B6363"/>
              </a:solidFill>
            </a:endParaRPr>
          </a:p>
        </p:txBody>
      </p:sp>
      <p:sp>
        <p:nvSpPr>
          <p:cNvPr id="3" name="Content Placeholder 2"/>
          <p:cNvSpPr>
            <a:spLocks noGrp="1"/>
          </p:cNvSpPr>
          <p:nvPr>
            <p:ph idx="1"/>
          </p:nvPr>
        </p:nvSpPr>
        <p:spPr/>
        <p:txBody>
          <a:bodyPr>
            <a:normAutofit fontScale="92500" lnSpcReduction="20000"/>
          </a:bodyPr>
          <a:lstStyle/>
          <a:p>
            <a:r>
              <a:rPr lang="en-US" b="1" dirty="0" smtClean="0"/>
              <a:t>While the general public tends to see global warming as a subset of ozone depletion, in fact ozone and chemicals such as chlorofluorocarbons (CFCs) and other halocarbons, which are held responsible for ozone depletion, are important greenhouse gases.</a:t>
            </a:r>
          </a:p>
          <a:p>
            <a:r>
              <a:rPr lang="en-US" b="1" dirty="0" smtClean="0"/>
              <a:t>The same CO</a:t>
            </a:r>
            <a:r>
              <a:rPr lang="en-US" b="1" baseline="-25000" dirty="0" smtClean="0"/>
              <a:t>2</a:t>
            </a:r>
            <a:r>
              <a:rPr lang="en-US" b="1" dirty="0" smtClean="0"/>
              <a:t> radiative forcing that produces global warming is expected to cool the stratosphere. This cooling, in turn, is expected to produce an increase in ozone depletion in polar area and frequency of ozone holes</a:t>
            </a:r>
            <a:r>
              <a:rPr lang="en-US" dirty="0" smtClean="0"/>
              <a:t>.</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dirty="0" smtClean="0">
                <a:solidFill>
                  <a:srgbClr val="6C1248"/>
                </a:solidFill>
              </a:rPr>
              <a:t>MEASURES TO PREVENT OZONE DEPLETION</a:t>
            </a:r>
            <a:endParaRPr lang="en-US" sz="4400" dirty="0">
              <a:solidFill>
                <a:srgbClr val="6C1248"/>
              </a:solidFill>
            </a:endParaRPr>
          </a:p>
        </p:txBody>
      </p:sp>
      <p:sp>
        <p:nvSpPr>
          <p:cNvPr id="3" name="Content Placeholder 2"/>
          <p:cNvSpPr>
            <a:spLocks noGrp="1"/>
          </p:cNvSpPr>
          <p:nvPr>
            <p:ph idx="1"/>
          </p:nvPr>
        </p:nvSpPr>
        <p:spPr/>
        <p:txBody>
          <a:bodyPr/>
          <a:lstStyle/>
          <a:p>
            <a:r>
              <a:rPr lang="en-US" b="1" dirty="0" smtClean="0"/>
              <a:t>Limit private vehicle driving.</a:t>
            </a:r>
          </a:p>
          <a:p>
            <a:r>
              <a:rPr lang="en-US" b="1" dirty="0" smtClean="0"/>
              <a:t>Use eco-friendly household cleaning products.</a:t>
            </a:r>
          </a:p>
          <a:p>
            <a:r>
              <a:rPr lang="en-US" b="1" dirty="0" smtClean="0"/>
              <a:t>Avoid using pesticides.</a:t>
            </a:r>
          </a:p>
          <a:p>
            <a:r>
              <a:rPr lang="en-US" b="1" dirty="0" smtClean="0"/>
              <a:t>Developing stringent regulations for rocket launches.</a:t>
            </a:r>
          </a:p>
          <a:p>
            <a:r>
              <a:rPr lang="en-US" b="1" dirty="0" smtClean="0"/>
              <a:t>Banning the use of dangerous nitrous oxide.</a:t>
            </a:r>
            <a:endParaRPr lang="en-US" b="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122" name="Picture 2" descr="C:\Users\Latheesh\Desktop\56.jpg"/>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2000"/>
            <a:lum/>
          </a:blip>
          <a:srcRect/>
          <a:stretch>
            <a:fillRect l="-27000" r="-27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143000"/>
            <a:ext cx="8686800" cy="4937125"/>
          </a:xfrm>
        </p:spPr>
        <p:txBody>
          <a:bodyPr/>
          <a:lstStyle/>
          <a:p>
            <a:r>
              <a:rPr lang="en-US" b="1" dirty="0" smtClean="0"/>
              <a:t>In 1994, the United Nations General Assembly voted to designate September 16 as “World Ozone Day”, to commemorate the signing of the </a:t>
            </a:r>
            <a:r>
              <a:rPr lang="en-US" b="1" dirty="0" smtClean="0">
                <a:solidFill>
                  <a:srgbClr val="0070C0"/>
                </a:solidFill>
              </a:rPr>
              <a:t>Montreal Protocol</a:t>
            </a:r>
            <a:r>
              <a:rPr lang="en-US" b="1" dirty="0" smtClean="0"/>
              <a:t> in 1987 to control the emission of ozone depleting substances.</a:t>
            </a:r>
          </a:p>
          <a:p>
            <a:r>
              <a:rPr lang="en-US" b="1" dirty="0" smtClean="0"/>
              <a:t>Subsequently many more efforts have been made and protocols are laid down definite roadmaps for reducing the emission of ozone depleting chemicals</a:t>
            </a:r>
            <a:r>
              <a:rPr lang="en-US" dirty="0" smtClean="0"/>
              <a:t>.</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3000"/>
            <a:lum/>
          </a:blip>
          <a:srcRect/>
          <a:stretch>
            <a:fillRect t="-33000" b="-3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solidFill>
                  <a:srgbClr val="3A4344"/>
                </a:solidFill>
              </a:rPr>
              <a:t>               CONCLUSION</a:t>
            </a:r>
            <a:endParaRPr lang="en-US" sz="4800" b="1" dirty="0">
              <a:solidFill>
                <a:srgbClr val="3A4344"/>
              </a:solidFill>
            </a:endParaRPr>
          </a:p>
        </p:txBody>
      </p:sp>
      <p:sp>
        <p:nvSpPr>
          <p:cNvPr id="3" name="Content Placeholder 2"/>
          <p:cNvSpPr>
            <a:spLocks noGrp="1"/>
          </p:cNvSpPr>
          <p:nvPr>
            <p:ph idx="1"/>
          </p:nvPr>
        </p:nvSpPr>
        <p:spPr/>
        <p:txBody>
          <a:bodyPr/>
          <a:lstStyle/>
          <a:p>
            <a:r>
              <a:rPr lang="en-US" b="1" dirty="0" smtClean="0"/>
              <a:t>There is no doubt that the problem of ozone depletion exists and deserves extensive research and attention. With the release of each and every CFC, our ozone layer takes one small step towards its destruction. The decision to ban CFCs completely should be taken. The entire world must unite in order to expel this problem forever.</a:t>
            </a:r>
            <a:endParaRPr lang="en-US" b="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533400"/>
            <a:ext cx="8686800" cy="838200"/>
          </a:xfrm>
        </p:spPr>
        <p:txBody>
          <a:bodyPr>
            <a:noAutofit/>
          </a:bodyPr>
          <a:lstStyle/>
          <a:p>
            <a:r>
              <a:rPr lang="en-US" sz="6000" dirty="0" smtClean="0"/>
              <a:t>                                            </a:t>
            </a:r>
            <a:r>
              <a:rPr lang="en-US" sz="6000" dirty="0" smtClean="0">
                <a:solidFill>
                  <a:srgbClr val="3399FF"/>
                </a:solidFill>
              </a:rPr>
              <a:t>REFERENECS</a:t>
            </a:r>
            <a:endParaRPr lang="en-US" sz="6000" dirty="0">
              <a:solidFill>
                <a:srgbClr val="3399FF"/>
              </a:solidFill>
            </a:endParaRPr>
          </a:p>
        </p:txBody>
      </p:sp>
      <p:sp>
        <p:nvSpPr>
          <p:cNvPr id="3" name="Content Placeholder 2"/>
          <p:cNvSpPr>
            <a:spLocks noGrp="1"/>
          </p:cNvSpPr>
          <p:nvPr>
            <p:ph idx="1"/>
          </p:nvPr>
        </p:nvSpPr>
        <p:spPr>
          <a:xfrm>
            <a:off x="304800" y="1981200"/>
            <a:ext cx="8686800" cy="4098925"/>
          </a:xfrm>
        </p:spPr>
        <p:txBody>
          <a:bodyPr>
            <a:normAutofit/>
          </a:bodyPr>
          <a:lstStyle/>
          <a:p>
            <a:r>
              <a:rPr lang="en-US" sz="2800" dirty="0" smtClean="0">
                <a:hlinkClick r:id="rId2"/>
              </a:rPr>
              <a:t>https://www.epa.gov/ozone-layer-protection/health-and-environmental-effects-ozone-layer-depletion</a:t>
            </a:r>
            <a:endParaRPr lang="en-US" sz="2800" dirty="0" smtClean="0"/>
          </a:p>
          <a:p>
            <a:r>
              <a:rPr lang="en-US" sz="2800" dirty="0" smtClean="0">
                <a:hlinkClick r:id="rId3"/>
              </a:rPr>
              <a:t>https://en.wikipedia.org/wiki/Ozone_depletion</a:t>
            </a:r>
            <a:endParaRPr lang="en-US" sz="2800" dirty="0" smtClean="0"/>
          </a:p>
          <a:p>
            <a:r>
              <a:rPr lang="en-US" sz="2800" dirty="0" smtClean="0">
                <a:hlinkClick r:id="rId4"/>
              </a:rPr>
              <a:t>https://socratic.org/questions/what-are-the-causes-and-effects-of-ozone-depletion</a:t>
            </a:r>
            <a:endParaRPr lang="en-US" sz="2800" dirty="0" smtClean="0"/>
          </a:p>
          <a:p>
            <a:r>
              <a:rPr lang="en-US" sz="2800" dirty="0" smtClean="0">
                <a:hlinkClick r:id="rId5"/>
              </a:rPr>
              <a:t>https://www.scirp.org/journal/PaperInformation.aspx?PaperID=63065</a:t>
            </a:r>
            <a:endParaRPr lang="en-US" sz="2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133600"/>
            <a:ext cx="9144000" cy="2590800"/>
          </a:xfrm>
        </p:spPr>
        <p:txBody>
          <a:bodyPr/>
          <a:lstStyle/>
          <a:p>
            <a:r>
              <a:rPr lang="en-US" dirty="0" smtClean="0"/>
              <a:t>                </a:t>
            </a:r>
            <a:r>
              <a:rPr lang="en-US" sz="8000" b="1" dirty="0" smtClean="0">
                <a:solidFill>
                  <a:srgbClr val="FF0066"/>
                </a:solidFill>
              </a:rPr>
              <a:t>Thank you</a:t>
            </a:r>
            <a:endParaRPr lang="en-US" sz="8000" b="1" dirty="0">
              <a:solidFill>
                <a:srgbClr val="FF0066"/>
              </a:soli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229</TotalTime>
  <Words>653</Words>
  <Application>Microsoft Office PowerPoint</Application>
  <PresentationFormat>On-screen Show (4:3)</PresentationFormat>
  <Paragraphs>66</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Trek</vt:lpstr>
      <vt:lpstr>Ozone layer depletion and its effects</vt:lpstr>
      <vt:lpstr>        Ozone layer</vt:lpstr>
      <vt:lpstr>PowerPoint Presentation</vt:lpstr>
      <vt:lpstr>PowerPoint Presentation</vt:lpstr>
      <vt:lpstr>           How is ozone formed?</vt:lpstr>
      <vt:lpstr>                OZONE DEPLETION</vt:lpstr>
      <vt:lpstr>PowerPoint Presentation</vt:lpstr>
      <vt:lpstr>PowerPoint Presentation</vt:lpstr>
      <vt:lpstr>PowerPoint Presentation</vt:lpstr>
      <vt:lpstr>OTHER CAUSES OF OZONE DEPLETION</vt:lpstr>
      <vt:lpstr>PowerPoint Presentation</vt:lpstr>
      <vt:lpstr>           THE OZONE HOLE</vt:lpstr>
      <vt:lpstr>PowerPoint Presentation</vt:lpstr>
      <vt:lpstr>PowerPoint Presentation</vt:lpstr>
      <vt:lpstr>PowerPoint Presentation</vt:lpstr>
      <vt:lpstr>PowerPoint Presentation</vt:lpstr>
      <vt:lpstr>Ozone depletion and global warming</vt:lpstr>
      <vt:lpstr>MEASURES TO PREVENT OZONE DEPLETION</vt:lpstr>
      <vt:lpstr>PowerPoint Presentation</vt:lpstr>
      <vt:lpstr>PowerPoint Presentation</vt:lpstr>
      <vt:lpstr>               CONCLUSION</vt:lpstr>
      <vt:lpstr>                                            REFERENECS</vt:lpstr>
      <vt:lpstr>                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Ozone layer depletion and its effects</dc:title>
  <dc:creator>Latheesh</dc:creator>
  <cp:lastModifiedBy>USER</cp:lastModifiedBy>
  <cp:revision>24</cp:revision>
  <dcterms:created xsi:type="dcterms:W3CDTF">2019-05-19T17:46:01Z</dcterms:created>
  <dcterms:modified xsi:type="dcterms:W3CDTF">2019-06-09T12:00:47Z</dcterms:modified>
</cp:coreProperties>
</file>