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63" r:id="rId5"/>
    <p:sldId id="262" r:id="rId6"/>
    <p:sldId id="261" r:id="rId7"/>
    <p:sldId id="260" r:id="rId8"/>
    <p:sldId id="259" r:id="rId9"/>
    <p:sldId id="265" r:id="rId10"/>
    <p:sldId id="266"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6B421A7-478A-47BE-9716-7715EDAE5AEF}" type="datetimeFigureOut">
              <a:rPr lang="en-US" smtClean="0"/>
              <a:t>6/9/2019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9B12652-EE60-42F9-8C4E-6D749C7850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B421A7-478A-47BE-9716-7715EDAE5AEF}"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6B421A7-478A-47BE-9716-7715EDAE5AEF}"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12652-EE60-42F9-8C4E-6D749C7850F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6B421A7-478A-47BE-9716-7715EDAE5AEF}"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6B421A7-478A-47BE-9716-7715EDAE5AEF}" type="datetimeFigureOut">
              <a:rPr lang="en-US" smtClean="0"/>
              <a:t>6/9/2019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6B421A7-478A-47BE-9716-7715EDAE5AEF}" type="datetimeFigureOut">
              <a:rPr lang="en-US" smtClean="0"/>
              <a:t>6/9/2019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B421A7-478A-47BE-9716-7715EDAE5AEF}" type="datetimeFigureOut">
              <a:rPr lang="en-US" smtClean="0"/>
              <a:t>6/9/2019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6B421A7-478A-47BE-9716-7715EDAE5AEF}"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6B421A7-478A-47BE-9716-7715EDAE5AEF}"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9B12652-EE60-42F9-8C4E-6D749C7850F9}"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B421A7-478A-47BE-9716-7715EDAE5AEF}"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B421A7-478A-47BE-9716-7715EDAE5AEF}"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12652-EE60-42F9-8C4E-6D749C7850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6B421A7-478A-47BE-9716-7715EDAE5AEF}" type="datetimeFigureOut">
              <a:rPr lang="en-US" smtClean="0"/>
              <a:t>6/9/2019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B12652-EE60-42F9-8C4E-6D749C7850F9}"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C:\Users\DELL\Documents\What%20is%20Insertional%20inactivation_%20How%20it%20helps%20in%20the%20selection%20of%20recombinant%20colonies_%20-%20YouTube%20(480p).mp4"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RECOMBINANT DNA AND </a:t>
            </a:r>
            <a:r>
              <a:rPr lang="en-US" dirty="0" smtClean="0"/>
              <a:t>SELECTION </a:t>
            </a:r>
            <a:r>
              <a:rPr lang="en-US" dirty="0" smtClean="0"/>
              <a:t>OF RECOMBINANTS</a:t>
            </a:r>
            <a:endParaRPr lang="en-US" dirty="0"/>
          </a:p>
        </p:txBody>
      </p:sp>
      <p:sp>
        <p:nvSpPr>
          <p:cNvPr id="3" name="Subtitle 2"/>
          <p:cNvSpPr>
            <a:spLocks noGrp="1"/>
          </p:cNvSpPr>
          <p:nvPr>
            <p:ph type="subTitle" idx="1"/>
          </p:nvPr>
        </p:nvSpPr>
        <p:spPr/>
        <p:txBody>
          <a:bodyPr/>
          <a:lstStyle/>
          <a:p>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GIST</a:t>
            </a:r>
            <a:endParaRPr lang="en-US" dirty="0"/>
          </a:p>
        </p:txBody>
      </p:sp>
      <p:sp>
        <p:nvSpPr>
          <p:cNvPr id="3" name="Content Placeholder 2"/>
          <p:cNvSpPr>
            <a:spLocks noGrp="1"/>
          </p:cNvSpPr>
          <p:nvPr>
            <p:ph idx="1"/>
          </p:nvPr>
        </p:nvSpPr>
        <p:spPr/>
        <p:txBody>
          <a:bodyPr/>
          <a:lstStyle/>
          <a:p>
            <a:r>
              <a:rPr lang="en-US" dirty="0" smtClean="0"/>
              <a:t>Preparation of </a:t>
            </a:r>
            <a:r>
              <a:rPr lang="en-US" dirty="0" err="1" smtClean="0"/>
              <a:t>rDNA</a:t>
            </a:r>
            <a:endParaRPr lang="en-US" dirty="0" smtClean="0"/>
          </a:p>
          <a:p>
            <a:r>
              <a:rPr lang="en-US" dirty="0" smtClean="0"/>
              <a:t>Introduction into host </a:t>
            </a:r>
          </a:p>
          <a:p>
            <a:r>
              <a:rPr lang="en-US" dirty="0" smtClean="0"/>
              <a:t>Selection of host having gene of interest</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381000" y="457200"/>
            <a:ext cx="8382000"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Desktop\neha\pBR.jpg"/>
          <p:cNvPicPr>
            <a:picLocks noChangeAspect="1" noChangeArrowheads="1"/>
          </p:cNvPicPr>
          <p:nvPr/>
        </p:nvPicPr>
        <p:blipFill>
          <a:blip r:embed="rId2"/>
          <a:srcRect/>
          <a:stretch>
            <a:fillRect/>
          </a:stretch>
        </p:blipFill>
        <p:spPr bwMode="auto">
          <a:xfrm>
            <a:off x="0" y="1"/>
            <a:ext cx="4191000" cy="3657600"/>
          </a:xfrm>
          <a:prstGeom prst="rect">
            <a:avLst/>
          </a:prstGeom>
          <a:noFill/>
        </p:spPr>
      </p:pic>
      <p:pic>
        <p:nvPicPr>
          <p:cNvPr id="3075" name="Picture 3" descr="C:\Users\DELL\Desktop\neha\p UC.png"/>
          <p:cNvPicPr>
            <a:picLocks noGrp="1" noChangeAspect="1" noChangeArrowheads="1"/>
          </p:cNvPicPr>
          <p:nvPr>
            <p:ph idx="1"/>
          </p:nvPr>
        </p:nvPicPr>
        <p:blipFill>
          <a:blip r:embed="rId3"/>
          <a:srcRect/>
          <a:stretch>
            <a:fillRect/>
          </a:stretch>
        </p:blipFill>
        <p:spPr bwMode="auto">
          <a:xfrm>
            <a:off x="4038600" y="1935163"/>
            <a:ext cx="5029200" cy="438943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1" name="Picture 3" descr="C:\Users\DELL\Desktop\neha\master plate.png"/>
          <p:cNvPicPr>
            <a:picLocks noChangeAspect="1" noChangeArrowheads="1"/>
          </p:cNvPicPr>
          <p:nvPr/>
        </p:nvPicPr>
        <p:blipFill>
          <a:blip r:embed="rId2"/>
          <a:srcRect/>
          <a:stretch>
            <a:fillRect/>
          </a:stretch>
        </p:blipFill>
        <p:spPr bwMode="auto">
          <a:xfrm>
            <a:off x="381000" y="228600"/>
            <a:ext cx="8382000" cy="5943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ELL\Desktop\neha\replica plate.png"/>
          <p:cNvPicPr>
            <a:picLocks noGrp="1" noChangeAspect="1" noChangeArrowheads="1"/>
          </p:cNvPicPr>
          <p:nvPr>
            <p:ph idx="1"/>
          </p:nvPr>
        </p:nvPicPr>
        <p:blipFill>
          <a:blip r:embed="rId2"/>
          <a:srcRect/>
          <a:stretch>
            <a:fillRect/>
          </a:stretch>
        </p:blipFill>
        <p:spPr bwMode="auto">
          <a:xfrm>
            <a:off x="609600" y="609600"/>
            <a:ext cx="8077199" cy="563512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ELL\Desktop\neha\blue white selection.jpg"/>
          <p:cNvPicPr>
            <a:picLocks noGrp="1" noChangeAspect="1" noChangeArrowheads="1"/>
          </p:cNvPicPr>
          <p:nvPr>
            <p:ph idx="1"/>
          </p:nvPr>
        </p:nvPicPr>
        <p:blipFill>
          <a:blip r:embed="rId2"/>
          <a:srcRect/>
          <a:stretch>
            <a:fillRect/>
          </a:stretch>
        </p:blipFill>
        <p:spPr bwMode="auto">
          <a:xfrm>
            <a:off x="533400" y="381000"/>
            <a:ext cx="8001000" cy="582914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41087" y="3244334"/>
            <a:ext cx="3861826" cy="369332"/>
          </a:xfrm>
          <a:prstGeom prst="rect">
            <a:avLst/>
          </a:prstGeom>
        </p:spPr>
        <p:txBody>
          <a:bodyPr wrap="none">
            <a:spAutoFit/>
          </a:bodyPr>
          <a:lstStyle/>
          <a:p>
            <a:r>
              <a:rPr lang="en-US" dirty="0" smtClean="0"/>
              <a:t>https://youtu.be/eA9Kw4d_O9Y?t=8</a:t>
            </a:r>
            <a:endParaRPr lang="en-US" dirty="0"/>
          </a:p>
        </p:txBody>
      </p:sp>
      <p:pic>
        <p:nvPicPr>
          <p:cNvPr id="5" name="What is Insertional inactivation_ How it helps in the selection of recombinant colonies_ - YouTube (480p).mp4">
            <a:hlinkClick r:id="" action="ppaction://media"/>
          </p:cNvPr>
          <p:cNvPicPr>
            <a:picLocks noRot="1" noChangeAspect="1"/>
          </p:cNvPicPr>
          <p:nvPr>
            <a:videoFile r:link="rId1"/>
          </p:nvPr>
        </p:nvPicPr>
        <p:blipFill>
          <a:blip r:embed="rId3"/>
          <a:stretch>
            <a:fillRect/>
          </a:stretch>
        </p:blipFill>
        <p:spPr>
          <a:xfrm>
            <a:off x="2133600" y="1219200"/>
            <a:ext cx="5257800" cy="403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Autofit/>
          </a:bodyPr>
          <a:lstStyle/>
          <a:p>
            <a:pPr algn="ctr">
              <a:buNone/>
            </a:pPr>
            <a:r>
              <a:rPr lang="en-US" sz="1800" b="1" u="sng" dirty="0" smtClean="0"/>
              <a:t>EVALUATION</a:t>
            </a:r>
          </a:p>
          <a:p>
            <a:pPr>
              <a:buNone/>
            </a:pPr>
            <a:r>
              <a:rPr lang="en-US" sz="1600" dirty="0" smtClean="0"/>
              <a:t>1. 'Restriction' in Restriction enzyme refers to: </a:t>
            </a:r>
          </a:p>
          <a:p>
            <a:pPr>
              <a:buNone/>
            </a:pPr>
            <a:r>
              <a:rPr lang="en-US" sz="1600" dirty="0" smtClean="0"/>
              <a:t>a. Cleaving of </a:t>
            </a:r>
            <a:r>
              <a:rPr lang="en-US" sz="1600" dirty="0" err="1" smtClean="0"/>
              <a:t>phosphodiester</a:t>
            </a:r>
            <a:r>
              <a:rPr lang="en-US" sz="1600" dirty="0" smtClean="0"/>
              <a:t> bond in DNA by the enzyme 	b. Cutting of DNA at specific position only </a:t>
            </a:r>
          </a:p>
          <a:p>
            <a:pPr>
              <a:buNone/>
            </a:pPr>
            <a:r>
              <a:rPr lang="en-US" sz="1600" dirty="0" smtClean="0"/>
              <a:t>c. Prevention of the multiplication of </a:t>
            </a:r>
            <a:r>
              <a:rPr lang="en-US" sz="1600" dirty="0" err="1" smtClean="0"/>
              <a:t>bacteriophage</a:t>
            </a:r>
            <a:r>
              <a:rPr lang="en-US" sz="1600" dirty="0" smtClean="0"/>
              <a:t> in bacteria 	d. All of the above </a:t>
            </a:r>
          </a:p>
          <a:p>
            <a:pPr>
              <a:buNone/>
            </a:pPr>
            <a:endParaRPr lang="en-US" sz="1600" dirty="0" smtClean="0"/>
          </a:p>
          <a:p>
            <a:pPr>
              <a:buNone/>
            </a:pPr>
            <a:r>
              <a:rPr lang="en-US" sz="1600" dirty="0" smtClean="0"/>
              <a:t>2.  A recombinant DNA molecule can be produced in the absence of the following: </a:t>
            </a:r>
          </a:p>
          <a:p>
            <a:pPr>
              <a:buNone/>
            </a:pPr>
            <a:r>
              <a:rPr lang="en-US" sz="1600" dirty="0" smtClean="0"/>
              <a:t>a. Restriction </a:t>
            </a:r>
            <a:r>
              <a:rPr lang="en-US" sz="1600" dirty="0" err="1" smtClean="0"/>
              <a:t>endonuclease</a:t>
            </a:r>
            <a:r>
              <a:rPr lang="en-US" sz="1600" dirty="0" smtClean="0"/>
              <a:t>  	b. DNA </a:t>
            </a:r>
            <a:r>
              <a:rPr lang="en-US" sz="1600" dirty="0" err="1" smtClean="0"/>
              <a:t>ligase</a:t>
            </a:r>
            <a:r>
              <a:rPr lang="en-US" sz="1600" dirty="0" smtClean="0"/>
              <a:t> 	c. DNA fragments 	d. </a:t>
            </a:r>
            <a:r>
              <a:rPr lang="en-US" sz="1600" i="1" dirty="0" err="1" smtClean="0"/>
              <a:t>E.coli</a:t>
            </a:r>
            <a:r>
              <a:rPr lang="en-US" sz="1600" i="1" dirty="0" smtClean="0"/>
              <a:t> </a:t>
            </a:r>
            <a:endParaRPr lang="en-US" sz="1600" dirty="0" smtClean="0"/>
          </a:p>
          <a:p>
            <a:pPr>
              <a:buNone/>
            </a:pPr>
            <a:endParaRPr lang="en-US" sz="1600" dirty="0" smtClean="0"/>
          </a:p>
          <a:p>
            <a:pPr>
              <a:buNone/>
            </a:pPr>
            <a:r>
              <a:rPr lang="en-US" sz="1600" dirty="0" smtClean="0"/>
              <a:t>3. An antibiotic resistance gene in a vector usually helps in the selection of: </a:t>
            </a:r>
          </a:p>
          <a:p>
            <a:pPr>
              <a:buNone/>
            </a:pPr>
            <a:r>
              <a:rPr lang="en-US" sz="1600" dirty="0" smtClean="0"/>
              <a:t>a. Competent cells 	b. Transformed cells 	c. Recombinant cells 	d. None of the above </a:t>
            </a:r>
          </a:p>
          <a:p>
            <a:endParaRPr lang="en-US" sz="1600" dirty="0" smtClean="0"/>
          </a:p>
          <a:p>
            <a:pPr>
              <a:buNone/>
            </a:pPr>
            <a:r>
              <a:rPr lang="en-US" sz="1600" dirty="0" smtClean="0"/>
              <a:t>4. Significance of 'heat shock' method in bacterial transformation is to </a:t>
            </a:r>
          </a:p>
          <a:p>
            <a:pPr>
              <a:buNone/>
            </a:pPr>
            <a:r>
              <a:rPr lang="en-US" sz="1600" dirty="0" smtClean="0"/>
              <a:t>facilitate: </a:t>
            </a:r>
          </a:p>
          <a:p>
            <a:pPr marL="514350" indent="-514350">
              <a:buNone/>
            </a:pPr>
            <a:r>
              <a:rPr lang="en-US" sz="1600" dirty="0" smtClean="0"/>
              <a:t>a. Binding of DNA to the cell wall 	b. Uptake of DNA through membrane transport proteins 	c. Uptake of DNA through transient pores in the bacterial cell wall 	d. Expression of antibiotic resistance gene </a:t>
            </a:r>
          </a:p>
          <a:p>
            <a:pPr>
              <a:buNone/>
            </a:pPr>
            <a:endParaRPr lang="en-US" sz="1600" dirty="0" smtClean="0"/>
          </a:p>
          <a:p>
            <a:pPr>
              <a:buNone/>
            </a:pPr>
            <a:endParaRPr lang="en-US"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a:buNone/>
            </a:pPr>
            <a:r>
              <a:rPr lang="en-US" sz="2800" dirty="0" smtClean="0"/>
              <a:t>5. The role of DNA </a:t>
            </a:r>
            <a:r>
              <a:rPr lang="en-US" sz="2800" dirty="0" err="1" smtClean="0"/>
              <a:t>ligase</a:t>
            </a:r>
            <a:r>
              <a:rPr lang="en-US" sz="2800" dirty="0" smtClean="0"/>
              <a:t> in the construction of a recombinant DNA </a:t>
            </a:r>
          </a:p>
          <a:p>
            <a:pPr>
              <a:buNone/>
            </a:pPr>
            <a:r>
              <a:rPr lang="en-US" sz="2800" dirty="0" smtClean="0"/>
              <a:t>molecule is: </a:t>
            </a:r>
          </a:p>
          <a:p>
            <a:pPr marL="514350" indent="-514350">
              <a:buNone/>
            </a:pPr>
            <a:r>
              <a:rPr lang="en-US" sz="2800" dirty="0" smtClean="0"/>
              <a:t>a. Formation of </a:t>
            </a:r>
            <a:r>
              <a:rPr lang="en-US" sz="2800" dirty="0" err="1" smtClean="0"/>
              <a:t>phosphodiester</a:t>
            </a:r>
            <a:r>
              <a:rPr lang="en-US" sz="2800" dirty="0" smtClean="0"/>
              <a:t> bond between two DNA fragments	 b. Formation of hydrogen bonds between sticky ends of DNA  fragments 	c. Ligation of all </a:t>
            </a:r>
            <a:r>
              <a:rPr lang="en-US" sz="2800" dirty="0" err="1" smtClean="0"/>
              <a:t>purime</a:t>
            </a:r>
            <a:r>
              <a:rPr lang="en-US" sz="2800" dirty="0" smtClean="0"/>
              <a:t> and </a:t>
            </a:r>
            <a:r>
              <a:rPr lang="en-US" sz="2800" dirty="0" err="1" smtClean="0"/>
              <a:t>pyrimidine</a:t>
            </a:r>
            <a:r>
              <a:rPr lang="en-US" sz="2800" dirty="0" smtClean="0"/>
              <a:t> bases  	d. None of the above </a:t>
            </a:r>
          </a:p>
          <a:p>
            <a:pPr marL="514350" indent="-514350">
              <a:buAutoNum type="alphaLcPeriod"/>
            </a:pPr>
            <a:endParaRPr lang="en-US" sz="2800" dirty="0" smtClean="0"/>
          </a:p>
          <a:p>
            <a:pPr>
              <a:buNone/>
            </a:pPr>
            <a:r>
              <a:rPr lang="en-US" sz="2800" dirty="0" smtClean="0"/>
              <a:t>6. Which of the following bacteria is not a source of restriction </a:t>
            </a:r>
            <a:r>
              <a:rPr lang="en-US" sz="2800" dirty="0" err="1" smtClean="0"/>
              <a:t>endonuclease</a:t>
            </a:r>
            <a:r>
              <a:rPr lang="en-US" sz="2800" dirty="0" smtClean="0"/>
              <a:t>? </a:t>
            </a:r>
          </a:p>
          <a:p>
            <a:pPr>
              <a:buNone/>
            </a:pPr>
            <a:r>
              <a:rPr lang="en-US" sz="2800" dirty="0" smtClean="0"/>
              <a:t>a. </a:t>
            </a:r>
            <a:r>
              <a:rPr lang="en-US" sz="2800" i="1" dirty="0" err="1" smtClean="0"/>
              <a:t>Haemophilus</a:t>
            </a:r>
            <a:r>
              <a:rPr lang="en-US" sz="2800" i="1" dirty="0" smtClean="0"/>
              <a:t> </a:t>
            </a:r>
            <a:r>
              <a:rPr lang="en-US" sz="2800" i="1" dirty="0" err="1" smtClean="0"/>
              <a:t>influenzae</a:t>
            </a:r>
            <a:r>
              <a:rPr lang="en-US" sz="2800" i="1" dirty="0" smtClean="0"/>
              <a:t> </a:t>
            </a:r>
            <a:r>
              <a:rPr lang="en-US" sz="2800" dirty="0" smtClean="0"/>
              <a:t>b. </a:t>
            </a:r>
            <a:r>
              <a:rPr lang="en-US" sz="2800" i="1" dirty="0" smtClean="0"/>
              <a:t>Escherichia coli </a:t>
            </a:r>
            <a:r>
              <a:rPr lang="en-US" sz="2800" dirty="0" smtClean="0"/>
              <a:t>c. </a:t>
            </a:r>
            <a:r>
              <a:rPr lang="en-US" sz="2800" i="1" dirty="0" err="1" smtClean="0"/>
              <a:t>Agrobacterium</a:t>
            </a:r>
            <a:r>
              <a:rPr lang="en-US" sz="2800" i="1" dirty="0" smtClean="0"/>
              <a:t> </a:t>
            </a:r>
            <a:r>
              <a:rPr lang="en-US" sz="2800" i="1" dirty="0" err="1" smtClean="0"/>
              <a:t>tumefaciens</a:t>
            </a:r>
            <a:r>
              <a:rPr lang="en-US" sz="2800" i="1" dirty="0" smtClean="0"/>
              <a:t>  	</a:t>
            </a:r>
            <a:r>
              <a:rPr lang="en-US" sz="2800" dirty="0" smtClean="0"/>
              <a:t>d. </a:t>
            </a:r>
            <a:r>
              <a:rPr lang="en-US" sz="2800" i="1" dirty="0" err="1" smtClean="0"/>
              <a:t>Bacillius</a:t>
            </a:r>
            <a:r>
              <a:rPr lang="en-US" sz="2800" i="1" dirty="0" smtClean="0"/>
              <a:t> </a:t>
            </a:r>
            <a:r>
              <a:rPr lang="en-US" sz="2800" i="1" dirty="0" err="1" smtClean="0"/>
              <a:t>amyloli</a:t>
            </a:r>
            <a:r>
              <a:rPr lang="en-US" sz="2800" i="1" dirty="0" smtClean="0"/>
              <a:t> </a:t>
            </a:r>
            <a:endParaRPr lang="en-US" sz="2800" dirty="0" smtClean="0"/>
          </a:p>
          <a:p>
            <a:pPr>
              <a:buNone/>
            </a:pPr>
            <a:endParaRPr lang="en-US" sz="2800" dirty="0" smtClean="0"/>
          </a:p>
          <a:p>
            <a:pPr>
              <a:buNone/>
            </a:pPr>
            <a:r>
              <a:rPr lang="en-US" sz="2800" dirty="0" smtClean="0"/>
              <a:t>7. A plasmid without a selectable marker was chosen as vector for cloning a gene. How does this affect the experiment? </a:t>
            </a:r>
          </a:p>
          <a:p>
            <a:pPr>
              <a:buNone/>
            </a:pPr>
            <a:endParaRPr lang="en-US" sz="2800" dirty="0" smtClean="0"/>
          </a:p>
          <a:p>
            <a:pPr>
              <a:buNone/>
            </a:pPr>
            <a:r>
              <a:rPr lang="en-US" sz="2800" dirty="0" smtClean="0"/>
              <a:t>8. Blue coloured colonies are: </a:t>
            </a:r>
          </a:p>
          <a:p>
            <a:pPr>
              <a:buNone/>
            </a:pPr>
            <a:r>
              <a:rPr lang="en-US" sz="2800" dirty="0" smtClean="0"/>
              <a:t>a. Transformed with recombinant plasmid		b. Transformed with non recombinant plasmid</a:t>
            </a:r>
          </a:p>
          <a:p>
            <a:pPr>
              <a:buNone/>
            </a:pPr>
            <a:endParaRPr lang="en-US" sz="2800" dirty="0" smtClean="0"/>
          </a:p>
          <a:p>
            <a:pPr>
              <a:buNone/>
            </a:pPr>
            <a:r>
              <a:rPr lang="en-US" sz="2800" dirty="0" smtClean="0"/>
              <a:t/>
            </a:r>
            <a:br>
              <a:rPr lang="en-US" sz="2800"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READING</a:t>
            </a:r>
            <a:endParaRPr lang="en-US" dirty="0"/>
          </a:p>
        </p:txBody>
      </p:sp>
      <p:sp>
        <p:nvSpPr>
          <p:cNvPr id="3" name="Content Placeholder 2"/>
          <p:cNvSpPr>
            <a:spLocks noGrp="1"/>
          </p:cNvSpPr>
          <p:nvPr>
            <p:ph idx="1"/>
          </p:nvPr>
        </p:nvSpPr>
        <p:spPr/>
        <p:txBody>
          <a:bodyPr/>
          <a:lstStyle/>
          <a:p>
            <a:r>
              <a:rPr lang="en-US" dirty="0" smtClean="0"/>
              <a:t>Pg No.72-93</a:t>
            </a:r>
            <a:endParaRPr lang="en-US" dirty="0"/>
          </a:p>
        </p:txBody>
      </p:sp>
      <p:pic>
        <p:nvPicPr>
          <p:cNvPr id="5" name="Picture 2" descr="C:\Users\DELL\Desktop\neha\gene-cloning-by-ta-brown-6th-ed-1-638.jpg"/>
          <p:cNvPicPr>
            <a:picLocks noChangeAspect="1" noChangeArrowheads="1"/>
          </p:cNvPicPr>
          <p:nvPr/>
        </p:nvPicPr>
        <p:blipFill>
          <a:blip r:embed="rId2"/>
          <a:srcRect/>
          <a:stretch>
            <a:fillRect/>
          </a:stretch>
        </p:blipFill>
        <p:spPr bwMode="auto">
          <a:xfrm>
            <a:off x="3124200" y="1828800"/>
            <a:ext cx="4953000" cy="44958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152</TotalTime>
  <Words>76</Words>
  <Application>Microsoft Office PowerPoint</Application>
  <PresentationFormat>On-screen Show (4:3)</PresentationFormat>
  <Paragraphs>35</Paragraphs>
  <Slides>11</Slides>
  <Notes>0</Notes>
  <HiddenSlides>0</HiddenSlides>
  <MMClips>1</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RECOMBINANT DNA AND SELECTION OF RECOMBINANTS</vt:lpstr>
      <vt:lpstr>GIST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SUGGESTED READING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OF RECOMBINANTS</dc:title>
  <dc:creator>DELL</dc:creator>
  <cp:lastModifiedBy>shiwani</cp:lastModifiedBy>
  <cp:revision>14</cp:revision>
  <dcterms:created xsi:type="dcterms:W3CDTF">2019-06-09T07:20:28Z</dcterms:created>
  <dcterms:modified xsi:type="dcterms:W3CDTF">2019-06-09T17:13:31Z</dcterms:modified>
</cp:coreProperties>
</file>