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80" r:id="rId3"/>
    <p:sldId id="278" r:id="rId4"/>
    <p:sldId id="261" r:id="rId5"/>
    <p:sldId id="262" r:id="rId6"/>
    <p:sldId id="265" r:id="rId7"/>
    <p:sldId id="271" r:id="rId8"/>
    <p:sldId id="263" r:id="rId9"/>
    <p:sldId id="268" r:id="rId10"/>
    <p:sldId id="272" r:id="rId11"/>
    <p:sldId id="274" r:id="rId12"/>
    <p:sldId id="27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1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1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8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2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00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8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53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2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2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35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2316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12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119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27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58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7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E448-B570-49CF-8DEB-D4DF65485612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20F79B-A036-4322-9362-67F907730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5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thumb1.shutterstock.com/display_pic_with_logo/4421689/523074430/stock-vector-manual-genetic-engineering-substitution-of-dna-with-bare-hands-and-an-ordinary-screwdriver-vector-523074430.jpg">
            <a:extLst>
              <a:ext uri="{FF2B5EF4-FFF2-40B4-BE49-F238E27FC236}">
                <a16:creationId xmlns:a16="http://schemas.microsoft.com/office/drawing/2014/main" id="{0FA8663B-57E2-415F-842B-006BAB91B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4930"/>
            <a:ext cx="12192000" cy="548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D182FA-81A0-4566-A771-02D6821C7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292" y="5381469"/>
            <a:ext cx="8064709" cy="149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29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1F6E07-54AC-43C6-984A-CD10EF7A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17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FB054-8129-416C-8A0B-50D0E5A3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94872"/>
            <a:ext cx="10445368" cy="914400"/>
          </a:xfrm>
        </p:spPr>
        <p:txBody>
          <a:bodyPr/>
          <a:lstStyle/>
          <a:p>
            <a:r>
              <a:rPr lang="en-US" dirty="0"/>
              <a:t>                  HISTORY OF DISCOVERY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7799A-505B-4B0B-8613-BED6A1EF9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0" y="1109272"/>
            <a:ext cx="8284563" cy="29980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DB0802-E3C7-4A83-9546-EF383F76D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4472" y="1109272"/>
            <a:ext cx="3627620" cy="29980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C41436-25DB-4072-9BF1-9439D258C179}"/>
              </a:ext>
            </a:extLst>
          </p:cNvPr>
          <p:cNvSpPr/>
          <p:nvPr/>
        </p:nvSpPr>
        <p:spPr>
          <a:xfrm>
            <a:off x="794479" y="4242217"/>
            <a:ext cx="1052309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In 1906, Albrecht Kossel described the 4 bases in nucleic acids.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Albrecht Kossel (Nobel prize, 1910) differentiated RNA and DNA in 1882. </a:t>
            </a:r>
          </a:p>
        </p:txBody>
      </p:sp>
    </p:spTree>
    <p:extLst>
      <p:ext uri="{BB962C8B-B14F-4D97-AF65-F5344CB8AC3E}">
        <p14:creationId xmlns:p14="http://schemas.microsoft.com/office/powerpoint/2010/main" val="223664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122450-A90F-4864-B7B5-DD9EADD2AC00}"/>
              </a:ext>
            </a:extLst>
          </p:cNvPr>
          <p:cNvSpPr/>
          <p:nvPr/>
        </p:nvSpPr>
        <p:spPr>
          <a:xfrm>
            <a:off x="1842247" y="0"/>
            <a:ext cx="980511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Composition of Nucleotides</a:t>
            </a:r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A nucleotide is made up of 3 components:</a:t>
            </a:r>
          </a:p>
          <a:p>
            <a:endParaRPr lang="en-US" sz="2000" dirty="0"/>
          </a:p>
          <a:p>
            <a:r>
              <a:rPr lang="en-US" sz="2000" dirty="0"/>
              <a:t>        a. Nitrogenous base (a purine or a pyrimidine)</a:t>
            </a:r>
          </a:p>
          <a:p>
            <a:endParaRPr lang="en-US" sz="2000" dirty="0"/>
          </a:p>
          <a:p>
            <a:r>
              <a:rPr lang="en-US" sz="2000" dirty="0"/>
              <a:t>         b. Pentose sugar, either ribose or deoxyribose</a:t>
            </a:r>
          </a:p>
          <a:p>
            <a:r>
              <a:rPr lang="en-US" sz="2000" dirty="0"/>
              <a:t> </a:t>
            </a:r>
          </a:p>
          <a:p>
            <a:r>
              <a:rPr lang="en-US" sz="2000" dirty="0"/>
              <a:t>         c. Phosphate groups esterified to the sugar.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3821AB-97BD-465E-B9C7-FE7F4C63F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007" y="3297835"/>
            <a:ext cx="8835746" cy="356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32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731536-1912-4548-B22C-1802E2A215C8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4000" dirty="0"/>
              <a:t>              </a:t>
            </a:r>
            <a:r>
              <a:rPr lang="en-US" altLang="en-US" sz="4400" dirty="0"/>
              <a:t>Sugars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ECC536-5EEC-4550-A468-B472EE1E761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600200"/>
            <a:ext cx="8153400" cy="91598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ADF5D8-7B86-40CC-B7DB-A6056C5F4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699" y="2231375"/>
            <a:ext cx="7719935" cy="4737673"/>
          </a:xfrm>
          <a:prstGeom prst="rect">
            <a:avLst/>
          </a:prstGeom>
        </p:spPr>
      </p:pic>
      <p:pic>
        <p:nvPicPr>
          <p:cNvPr id="7" name="Picture 5" descr="pent_num">
            <a:extLst>
              <a:ext uri="{FF2B5EF4-FFF2-40B4-BE49-F238E27FC236}">
                <a16:creationId xmlns:a16="http://schemas.microsoft.com/office/drawing/2014/main" id="{58975155-008A-4FD9-A07D-5E397DCE9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366" y="2231375"/>
            <a:ext cx="3429000" cy="383698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EDE41E-2DFB-44F6-8D2E-8C9BD88B78AD}"/>
              </a:ext>
            </a:extLst>
          </p:cNvPr>
          <p:cNvSpPr/>
          <p:nvPr/>
        </p:nvSpPr>
        <p:spPr>
          <a:xfrm>
            <a:off x="4199601" y="1322836"/>
            <a:ext cx="2732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n-US" dirty="0"/>
              <a:t> Pentoses (5-C sugars)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980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002E23-2B07-49C6-B7C3-0353D1A56A9A}"/>
              </a:ext>
            </a:extLst>
          </p:cNvPr>
          <p:cNvSpPr/>
          <p:nvPr/>
        </p:nvSpPr>
        <p:spPr>
          <a:xfrm>
            <a:off x="2451099" y="239843"/>
            <a:ext cx="81019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0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Nitrogenous Bases</a:t>
            </a:r>
            <a:endParaRPr lang="en-US" sz="4000" b="1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en-US" sz="2000" dirty="0"/>
              <a:t>Planar, aromatic and nitrogen containing heterocyclic.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Two types of nitrogenous bases - Purines and Pyrimidines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3378E8-20DC-4314-AC82-C427C7C77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95" y="2624021"/>
            <a:ext cx="11422505" cy="423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82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68C53A-5E80-43AB-BD35-95629F4F2B48}"/>
              </a:ext>
            </a:extLst>
          </p:cNvPr>
          <p:cNvSpPr/>
          <p:nvPr/>
        </p:nvSpPr>
        <p:spPr>
          <a:xfrm>
            <a:off x="3835400" y="149902"/>
            <a:ext cx="50987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en-US" sz="4000" b="1" dirty="0">
                <a:solidFill>
                  <a:schemeClr val="accent2"/>
                </a:solidFill>
              </a:rPr>
              <a:t>Nitrogenous Bases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pic>
        <p:nvPicPr>
          <p:cNvPr id="3" name="Picture 5" descr="adenine">
            <a:extLst>
              <a:ext uri="{FF2B5EF4-FFF2-40B4-BE49-F238E27FC236}">
                <a16:creationId xmlns:a16="http://schemas.microsoft.com/office/drawing/2014/main" id="{CE08D743-9CD1-4A23-9849-5B006DC31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943" y="1735871"/>
            <a:ext cx="1371600" cy="16303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8" descr="guanine">
            <a:extLst>
              <a:ext uri="{FF2B5EF4-FFF2-40B4-BE49-F238E27FC236}">
                <a16:creationId xmlns:a16="http://schemas.microsoft.com/office/drawing/2014/main" id="{2AA555C5-B055-4F8D-89D2-E758F356F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9243" y="3827176"/>
            <a:ext cx="1905000" cy="1771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1" descr="cytosine">
            <a:extLst>
              <a:ext uri="{FF2B5EF4-FFF2-40B4-BE49-F238E27FC236}">
                <a16:creationId xmlns:a16="http://schemas.microsoft.com/office/drawing/2014/main" id="{3D797F09-5ED8-40BF-B272-27D87B34F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7084" y="1842801"/>
            <a:ext cx="1371600" cy="19843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4" descr="uracil">
            <a:extLst>
              <a:ext uri="{FF2B5EF4-FFF2-40B4-BE49-F238E27FC236}">
                <a16:creationId xmlns:a16="http://schemas.microsoft.com/office/drawing/2014/main" id="{4CC21271-B3A9-4F6A-B577-F1D37110A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56057" y="1791370"/>
            <a:ext cx="1210751" cy="1981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7" descr="thymine">
            <a:extLst>
              <a:ext uri="{FF2B5EF4-FFF2-40B4-BE49-F238E27FC236}">
                <a16:creationId xmlns:a16="http://schemas.microsoft.com/office/drawing/2014/main" id="{421E6C19-2B1A-4B36-8099-6529BD0EA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269" y="1842801"/>
            <a:ext cx="1783829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8">
            <a:extLst>
              <a:ext uri="{FF2B5EF4-FFF2-40B4-BE49-F238E27FC236}">
                <a16:creationId xmlns:a16="http://schemas.microsoft.com/office/drawing/2014/main" id="{53F39DA1-B09B-4FA4-8507-EF9BB5324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699" y="1034321"/>
            <a:ext cx="17603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b="1" dirty="0"/>
              <a:t>       Purines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1A3705-3DD2-45BE-AD0A-5BEA3FECFAA8}"/>
              </a:ext>
            </a:extLst>
          </p:cNvPr>
          <p:cNvSpPr/>
          <p:nvPr/>
        </p:nvSpPr>
        <p:spPr>
          <a:xfrm>
            <a:off x="5369678" y="1034321"/>
            <a:ext cx="4298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/>
              <a:t>                  Pyrimidines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2DD57F-5A4C-4A66-A4CD-50DF9D4C8CD4}"/>
              </a:ext>
            </a:extLst>
          </p:cNvPr>
          <p:cNvSpPr/>
          <p:nvPr/>
        </p:nvSpPr>
        <p:spPr>
          <a:xfrm>
            <a:off x="4325957" y="4528335"/>
            <a:ext cx="6690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bases are abbreviated by their first letters (A, G, C, T, U) </a:t>
            </a:r>
          </a:p>
        </p:txBody>
      </p:sp>
    </p:spTree>
    <p:extLst>
      <p:ext uri="{BB962C8B-B14F-4D97-AF65-F5344CB8AC3E}">
        <p14:creationId xmlns:p14="http://schemas.microsoft.com/office/powerpoint/2010/main" val="3166808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E06D84-29E5-4359-8423-E8AB9831492C}"/>
              </a:ext>
            </a:extLst>
          </p:cNvPr>
          <p:cNvSpPr/>
          <p:nvPr/>
        </p:nvSpPr>
        <p:spPr>
          <a:xfrm>
            <a:off x="4350124" y="343671"/>
            <a:ext cx="3491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000" dirty="0">
                <a:solidFill>
                  <a:schemeClr val="accent2"/>
                </a:solidFill>
              </a:rPr>
              <a:t>Nucleosides</a:t>
            </a: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1DD315-D453-413E-97C2-2202847C8D6C}"/>
              </a:ext>
            </a:extLst>
          </p:cNvPr>
          <p:cNvSpPr/>
          <p:nvPr/>
        </p:nvSpPr>
        <p:spPr>
          <a:xfrm>
            <a:off x="1733549" y="1244184"/>
            <a:ext cx="91792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n-US" sz="2000" dirty="0"/>
              <a:t>Result from linking one of the sugars with a purine or pyrimidine base through an N-</a:t>
            </a:r>
            <a:r>
              <a:rPr lang="en-US" altLang="en-US" sz="2000" dirty="0" err="1"/>
              <a:t>glycosidic</a:t>
            </a:r>
            <a:r>
              <a:rPr lang="en-US" altLang="en-US" sz="2000" dirty="0"/>
              <a:t> linkage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n-US" sz="2000" dirty="0"/>
              <a:t>Purines bond to the C1’ carbon of the sugar at their N9 atom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n-US" sz="2000" dirty="0"/>
              <a:t>Pyrimidines bond to the C1’ carbon of the sugar at their N1 atoms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A76ED9-443E-4F08-90A0-1E8C2B75F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787" y="3429000"/>
            <a:ext cx="492442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58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614D63-D679-4BEA-9A26-704A4716C116}"/>
              </a:ext>
            </a:extLst>
          </p:cNvPr>
          <p:cNvSpPr/>
          <p:nvPr/>
        </p:nvSpPr>
        <p:spPr>
          <a:xfrm>
            <a:off x="3746500" y="473659"/>
            <a:ext cx="520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000" dirty="0">
                <a:solidFill>
                  <a:schemeClr val="accent2"/>
                </a:solidFill>
              </a:rPr>
              <a:t>Phosphate Groups</a:t>
            </a: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E07EE8-3793-4380-9AFD-771A41A3091B}"/>
              </a:ext>
            </a:extLst>
          </p:cNvPr>
          <p:cNvSpPr/>
          <p:nvPr/>
        </p:nvSpPr>
        <p:spPr>
          <a:xfrm>
            <a:off x="1229193" y="1469036"/>
            <a:ext cx="96536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en-US" sz="2000" dirty="0"/>
              <a:t>Mono-, di- or triphosphates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n-US" sz="2000" dirty="0"/>
              <a:t>Phosphates can be bonded to either C3 or C5 atoms of the sugar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When the nucleoside is esterified to a phosphate group, it is called a nucleotide or nucleoside monophosphate.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When a second phosphate gets esterified to the existing phosphate group, a nucleoside diphosphate is generated.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The attachment of a 3rd phosphate group results in the formation of a nucleoside triphosphate. 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1026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D39EE75-7DA1-475F-BA98-B5AF2719FA0D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4000" b="1" dirty="0"/>
              <a:t>          Function of Nucleotides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3B7EDD8-7745-463D-B10A-CED8AE62ADD7}"/>
              </a:ext>
            </a:extLst>
          </p:cNvPr>
          <p:cNvSpPr txBox="1">
            <a:spLocks noChangeArrowheads="1"/>
          </p:cNvSpPr>
          <p:nvPr/>
        </p:nvSpPr>
        <p:spPr>
          <a:xfrm>
            <a:off x="1362074" y="1600200"/>
            <a:ext cx="8006778" cy="457574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RNA (ribonucleic acid) is a polymer of ribonucleotides</a:t>
            </a:r>
          </a:p>
          <a:p>
            <a:endParaRPr lang="en-US" altLang="en-US" dirty="0"/>
          </a:p>
          <a:p>
            <a:r>
              <a:rPr lang="en-US" altLang="en-US" dirty="0"/>
              <a:t>DNA (deoxyribonucleic acid) is a polymer of deoxyribonucleotides</a:t>
            </a:r>
          </a:p>
          <a:p>
            <a:endParaRPr lang="en-US" altLang="en-US" dirty="0"/>
          </a:p>
          <a:p>
            <a:r>
              <a:rPr lang="en-US" altLang="en-US" dirty="0"/>
              <a:t>Both deoxy- and ribonucleotides contain Adenine, Guanine and Cytosine</a:t>
            </a:r>
          </a:p>
          <a:p>
            <a:pPr marL="0" indent="0">
              <a:buNone/>
            </a:pPr>
            <a:r>
              <a:rPr lang="en-US" altLang="en-US" dirty="0"/>
              <a:t>         Ribonucleotides contain Uracil</a:t>
            </a:r>
          </a:p>
          <a:p>
            <a:pPr marL="457200" lvl="1" indent="0">
              <a:buNone/>
            </a:pPr>
            <a:r>
              <a:rPr lang="en-US" altLang="en-US" dirty="0"/>
              <a:t>  Deoxyribonucleotides contain Thymine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Nucleoside Triphosphates are important energy carriers (ATP, GTP)</a:t>
            </a:r>
          </a:p>
          <a:p>
            <a:endParaRPr lang="en-US" altLang="en-US" dirty="0"/>
          </a:p>
          <a:p>
            <a:r>
              <a:rPr lang="en-US" altLang="en-US" dirty="0"/>
              <a:t>Important components of coenzymes  FAD, NAD</a:t>
            </a:r>
            <a:r>
              <a:rPr lang="en-US" altLang="en-US" baseline="30000" dirty="0"/>
              <a:t>+</a:t>
            </a:r>
            <a:r>
              <a:rPr lang="en-US" altLang="en-US" dirty="0"/>
              <a:t> and Coenzyme A</a:t>
            </a:r>
          </a:p>
          <a:p>
            <a:pPr marL="457200" lvl="1" indent="0">
              <a:buNone/>
            </a:pPr>
            <a:endParaRPr lang="en-US" altLang="en-US" dirty="0"/>
          </a:p>
          <a:p>
            <a:pPr marL="457200" lvl="1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9942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E195D25-6DB4-4380-9352-A0DAEFBE256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83145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4000" b="1" dirty="0"/>
              <a:t>                   Naming Conventions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69BF1B3-0EA2-4AB0-94F3-F8BF6D3F0E2B}"/>
              </a:ext>
            </a:extLst>
          </p:cNvPr>
          <p:cNvSpPr txBox="1">
            <a:spLocks noChangeArrowheads="1"/>
          </p:cNvSpPr>
          <p:nvPr/>
        </p:nvSpPr>
        <p:spPr>
          <a:xfrm>
            <a:off x="1543987" y="974361"/>
            <a:ext cx="9503764" cy="56058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/>
              <a:t>Nucleosides: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Purine nucleosides end in “-sine”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Adenine : Adenosine, Deoxyadenosine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Guanine : Guanosine, Deoxyadenosine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Pyrimidine nucleosides end in “-dine”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Cytosine : Cytidine, Deoxycytidine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Thymine : Thymidine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Uracil : Uridine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Nucleotides: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dirty="0"/>
              <a:t> Purine 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 Adenine : </a:t>
            </a:r>
            <a:r>
              <a:rPr lang="en-US" altLang="en-US" dirty="0" err="1"/>
              <a:t>Adenylic</a:t>
            </a:r>
            <a:r>
              <a:rPr lang="en-US" altLang="en-US" dirty="0"/>
              <a:t> acid, </a:t>
            </a:r>
            <a:r>
              <a:rPr lang="en-US" altLang="en-US" dirty="0" err="1"/>
              <a:t>deoxyadenylic</a:t>
            </a:r>
            <a:r>
              <a:rPr lang="en-US" altLang="en-US" dirty="0"/>
              <a:t> acid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 Guanine : </a:t>
            </a:r>
            <a:r>
              <a:rPr lang="en-US" altLang="en-US" dirty="0" err="1"/>
              <a:t>Guanylic</a:t>
            </a:r>
            <a:r>
              <a:rPr lang="en-US" altLang="en-US" dirty="0"/>
              <a:t> acid, </a:t>
            </a:r>
            <a:r>
              <a:rPr lang="en-US" altLang="en-US" dirty="0" err="1"/>
              <a:t>deoxyguanylic</a:t>
            </a:r>
            <a:r>
              <a:rPr lang="en-US" altLang="en-US" dirty="0"/>
              <a:t> acid   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dirty="0"/>
              <a:t>Pyrimidine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Cytosine : </a:t>
            </a:r>
            <a:r>
              <a:rPr lang="en-US" altLang="en-US" dirty="0" err="1"/>
              <a:t>Cytidylic</a:t>
            </a:r>
            <a:r>
              <a:rPr lang="en-US" altLang="en-US" dirty="0"/>
              <a:t> acid, </a:t>
            </a:r>
            <a:r>
              <a:rPr lang="en-US" altLang="en-US" dirty="0" err="1"/>
              <a:t>deoxycytidylic</a:t>
            </a:r>
            <a:r>
              <a:rPr lang="en-US" altLang="en-US" dirty="0"/>
              <a:t> acid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Thymine : </a:t>
            </a:r>
            <a:r>
              <a:rPr lang="en-US" altLang="en-US" dirty="0" err="1"/>
              <a:t>Thymidylic</a:t>
            </a:r>
            <a:r>
              <a:rPr lang="en-US" altLang="en-US" dirty="0"/>
              <a:t> acid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/>
              <a:t>     Uracil : Uridylic acid    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3122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9240ED-B431-4941-8FE9-C7AA923816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4970"/>
            <a:ext cx="5835536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DB2BBE-6C69-4128-AAE8-F4B37D7DF4E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831" y="0"/>
            <a:ext cx="5835536" cy="454202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11FC60-5E21-4CB7-87DA-8CC6FFC34D2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356465" y="4542020"/>
            <a:ext cx="5834902" cy="236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50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6BAB0D-D99A-4340-B556-DB577960C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812" y="1290637"/>
            <a:ext cx="75723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22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407</TotalTime>
  <Words>397</Words>
  <Application>Microsoft Office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Trebuchet MS</vt:lpstr>
      <vt:lpstr>Wingdings</vt:lpstr>
      <vt:lpstr>Wingdings 3</vt:lpstr>
      <vt:lpstr>Facet</vt:lpstr>
      <vt:lpstr>PowerPoint Presentation</vt:lpstr>
      <vt:lpstr>PowerPoint Presentation</vt:lpstr>
      <vt:lpstr>                  HISTORY OF DISCOVERY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Chingakham Dinakaran</dc:creator>
  <cp:lastModifiedBy>Chingakham Dinakaran</cp:lastModifiedBy>
  <cp:revision>36</cp:revision>
  <dcterms:created xsi:type="dcterms:W3CDTF">2019-06-01T17:21:30Z</dcterms:created>
  <dcterms:modified xsi:type="dcterms:W3CDTF">2019-06-09T05:28:15Z</dcterms:modified>
</cp:coreProperties>
</file>