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image" Target="../media/image20.jpeg"/><Relationship Id="rId16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5" Type="http://schemas.openxmlformats.org/officeDocument/2006/relationships/image" Target="../media/image3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Relationship Id="rId1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62000" y="2298700"/>
            <a:ext cx="6580776" cy="10592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900"/>
              </a:lnSpc>
              <a:tabLst/>
            </a:pPr>
            <a:r>
              <a:rPr lang="en-US" altLang="zh-CN" sz="6995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Photorespiration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0200" y="1397000"/>
            <a:ext cx="8636000" cy="52070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530600" y="63500"/>
            <a:ext cx="2057400" cy="63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/>
            </a:pPr>
            <a:r>
              <a:rPr lang="en-US" altLang="zh-CN" sz="4404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What</a:t>
            </a:r>
            <a:r>
              <a:rPr lang="en-US" altLang="zh-CN" sz="44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is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854200" y="736600"/>
            <a:ext cx="5422900" cy="63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/>
            </a:pPr>
            <a:r>
              <a:rPr lang="en-US" altLang="zh-CN" sz="4404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PHOTORESPIRATION?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546100" y="2044700"/>
            <a:ext cx="7670800" cy="1054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/>
            </a:pPr>
            <a:r>
              <a:rPr lang="en-US" altLang="zh-CN" sz="3206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6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The</a:t>
            </a:r>
            <a:r>
              <a:rPr lang="en-US" altLang="zh-CN" sz="3206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aberrant</a:t>
            </a:r>
            <a:r>
              <a:rPr lang="en-US" altLang="zh-CN" sz="3206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use</a:t>
            </a:r>
            <a:r>
              <a:rPr lang="en-US" altLang="zh-CN" sz="3206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of</a:t>
            </a:r>
            <a:r>
              <a:rPr lang="en-US" altLang="zh-CN" sz="3206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oxygen</a:t>
            </a:r>
            <a:r>
              <a:rPr lang="en-US" altLang="zh-CN" sz="3206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by</a:t>
            </a:r>
            <a:r>
              <a:rPr lang="en-US" altLang="zh-CN" sz="3206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chloroplasts</a:t>
            </a:r>
          </a:p>
          <a:p>
            <a:pPr>
              <a:lnSpc>
                <a:spcPts val="4600"/>
              </a:lnSpc>
              <a:tabLst/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An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interference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with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carboxylation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caused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by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546100" y="3162300"/>
            <a:ext cx="77597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the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deviant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interaction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of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RuBisCO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with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oxygen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546100" y="3683000"/>
            <a:ext cx="7404100" cy="46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/>
            </a:pPr>
            <a:r>
              <a:rPr lang="en-US" altLang="zh-CN" sz="3206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</a:t>
            </a:r>
            <a:r>
              <a:rPr lang="en-US" altLang="zh-CN" sz="3206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process</a:t>
            </a:r>
            <a:r>
              <a:rPr lang="en-US" altLang="zh-CN" sz="3206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that</a:t>
            </a:r>
            <a:r>
              <a:rPr lang="en-US" altLang="zh-CN" sz="3206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leads</a:t>
            </a:r>
            <a:r>
              <a:rPr lang="en-US" altLang="zh-CN" sz="3206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to</a:t>
            </a:r>
            <a:r>
              <a:rPr lang="en-US" altLang="zh-CN" sz="3206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only</a:t>
            </a:r>
            <a:r>
              <a:rPr lang="en-US" altLang="zh-CN" sz="3206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one</a:t>
            </a:r>
            <a:r>
              <a:rPr lang="en-US" altLang="zh-CN" sz="3206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3PGA</a:t>
            </a:r>
            <a:r>
              <a:rPr lang="en-US" altLang="zh-CN" sz="3206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being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546100" y="4229100"/>
            <a:ext cx="73914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produced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in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the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dark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reaction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in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chloroplasts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46100" y="4762500"/>
            <a:ext cx="6146800" cy="558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*RuBisCO-</a:t>
            </a:r>
            <a:r>
              <a:rPr lang="en-US" altLang="zh-CN" sz="20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ribulose</a:t>
            </a:r>
            <a:r>
              <a:rPr lang="en-US" altLang="zh-CN" sz="20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1,5-biphosphate</a:t>
            </a:r>
            <a:r>
              <a:rPr lang="en-US" altLang="zh-CN" sz="20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carboxylase/oxygenase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0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*3PGA-</a:t>
            </a:r>
            <a:r>
              <a:rPr lang="en-US" altLang="zh-CN" sz="20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3-phosphoglyceric</a:t>
            </a:r>
            <a:r>
              <a:rPr lang="en-US" altLang="zh-CN" sz="20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acid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8300" y="2120900"/>
            <a:ext cx="2032000" cy="32258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82900" y="2273300"/>
            <a:ext cx="2667000" cy="24638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3300" y="2806700"/>
            <a:ext cx="2184400" cy="17780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320800" y="406400"/>
            <a:ext cx="6489700" cy="1295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>
                <a:tab pos="685800" algn="l"/>
              </a:tabLst>
            </a:pPr>
            <a:r>
              <a:rPr lang="en-US" altLang="zh-CN" sz="4404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Factors</a:t>
            </a:r>
            <a:r>
              <a:rPr lang="en-US" altLang="zh-CN" sz="44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that</a:t>
            </a:r>
            <a:r>
              <a:rPr lang="en-US" altLang="zh-CN" sz="44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Increases</a:t>
            </a:r>
          </a:p>
          <a:p>
            <a:pPr>
              <a:lnSpc>
                <a:spcPts val="5200"/>
              </a:lnSpc>
              <a:tabLst>
                <a:tab pos="685800" algn="l"/>
              </a:tabLst>
            </a:pPr>
            <a:r>
              <a:rPr lang="en-US" altLang="zh-CN" dirty="0"/>
              <a:t>	</a:t>
            </a:r>
            <a:r>
              <a:rPr lang="en-US" altLang="zh-CN" sz="4406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Photorespiration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393700" y="5524500"/>
            <a:ext cx="20828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High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temperature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3454400" y="5308600"/>
            <a:ext cx="1676400" cy="533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457200" algn="l"/>
              </a:tabLst>
            </a:pPr>
            <a:r>
              <a:rPr lang="en-US" altLang="zh-CN" dirty="0"/>
              <a:t>	</a:t>
            </a:r>
            <a:r>
              <a:rPr lang="en-US" altLang="zh-CN" sz="1802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High</a:t>
            </a:r>
            <a:r>
              <a:rPr lang="en-US" altLang="zh-CN" sz="1802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O</a:t>
            </a:r>
            <a:r>
              <a:rPr lang="en-US" altLang="zh-CN" sz="1202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2</a:t>
            </a:r>
          </a:p>
          <a:p>
            <a:pPr>
              <a:lnSpc>
                <a:spcPts val="2100"/>
              </a:lnSpc>
              <a:tabLst>
                <a:tab pos="457200" algn="l"/>
              </a:tabLst>
            </a:pPr>
            <a:r>
              <a:rPr lang="en-US" altLang="zh-CN" sz="1800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concentration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6311900" y="5080000"/>
            <a:ext cx="1676400" cy="533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393700" algn="l"/>
              </a:tabLst>
            </a:pPr>
            <a:r>
              <a:rPr lang="en-US" altLang="zh-CN" dirty="0"/>
              <a:t>	</a:t>
            </a:r>
            <a:r>
              <a:rPr lang="en-US" altLang="zh-CN" sz="1800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Low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CO</a:t>
            </a:r>
            <a:r>
              <a:rPr lang="en-US" altLang="zh-CN" sz="1200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2</a:t>
            </a:r>
          </a:p>
          <a:p>
            <a:pPr>
              <a:lnSpc>
                <a:spcPts val="2100"/>
              </a:lnSpc>
              <a:tabLst>
                <a:tab pos="393700" algn="l"/>
              </a:tabLst>
            </a:pPr>
            <a:r>
              <a:rPr lang="en-US" altLang="zh-CN" sz="1802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concentration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517900" y="1473200"/>
            <a:ext cx="2095500" cy="1079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500"/>
              </a:lnSpc>
              <a:tabLst/>
            </a:pPr>
            <a:r>
              <a:rPr lang="en-US" altLang="zh-CN" sz="7502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How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03200" y="2616200"/>
            <a:ext cx="8712200" cy="1079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500"/>
              </a:lnSpc>
              <a:tabLst/>
            </a:pPr>
            <a:r>
              <a:rPr lang="en-US" altLang="zh-CN" sz="7502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Photorespiration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2108200" y="3759200"/>
            <a:ext cx="4902200" cy="1079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500"/>
              </a:lnSpc>
              <a:tabLst/>
            </a:pPr>
            <a:r>
              <a:rPr lang="en-US" altLang="zh-CN" sz="7502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Happens??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7900" y="749300"/>
            <a:ext cx="7264400" cy="5448300"/>
          </a:xfrm>
          <a:prstGeom prst="rect">
            <a:avLst/>
          </a:prstGeom>
          <a:noFill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30200" y="384175"/>
            <a:ext cx="8394700" cy="6261100"/>
          </a:xfrm>
          <a:custGeom>
            <a:avLst/>
            <a:gdLst>
              <a:gd name="connsiteX0" fmla="*/ 6350 w 8394700"/>
              <a:gd name="connsiteY0" fmla="*/ 6254750 h 6261100"/>
              <a:gd name="connsiteX1" fmla="*/ 8388350 w 8394700"/>
              <a:gd name="connsiteY1" fmla="*/ 6254750 h 6261100"/>
              <a:gd name="connsiteX2" fmla="*/ 8388350 w 8394700"/>
              <a:gd name="connsiteY2" fmla="*/ 6350 h 6261100"/>
              <a:gd name="connsiteX3" fmla="*/ 6350 w 8394700"/>
              <a:gd name="connsiteY3" fmla="*/ 6350 h 6261100"/>
              <a:gd name="connsiteX4" fmla="*/ 6350 w 8394700"/>
              <a:gd name="connsiteY4" fmla="*/ 6254750 h 6261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394700" h="6261100">
                <a:moveTo>
                  <a:pt x="6350" y="6254750"/>
                </a:moveTo>
                <a:lnTo>
                  <a:pt x="8388350" y="6254750"/>
                </a:lnTo>
                <a:lnTo>
                  <a:pt x="8388350" y="6350"/>
                </a:lnTo>
                <a:lnTo>
                  <a:pt x="6350" y="6350"/>
                </a:lnTo>
                <a:lnTo>
                  <a:pt x="6350" y="62547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226502" y="2490851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247152" y="2057400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247152" y="1624076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1247152" y="1154175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2979801" y="2490851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3000375" y="2057400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3019425" y="1624076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3000375" y="1154175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2927350" y="1611375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5265801" y="2490851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5286375" y="2057400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5286375" y="1154175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5270500" y="1611375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"/>
          <p:cNvSpPr/>
          <p:nvPr/>
        </p:nvSpPr>
        <p:spPr>
          <a:xfrm>
            <a:off x="7399401" y="2490851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3"/>
          <p:cNvSpPr/>
          <p:nvPr/>
        </p:nvSpPr>
        <p:spPr>
          <a:xfrm>
            <a:off x="7419975" y="2057400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3"/>
          <p:cNvSpPr/>
          <p:nvPr/>
        </p:nvSpPr>
        <p:spPr>
          <a:xfrm>
            <a:off x="7419975" y="1154175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3"/>
          <p:cNvSpPr/>
          <p:nvPr/>
        </p:nvSpPr>
        <p:spPr>
          <a:xfrm>
            <a:off x="7404100" y="1611375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3"/>
          <p:cNvSpPr/>
          <p:nvPr/>
        </p:nvSpPr>
        <p:spPr>
          <a:xfrm>
            <a:off x="6600825" y="1647825"/>
            <a:ext cx="1962150" cy="114300"/>
          </a:xfrm>
          <a:custGeom>
            <a:avLst/>
            <a:gdLst>
              <a:gd name="connsiteX0" fmla="*/ 28575 w 1962150"/>
              <a:gd name="connsiteY0" fmla="*/ 28575 h 114300"/>
              <a:gd name="connsiteX1" fmla="*/ 1933575 w 1962150"/>
              <a:gd name="connsiteY1" fmla="*/ 28575 h 114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962150" h="114300">
                <a:moveTo>
                  <a:pt x="28575" y="28575"/>
                </a:moveTo>
                <a:lnTo>
                  <a:pt x="1933575" y="28575"/>
                </a:lnTo>
              </a:path>
            </a:pathLst>
          </a:custGeom>
          <a:ln w="50800">
            <a:solidFill>
              <a:srgbClr val="FF0066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3"/>
          <p:cNvSpPr/>
          <p:nvPr/>
        </p:nvSpPr>
        <p:spPr>
          <a:xfrm>
            <a:off x="7461250" y="3041650"/>
            <a:ext cx="25400" cy="393700"/>
          </a:xfrm>
          <a:custGeom>
            <a:avLst/>
            <a:gdLst>
              <a:gd name="connsiteX0" fmla="*/ 6350 w 25400"/>
              <a:gd name="connsiteY0" fmla="*/ 6350 h 393700"/>
              <a:gd name="connsiteX1" fmla="*/ 6350 w 25400"/>
              <a:gd name="connsiteY1" fmla="*/ 387350 h 393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393700">
                <a:moveTo>
                  <a:pt x="6350" y="6350"/>
                </a:moveTo>
                <a:lnTo>
                  <a:pt x="6350" y="387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3"/>
          <p:cNvSpPr/>
          <p:nvPr/>
        </p:nvSpPr>
        <p:spPr>
          <a:xfrm>
            <a:off x="6699250" y="4337050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3"/>
          <p:cNvSpPr/>
          <p:nvPr/>
        </p:nvSpPr>
        <p:spPr>
          <a:xfrm>
            <a:off x="6699250" y="4794250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3"/>
          <p:cNvSpPr/>
          <p:nvPr/>
        </p:nvSpPr>
        <p:spPr>
          <a:xfrm>
            <a:off x="3270250" y="3762375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3"/>
          <p:cNvSpPr/>
          <p:nvPr/>
        </p:nvSpPr>
        <p:spPr>
          <a:xfrm>
            <a:off x="3133725" y="5286375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7100" y="1854200"/>
            <a:ext cx="482600" cy="101600"/>
          </a:xfrm>
          <a:prstGeom prst="rect">
            <a:avLst/>
          </a:prstGeom>
          <a:noFill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5700" y="5435600"/>
            <a:ext cx="406400" cy="101600"/>
          </a:xfrm>
          <a:prstGeom prst="rect">
            <a:avLst/>
          </a:prstGeom>
          <a:noFill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02000" y="4292600"/>
            <a:ext cx="368300" cy="482600"/>
          </a:xfrm>
          <a:prstGeom prst="rect">
            <a:avLst/>
          </a:prstGeom>
          <a:noFill/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97300" y="1854200"/>
            <a:ext cx="787400" cy="101600"/>
          </a:xfrm>
          <a:prstGeom prst="rect">
            <a:avLst/>
          </a:prstGeom>
          <a:noFill/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83300" y="1930400"/>
            <a:ext cx="482600" cy="101600"/>
          </a:xfrm>
          <a:prstGeom prst="rect">
            <a:avLst/>
          </a:prstGeom>
          <a:noFill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40300" y="3378200"/>
            <a:ext cx="2540000" cy="101600"/>
          </a:xfrm>
          <a:prstGeom prst="rect">
            <a:avLst/>
          </a:prstGeom>
          <a:noFill/>
        </p:spPr>
      </p:pic>
      <p:pic>
        <p:nvPicPr>
          <p:cNvPr id="1024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83400" y="3492500"/>
            <a:ext cx="101600" cy="330200"/>
          </a:xfrm>
          <a:prstGeom prst="rect">
            <a:avLst/>
          </a:prstGeom>
          <a:noFill/>
        </p:spPr>
      </p:pic>
      <p:pic>
        <p:nvPicPr>
          <p:cNvPr id="1025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83400" y="5321300"/>
            <a:ext cx="101600" cy="406400"/>
          </a:xfrm>
          <a:prstGeom prst="rect">
            <a:avLst/>
          </a:prstGeom>
          <a:noFill/>
        </p:spPr>
      </p:pic>
      <p:pic>
        <p:nvPicPr>
          <p:cNvPr id="1026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30200" y="381000"/>
            <a:ext cx="8394700" cy="62738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079500" y="914400"/>
            <a:ext cx="673100" cy="2032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5400" algn="l"/>
                <a:tab pos="38100" algn="l"/>
                <a:tab pos="50800" algn="l"/>
                <a:tab pos="63500" algn="l"/>
              </a:tabLst>
            </a:pPr>
            <a:r>
              <a:rPr lang="en-US" altLang="zh-CN" dirty="0"/>
              <a:t>			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OP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300"/>
              </a:lnSpc>
              <a:tabLst>
                <a:tab pos="25400" algn="l"/>
                <a:tab pos="38100" algn="l"/>
                <a:tab pos="50800" algn="l"/>
                <a:tab pos="63500" algn="l"/>
              </a:tabLst>
            </a:pPr>
            <a:r>
              <a:rPr lang="en-US" altLang="zh-CN" dirty="0"/>
              <a:t>		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C=O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500"/>
              </a:lnSpc>
              <a:tabLst>
                <a:tab pos="25400" algn="l"/>
                <a:tab pos="38100" algn="l"/>
                <a:tab pos="50800" algn="l"/>
                <a:tab pos="63500" algn="l"/>
              </a:tabLst>
            </a:pPr>
            <a:r>
              <a:rPr lang="en-US" altLang="zh-CN" dirty="0"/>
              <a:t>	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C-OH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300"/>
              </a:lnSpc>
              <a:tabLst>
                <a:tab pos="25400" algn="l"/>
                <a:tab pos="38100" algn="l"/>
                <a:tab pos="50800" algn="l"/>
                <a:tab pos="63500" algn="l"/>
              </a:tabLst>
            </a:pPr>
            <a:r>
              <a:rPr lang="en-US" altLang="zh-CN" dirty="0"/>
              <a:t>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C-OH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600"/>
              </a:lnSpc>
              <a:tabLst>
                <a:tab pos="25400" algn="l"/>
                <a:tab pos="38100" algn="l"/>
                <a:tab pos="50800" algn="l"/>
                <a:tab pos="63500" algn="l"/>
              </a:tabLst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OP</a:t>
            </a:r>
          </a:p>
        </p:txBody>
      </p:sp>
      <p:sp>
        <p:nvSpPr>
          <p:cNvPr id="1029" name="TextBox 1"/>
          <p:cNvSpPr txBox="1"/>
          <p:nvPr/>
        </p:nvSpPr>
        <p:spPr>
          <a:xfrm>
            <a:off x="2832100" y="914400"/>
            <a:ext cx="673100" cy="2032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38100" algn="l"/>
                <a:tab pos="50800" algn="l"/>
                <a:tab pos="63500" algn="l"/>
              </a:tabLst>
            </a:pPr>
            <a:r>
              <a:rPr lang="en-US" altLang="zh-CN" dirty="0"/>
              <a:t>		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OP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300"/>
              </a:lnSpc>
              <a:tabLst>
                <a:tab pos="38100" algn="l"/>
                <a:tab pos="50800" algn="l"/>
                <a:tab pos="63500" algn="l"/>
              </a:tabLst>
            </a:pPr>
            <a:r>
              <a:rPr lang="en-US" altLang="zh-CN" dirty="0"/>
              <a:t>	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C-OH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500"/>
              </a:lnSpc>
              <a:tabLst>
                <a:tab pos="38100" algn="l"/>
                <a:tab pos="50800" algn="l"/>
                <a:tab pos="63500" algn="l"/>
              </a:tabLst>
            </a:pPr>
            <a:r>
              <a:rPr lang="en-US" altLang="zh-CN" dirty="0"/>
              <a:t>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C-OH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300"/>
              </a:lnSpc>
              <a:tabLst>
                <a:tab pos="38100" algn="l"/>
                <a:tab pos="50800" algn="l"/>
                <a:tab pos="63500" algn="l"/>
              </a:tabLst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C-OH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600"/>
              </a:lnSpc>
              <a:tabLst>
                <a:tab pos="38100" algn="l"/>
                <a:tab pos="50800" algn="l"/>
                <a:tab pos="63500" algn="l"/>
              </a:tabLst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OP</a:t>
            </a:r>
          </a:p>
        </p:txBody>
      </p:sp>
      <p:sp>
        <p:nvSpPr>
          <p:cNvPr id="1030" name="TextBox 1"/>
          <p:cNvSpPr txBox="1"/>
          <p:nvPr/>
        </p:nvSpPr>
        <p:spPr>
          <a:xfrm>
            <a:off x="4584700" y="914400"/>
            <a:ext cx="1282700" cy="2032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533400" algn="l"/>
                <a:tab pos="558800" algn="l"/>
                <a:tab pos="571500" algn="l"/>
                <a:tab pos="596900" algn="l"/>
              </a:tabLst>
            </a:pPr>
            <a:r>
              <a:rPr lang="en-US" altLang="zh-CN" dirty="0"/>
              <a:t>			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OP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300"/>
              </a:lnSpc>
              <a:tabLst>
                <a:tab pos="533400" algn="l"/>
                <a:tab pos="558800" algn="l"/>
                <a:tab pos="571500" algn="l"/>
                <a:tab pos="596900" algn="l"/>
              </a:tabLst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HO-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C-</a:t>
            </a:r>
            <a:r>
              <a:rPr lang="en-US" altLang="zh-CN" sz="1800" dirty="0">
                <a:solidFill>
                  <a:srgbClr val="FF0066"/>
                </a:solidFill>
                <a:latin typeface="Calibri" pitchFamily="18" charset="0"/>
                <a:cs typeface="Calibri" pitchFamily="18" charset="0"/>
              </a:rPr>
              <a:t>O-OH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500"/>
              </a:lnSpc>
              <a:tabLst>
                <a:tab pos="533400" algn="l"/>
                <a:tab pos="558800" algn="l"/>
                <a:tab pos="571500" algn="l"/>
                <a:tab pos="596900" algn="l"/>
              </a:tabLst>
            </a:pPr>
            <a:r>
              <a:rPr lang="en-US" altLang="zh-CN" dirty="0"/>
              <a:t>		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C=O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300"/>
              </a:lnSpc>
              <a:tabLst>
                <a:tab pos="533400" algn="l"/>
                <a:tab pos="558800" algn="l"/>
                <a:tab pos="571500" algn="l"/>
                <a:tab pos="596900" algn="l"/>
              </a:tabLst>
            </a:pPr>
            <a:r>
              <a:rPr lang="en-US" altLang="zh-CN" dirty="0"/>
              <a:t>	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C-OH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600"/>
              </a:lnSpc>
              <a:tabLst>
                <a:tab pos="533400" algn="l"/>
                <a:tab pos="558800" algn="l"/>
                <a:tab pos="571500" algn="l"/>
                <a:tab pos="596900" algn="l"/>
              </a:tabLst>
            </a:pPr>
            <a:r>
              <a:rPr lang="en-US" altLang="zh-CN" dirty="0"/>
              <a:t>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OP</a:t>
            </a:r>
          </a:p>
        </p:txBody>
      </p:sp>
      <p:sp>
        <p:nvSpPr>
          <p:cNvPr id="1031" name="TextBox 1"/>
          <p:cNvSpPr txBox="1"/>
          <p:nvPr/>
        </p:nvSpPr>
        <p:spPr>
          <a:xfrm>
            <a:off x="6718300" y="914400"/>
            <a:ext cx="1282700" cy="2032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533400" algn="l"/>
                <a:tab pos="558800" algn="l"/>
                <a:tab pos="596900" algn="l"/>
              </a:tabLst>
            </a:pPr>
            <a:r>
              <a:rPr lang="en-US" altLang="zh-CN" dirty="0"/>
              <a:t>		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OP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300"/>
              </a:lnSpc>
              <a:tabLst>
                <a:tab pos="533400" algn="l"/>
                <a:tab pos="558800" algn="l"/>
                <a:tab pos="596900" algn="l"/>
              </a:tabLst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HO-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C-</a:t>
            </a:r>
            <a:r>
              <a:rPr lang="en-US" altLang="zh-CN" sz="1800" dirty="0">
                <a:solidFill>
                  <a:srgbClr val="FF0066"/>
                </a:solidFill>
                <a:latin typeface="Calibri" pitchFamily="18" charset="0"/>
                <a:cs typeface="Calibri" pitchFamily="18" charset="0"/>
              </a:rPr>
              <a:t>O-OH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500"/>
              </a:lnSpc>
              <a:tabLst>
                <a:tab pos="533400" algn="l"/>
                <a:tab pos="558800" algn="l"/>
                <a:tab pos="596900" algn="l"/>
              </a:tabLst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HO-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C-OH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300"/>
              </a:lnSpc>
              <a:tabLst>
                <a:tab pos="533400" algn="l"/>
                <a:tab pos="558800" algn="l"/>
                <a:tab pos="596900" algn="l"/>
              </a:tabLst>
            </a:pPr>
            <a:r>
              <a:rPr lang="en-US" altLang="zh-CN" dirty="0"/>
              <a:t>	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C-OH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600"/>
              </a:lnSpc>
              <a:tabLst>
                <a:tab pos="533400" algn="l"/>
                <a:tab pos="558800" algn="l"/>
                <a:tab pos="596900" algn="l"/>
              </a:tabLst>
            </a:pPr>
            <a:r>
              <a:rPr lang="en-US" altLang="zh-CN" dirty="0"/>
              <a:t>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OP</a:t>
            </a:r>
          </a:p>
        </p:txBody>
      </p:sp>
      <p:sp>
        <p:nvSpPr>
          <p:cNvPr id="1032" name="TextBox 1"/>
          <p:cNvSpPr txBox="1"/>
          <p:nvPr/>
        </p:nvSpPr>
        <p:spPr>
          <a:xfrm>
            <a:off x="6629400" y="4013200"/>
            <a:ext cx="4191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COO</a:t>
            </a:r>
          </a:p>
        </p:txBody>
      </p:sp>
      <p:sp>
        <p:nvSpPr>
          <p:cNvPr id="1033" name="TextBox 1"/>
          <p:cNvSpPr txBox="1"/>
          <p:nvPr/>
        </p:nvSpPr>
        <p:spPr>
          <a:xfrm>
            <a:off x="6604000" y="4495800"/>
            <a:ext cx="4826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2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C-OH</a:t>
            </a:r>
          </a:p>
        </p:txBody>
      </p:sp>
      <p:sp>
        <p:nvSpPr>
          <p:cNvPr id="1034" name="TextBox 1"/>
          <p:cNvSpPr txBox="1"/>
          <p:nvPr/>
        </p:nvSpPr>
        <p:spPr>
          <a:xfrm>
            <a:off x="6604000" y="4927600"/>
            <a:ext cx="6096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OP</a:t>
            </a:r>
          </a:p>
        </p:txBody>
      </p:sp>
      <p:sp>
        <p:nvSpPr>
          <p:cNvPr id="1035" name="TextBox 1"/>
          <p:cNvSpPr txBox="1"/>
          <p:nvPr/>
        </p:nvSpPr>
        <p:spPr>
          <a:xfrm>
            <a:off x="3136900" y="3454400"/>
            <a:ext cx="660400" cy="711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63500" algn="l"/>
              </a:tabLst>
            </a:pPr>
            <a:r>
              <a:rPr lang="en-US" altLang="zh-CN" dirty="0"/>
              <a:t>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OP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500"/>
              </a:lnSpc>
              <a:tabLst>
                <a:tab pos="63500" algn="l"/>
              </a:tabLst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COO</a:t>
            </a:r>
          </a:p>
        </p:txBody>
      </p:sp>
      <p:sp>
        <p:nvSpPr>
          <p:cNvPr id="1036" name="TextBox 1"/>
          <p:cNvSpPr txBox="1"/>
          <p:nvPr/>
        </p:nvSpPr>
        <p:spPr>
          <a:xfrm>
            <a:off x="3746500" y="4546600"/>
            <a:ext cx="3429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PO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4</a:t>
            </a:r>
          </a:p>
        </p:txBody>
      </p:sp>
      <p:sp>
        <p:nvSpPr>
          <p:cNvPr id="1037" name="TextBox 1"/>
          <p:cNvSpPr txBox="1"/>
          <p:nvPr/>
        </p:nvSpPr>
        <p:spPr>
          <a:xfrm>
            <a:off x="698500" y="5270500"/>
            <a:ext cx="11557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2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Peroxisomes</a:t>
            </a:r>
          </a:p>
        </p:txBody>
      </p:sp>
      <p:sp>
        <p:nvSpPr>
          <p:cNvPr id="1038" name="TextBox 1"/>
          <p:cNvSpPr txBox="1"/>
          <p:nvPr/>
        </p:nvSpPr>
        <p:spPr>
          <a:xfrm>
            <a:off x="6172200" y="5689600"/>
            <a:ext cx="10922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Calvin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Cycle</a:t>
            </a:r>
          </a:p>
        </p:txBody>
      </p:sp>
      <p:sp>
        <p:nvSpPr>
          <p:cNvPr id="1039" name="TextBox 1"/>
          <p:cNvSpPr txBox="1"/>
          <p:nvPr/>
        </p:nvSpPr>
        <p:spPr>
          <a:xfrm>
            <a:off x="3975100" y="1460500"/>
            <a:ext cx="2159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00" dirty="0">
                <a:solidFill>
                  <a:srgbClr val="FF0066"/>
                </a:solidFill>
                <a:latin typeface="Calibri" pitchFamily="18" charset="0"/>
                <a:cs typeface="Calibri" pitchFamily="18" charset="0"/>
              </a:rPr>
              <a:t>O</a:t>
            </a:r>
            <a:r>
              <a:rPr lang="en-US" altLang="zh-CN" sz="1200" dirty="0">
                <a:solidFill>
                  <a:srgbClr val="FF0066"/>
                </a:solidFill>
                <a:latin typeface="Calibri" pitchFamily="18" charset="0"/>
                <a:cs typeface="Calibri" pitchFamily="18" charset="0"/>
              </a:rPr>
              <a:t>2</a:t>
            </a:r>
          </a:p>
        </p:txBody>
      </p:sp>
      <p:sp>
        <p:nvSpPr>
          <p:cNvPr id="1040" name="TextBox 1"/>
          <p:cNvSpPr txBox="1"/>
          <p:nvPr/>
        </p:nvSpPr>
        <p:spPr>
          <a:xfrm>
            <a:off x="5499100" y="4508500"/>
            <a:ext cx="5080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3PGA</a:t>
            </a:r>
          </a:p>
        </p:txBody>
      </p:sp>
      <p:sp>
        <p:nvSpPr>
          <p:cNvPr id="1041" name="TextBox 1"/>
          <p:cNvSpPr txBox="1"/>
          <p:nvPr/>
        </p:nvSpPr>
        <p:spPr>
          <a:xfrm>
            <a:off x="5956300" y="1701800"/>
            <a:ext cx="4064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/>
            </a:pPr>
            <a:r>
              <a:rPr lang="en-US" altLang="zh-CN" sz="20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H</a:t>
            </a:r>
            <a:r>
              <a:rPr lang="en-US" altLang="zh-CN" sz="133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20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</a:t>
            </a:r>
          </a:p>
        </p:txBody>
      </p:sp>
      <p:sp>
        <p:nvSpPr>
          <p:cNvPr id="1042" name="TextBox 1"/>
          <p:cNvSpPr txBox="1"/>
          <p:nvPr/>
        </p:nvSpPr>
        <p:spPr>
          <a:xfrm>
            <a:off x="546100" y="3009900"/>
            <a:ext cx="1778000" cy="990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889000" algn="l"/>
              </a:tabLst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RuBP</a:t>
            </a:r>
          </a:p>
          <a:p>
            <a:pPr>
              <a:lnSpc>
                <a:spcPts val="1400"/>
              </a:lnSpc>
              <a:tabLst>
                <a:tab pos="889000" algn="l"/>
              </a:tabLst>
            </a:pP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Ribulose-1,5-bisphosphate</a:t>
            </a:r>
          </a:p>
          <a:p>
            <a:pPr>
              <a:lnSpc>
                <a:spcPts val="2400"/>
              </a:lnSpc>
              <a:tabLst>
                <a:tab pos="889000" algn="l"/>
              </a:tabLst>
            </a:pPr>
            <a:r>
              <a:rPr lang="en-US" altLang="zh-CN" dirty="0"/>
              <a:t>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Phospho-</a:t>
            </a:r>
          </a:p>
          <a:p>
            <a:pPr>
              <a:lnSpc>
                <a:spcPts val="2100"/>
              </a:lnSpc>
              <a:tabLst>
                <a:tab pos="889000" algn="l"/>
              </a:tabLst>
            </a:pPr>
            <a:r>
              <a:rPr lang="en-US" altLang="zh-CN" dirty="0"/>
              <a:t>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glycolate</a:t>
            </a:r>
          </a:p>
        </p:txBody>
      </p:sp>
      <p:sp>
        <p:nvSpPr>
          <p:cNvPr id="1043" name="TextBox 1"/>
          <p:cNvSpPr txBox="1"/>
          <p:nvPr/>
        </p:nvSpPr>
        <p:spPr>
          <a:xfrm>
            <a:off x="3060700" y="4965700"/>
            <a:ext cx="6223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OH</a:t>
            </a:r>
          </a:p>
        </p:txBody>
      </p:sp>
      <p:sp>
        <p:nvSpPr>
          <p:cNvPr id="1044" name="TextBox 1"/>
          <p:cNvSpPr txBox="1"/>
          <p:nvPr/>
        </p:nvSpPr>
        <p:spPr>
          <a:xfrm>
            <a:off x="2997200" y="5461000"/>
            <a:ext cx="4191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COO</a:t>
            </a:r>
          </a:p>
        </p:txBody>
      </p:sp>
      <p:sp>
        <p:nvSpPr>
          <p:cNvPr id="1045" name="TextBox 1"/>
          <p:cNvSpPr txBox="1"/>
          <p:nvPr/>
        </p:nvSpPr>
        <p:spPr>
          <a:xfrm>
            <a:off x="4038600" y="5308600"/>
            <a:ext cx="8509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Glycolate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5105400" y="1219200"/>
            <a:ext cx="3124200" cy="4953000"/>
          </a:xfrm>
          <a:custGeom>
            <a:avLst/>
            <a:gdLst>
              <a:gd name="connsiteX0" fmla="*/ 0 w 3124200"/>
              <a:gd name="connsiteY0" fmla="*/ 530225 h 4953000"/>
              <a:gd name="connsiteX1" fmla="*/ 530225 w 3124200"/>
              <a:gd name="connsiteY1" fmla="*/ 0 h 4953000"/>
              <a:gd name="connsiteX2" fmla="*/ 530225 w 3124200"/>
              <a:gd name="connsiteY2" fmla="*/ 0 h 4953000"/>
              <a:gd name="connsiteX3" fmla="*/ 530225 w 3124200"/>
              <a:gd name="connsiteY3" fmla="*/ 0 h 4953000"/>
              <a:gd name="connsiteX4" fmla="*/ 2593975 w 3124200"/>
              <a:gd name="connsiteY4" fmla="*/ 0 h 4953000"/>
              <a:gd name="connsiteX5" fmla="*/ 2593975 w 3124200"/>
              <a:gd name="connsiteY5" fmla="*/ 0 h 4953000"/>
              <a:gd name="connsiteX6" fmla="*/ 3124200 w 3124200"/>
              <a:gd name="connsiteY6" fmla="*/ 530225 h 4953000"/>
              <a:gd name="connsiteX7" fmla="*/ 3124200 w 3124200"/>
              <a:gd name="connsiteY7" fmla="*/ 530225 h 4953000"/>
              <a:gd name="connsiteX8" fmla="*/ 3124200 w 3124200"/>
              <a:gd name="connsiteY8" fmla="*/ 530225 h 4953000"/>
              <a:gd name="connsiteX9" fmla="*/ 3124200 w 3124200"/>
              <a:gd name="connsiteY9" fmla="*/ 4422762 h 4953000"/>
              <a:gd name="connsiteX10" fmla="*/ 3124200 w 3124200"/>
              <a:gd name="connsiteY10" fmla="*/ 4422762 h 4953000"/>
              <a:gd name="connsiteX11" fmla="*/ 2593975 w 3124200"/>
              <a:gd name="connsiteY11" fmla="*/ 4953000 h 4953000"/>
              <a:gd name="connsiteX12" fmla="*/ 2593975 w 3124200"/>
              <a:gd name="connsiteY12" fmla="*/ 4953000 h 4953000"/>
              <a:gd name="connsiteX13" fmla="*/ 2593975 w 3124200"/>
              <a:gd name="connsiteY13" fmla="*/ 4953000 h 4953000"/>
              <a:gd name="connsiteX14" fmla="*/ 530225 w 3124200"/>
              <a:gd name="connsiteY14" fmla="*/ 4953000 h 4953000"/>
              <a:gd name="connsiteX15" fmla="*/ 530225 w 3124200"/>
              <a:gd name="connsiteY15" fmla="*/ 4953000 h 4953000"/>
              <a:gd name="connsiteX16" fmla="*/ 0 w 3124200"/>
              <a:gd name="connsiteY16" fmla="*/ 4422762 h 4953000"/>
              <a:gd name="connsiteX17" fmla="*/ 0 w 3124200"/>
              <a:gd name="connsiteY17" fmla="*/ 4422762 h 4953000"/>
              <a:gd name="connsiteX18" fmla="*/ 0 w 3124200"/>
              <a:gd name="connsiteY18" fmla="*/ 530225 h 4953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3124200" h="4953000">
                <a:moveTo>
                  <a:pt x="0" y="530225"/>
                </a:moveTo>
                <a:cubicBezTo>
                  <a:pt x="0" y="237363"/>
                  <a:pt x="237363" y="0"/>
                  <a:pt x="530225" y="0"/>
                </a:cubicBezTo>
                <a:cubicBezTo>
                  <a:pt x="530225" y="0"/>
                  <a:pt x="530225" y="0"/>
                  <a:pt x="530225" y="0"/>
                </a:cubicBezTo>
                <a:lnTo>
                  <a:pt x="530225" y="0"/>
                </a:lnTo>
                <a:lnTo>
                  <a:pt x="2593975" y="0"/>
                </a:lnTo>
                <a:lnTo>
                  <a:pt x="2593975" y="0"/>
                </a:lnTo>
                <a:cubicBezTo>
                  <a:pt x="2886836" y="0"/>
                  <a:pt x="3124200" y="237363"/>
                  <a:pt x="3124200" y="530225"/>
                </a:cubicBezTo>
                <a:cubicBezTo>
                  <a:pt x="3124200" y="530225"/>
                  <a:pt x="3124200" y="530225"/>
                  <a:pt x="3124200" y="530225"/>
                </a:cubicBezTo>
                <a:lnTo>
                  <a:pt x="3124200" y="530225"/>
                </a:lnTo>
                <a:lnTo>
                  <a:pt x="3124200" y="4422762"/>
                </a:lnTo>
                <a:lnTo>
                  <a:pt x="3124200" y="4422762"/>
                </a:lnTo>
                <a:cubicBezTo>
                  <a:pt x="3124200" y="4715598"/>
                  <a:pt x="2886836" y="4953000"/>
                  <a:pt x="2593975" y="4953000"/>
                </a:cubicBezTo>
                <a:cubicBezTo>
                  <a:pt x="2593975" y="4953000"/>
                  <a:pt x="2593975" y="4953000"/>
                  <a:pt x="2593975" y="4953000"/>
                </a:cubicBezTo>
                <a:lnTo>
                  <a:pt x="2593975" y="4953000"/>
                </a:lnTo>
                <a:lnTo>
                  <a:pt x="530225" y="4953000"/>
                </a:lnTo>
                <a:lnTo>
                  <a:pt x="530225" y="4953000"/>
                </a:lnTo>
                <a:cubicBezTo>
                  <a:pt x="237363" y="4953000"/>
                  <a:pt x="0" y="4715598"/>
                  <a:pt x="0" y="4422762"/>
                </a:cubicBezTo>
                <a:cubicBezTo>
                  <a:pt x="0" y="4422762"/>
                  <a:pt x="0" y="4422762"/>
                  <a:pt x="0" y="4422762"/>
                </a:cubicBezTo>
                <a:lnTo>
                  <a:pt x="0" y="530225"/>
                </a:lnTo>
              </a:path>
            </a:pathLst>
          </a:custGeom>
          <a:solidFill>
            <a:srgbClr val="80008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5067300" y="1181100"/>
            <a:ext cx="3200400" cy="5029200"/>
          </a:xfrm>
          <a:custGeom>
            <a:avLst/>
            <a:gdLst>
              <a:gd name="connsiteX0" fmla="*/ 38100 w 3200400"/>
              <a:gd name="connsiteY0" fmla="*/ 568325 h 5029200"/>
              <a:gd name="connsiteX1" fmla="*/ 568325 w 3200400"/>
              <a:gd name="connsiteY1" fmla="*/ 38100 h 5029200"/>
              <a:gd name="connsiteX2" fmla="*/ 568325 w 3200400"/>
              <a:gd name="connsiteY2" fmla="*/ 38100 h 5029200"/>
              <a:gd name="connsiteX3" fmla="*/ 568325 w 3200400"/>
              <a:gd name="connsiteY3" fmla="*/ 38100 h 5029200"/>
              <a:gd name="connsiteX4" fmla="*/ 2632075 w 3200400"/>
              <a:gd name="connsiteY4" fmla="*/ 38100 h 5029200"/>
              <a:gd name="connsiteX5" fmla="*/ 2632075 w 3200400"/>
              <a:gd name="connsiteY5" fmla="*/ 38100 h 5029200"/>
              <a:gd name="connsiteX6" fmla="*/ 3162300 w 3200400"/>
              <a:gd name="connsiteY6" fmla="*/ 568325 h 5029200"/>
              <a:gd name="connsiteX7" fmla="*/ 3162300 w 3200400"/>
              <a:gd name="connsiteY7" fmla="*/ 568325 h 5029200"/>
              <a:gd name="connsiteX8" fmla="*/ 3162300 w 3200400"/>
              <a:gd name="connsiteY8" fmla="*/ 568325 h 5029200"/>
              <a:gd name="connsiteX9" fmla="*/ 3162300 w 3200400"/>
              <a:gd name="connsiteY9" fmla="*/ 4460862 h 5029200"/>
              <a:gd name="connsiteX10" fmla="*/ 3162300 w 3200400"/>
              <a:gd name="connsiteY10" fmla="*/ 4460862 h 5029200"/>
              <a:gd name="connsiteX11" fmla="*/ 2632075 w 3200400"/>
              <a:gd name="connsiteY11" fmla="*/ 4991100 h 5029200"/>
              <a:gd name="connsiteX12" fmla="*/ 2632075 w 3200400"/>
              <a:gd name="connsiteY12" fmla="*/ 4991100 h 5029200"/>
              <a:gd name="connsiteX13" fmla="*/ 2632075 w 3200400"/>
              <a:gd name="connsiteY13" fmla="*/ 4991100 h 5029200"/>
              <a:gd name="connsiteX14" fmla="*/ 568325 w 3200400"/>
              <a:gd name="connsiteY14" fmla="*/ 4991100 h 5029200"/>
              <a:gd name="connsiteX15" fmla="*/ 568325 w 3200400"/>
              <a:gd name="connsiteY15" fmla="*/ 4991100 h 5029200"/>
              <a:gd name="connsiteX16" fmla="*/ 38100 w 3200400"/>
              <a:gd name="connsiteY16" fmla="*/ 4460862 h 5029200"/>
              <a:gd name="connsiteX17" fmla="*/ 38100 w 3200400"/>
              <a:gd name="connsiteY17" fmla="*/ 4460862 h 5029200"/>
              <a:gd name="connsiteX18" fmla="*/ 38100 w 3200400"/>
              <a:gd name="connsiteY18" fmla="*/ 568325 h 5029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3200400" h="5029200">
                <a:moveTo>
                  <a:pt x="38100" y="568325"/>
                </a:moveTo>
                <a:cubicBezTo>
                  <a:pt x="38100" y="275463"/>
                  <a:pt x="275463" y="38100"/>
                  <a:pt x="568325" y="38100"/>
                </a:cubicBezTo>
                <a:cubicBezTo>
                  <a:pt x="568325" y="38100"/>
                  <a:pt x="568325" y="38100"/>
                  <a:pt x="568325" y="38100"/>
                </a:cubicBezTo>
                <a:lnTo>
                  <a:pt x="568325" y="38100"/>
                </a:lnTo>
                <a:lnTo>
                  <a:pt x="2632075" y="38100"/>
                </a:lnTo>
                <a:lnTo>
                  <a:pt x="2632075" y="38100"/>
                </a:lnTo>
                <a:cubicBezTo>
                  <a:pt x="2924936" y="38100"/>
                  <a:pt x="3162300" y="275463"/>
                  <a:pt x="3162300" y="568325"/>
                </a:cubicBezTo>
                <a:cubicBezTo>
                  <a:pt x="3162300" y="568325"/>
                  <a:pt x="3162300" y="568325"/>
                  <a:pt x="3162300" y="568325"/>
                </a:cubicBezTo>
                <a:lnTo>
                  <a:pt x="3162300" y="568325"/>
                </a:lnTo>
                <a:lnTo>
                  <a:pt x="3162300" y="4460862"/>
                </a:lnTo>
                <a:lnTo>
                  <a:pt x="3162300" y="4460862"/>
                </a:lnTo>
                <a:cubicBezTo>
                  <a:pt x="3162300" y="4753698"/>
                  <a:pt x="2924936" y="4991100"/>
                  <a:pt x="2632075" y="4991100"/>
                </a:cubicBezTo>
                <a:cubicBezTo>
                  <a:pt x="2632075" y="4991100"/>
                  <a:pt x="2632075" y="4991100"/>
                  <a:pt x="2632075" y="4991100"/>
                </a:cubicBezTo>
                <a:lnTo>
                  <a:pt x="2632075" y="4991100"/>
                </a:lnTo>
                <a:lnTo>
                  <a:pt x="568325" y="4991100"/>
                </a:lnTo>
                <a:lnTo>
                  <a:pt x="568325" y="4991100"/>
                </a:lnTo>
                <a:cubicBezTo>
                  <a:pt x="275463" y="4991100"/>
                  <a:pt x="38100" y="4753698"/>
                  <a:pt x="38100" y="4460862"/>
                </a:cubicBezTo>
                <a:cubicBezTo>
                  <a:pt x="38100" y="4460862"/>
                  <a:pt x="38100" y="4460862"/>
                  <a:pt x="38100" y="4460862"/>
                </a:cubicBezTo>
                <a:lnTo>
                  <a:pt x="38100" y="568325"/>
                </a:lnTo>
              </a:path>
            </a:pathLst>
          </a:custGeom>
          <a:solidFill>
            <a:srgbClr val="000000">
              <a:alpha val="0"/>
            </a:srgbClr>
          </a:solidFill>
          <a:ln w="76200">
            <a:solidFill>
              <a:srgbClr val="EEECE1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600200" y="381000"/>
            <a:ext cx="3124200" cy="5943600"/>
          </a:xfrm>
          <a:custGeom>
            <a:avLst/>
            <a:gdLst>
              <a:gd name="connsiteX0" fmla="*/ 0 w 3124200"/>
              <a:gd name="connsiteY0" fmla="*/ 520700 h 5943600"/>
              <a:gd name="connsiteX1" fmla="*/ 520700 w 3124200"/>
              <a:gd name="connsiteY1" fmla="*/ 0 h 5943600"/>
              <a:gd name="connsiteX2" fmla="*/ 520700 w 3124200"/>
              <a:gd name="connsiteY2" fmla="*/ 0 h 5943600"/>
              <a:gd name="connsiteX3" fmla="*/ 520700 w 3124200"/>
              <a:gd name="connsiteY3" fmla="*/ 0 h 5943600"/>
              <a:gd name="connsiteX4" fmla="*/ 2603500 w 3124200"/>
              <a:gd name="connsiteY4" fmla="*/ 0 h 5943600"/>
              <a:gd name="connsiteX5" fmla="*/ 2603500 w 3124200"/>
              <a:gd name="connsiteY5" fmla="*/ 0 h 5943600"/>
              <a:gd name="connsiteX6" fmla="*/ 3124200 w 3124200"/>
              <a:gd name="connsiteY6" fmla="*/ 520700 h 5943600"/>
              <a:gd name="connsiteX7" fmla="*/ 3124200 w 3124200"/>
              <a:gd name="connsiteY7" fmla="*/ 520700 h 5943600"/>
              <a:gd name="connsiteX8" fmla="*/ 3124200 w 3124200"/>
              <a:gd name="connsiteY8" fmla="*/ 520700 h 5943600"/>
              <a:gd name="connsiteX9" fmla="*/ 3124200 w 3124200"/>
              <a:gd name="connsiteY9" fmla="*/ 5422887 h 5943600"/>
              <a:gd name="connsiteX10" fmla="*/ 3124200 w 3124200"/>
              <a:gd name="connsiteY10" fmla="*/ 5422887 h 5943600"/>
              <a:gd name="connsiteX11" fmla="*/ 2603500 w 3124200"/>
              <a:gd name="connsiteY11" fmla="*/ 5943600 h 5943600"/>
              <a:gd name="connsiteX12" fmla="*/ 2603500 w 3124200"/>
              <a:gd name="connsiteY12" fmla="*/ 5943600 h 5943600"/>
              <a:gd name="connsiteX13" fmla="*/ 2603500 w 3124200"/>
              <a:gd name="connsiteY13" fmla="*/ 5943600 h 5943600"/>
              <a:gd name="connsiteX14" fmla="*/ 520700 w 3124200"/>
              <a:gd name="connsiteY14" fmla="*/ 5943600 h 5943600"/>
              <a:gd name="connsiteX15" fmla="*/ 520700 w 3124200"/>
              <a:gd name="connsiteY15" fmla="*/ 5943600 h 5943600"/>
              <a:gd name="connsiteX16" fmla="*/ 0 w 3124200"/>
              <a:gd name="connsiteY16" fmla="*/ 5422887 h 5943600"/>
              <a:gd name="connsiteX17" fmla="*/ 0 w 3124200"/>
              <a:gd name="connsiteY17" fmla="*/ 5422887 h 5943600"/>
              <a:gd name="connsiteX18" fmla="*/ 0 w 3124200"/>
              <a:gd name="connsiteY18" fmla="*/ 520700 h 59436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3124200" h="5943600">
                <a:moveTo>
                  <a:pt x="0" y="520700"/>
                </a:moveTo>
                <a:cubicBezTo>
                  <a:pt x="0" y="233172"/>
                  <a:pt x="233172" y="0"/>
                  <a:pt x="520700" y="0"/>
                </a:cubicBezTo>
                <a:cubicBezTo>
                  <a:pt x="520700" y="0"/>
                  <a:pt x="520700" y="0"/>
                  <a:pt x="520700" y="0"/>
                </a:cubicBezTo>
                <a:lnTo>
                  <a:pt x="520700" y="0"/>
                </a:lnTo>
                <a:lnTo>
                  <a:pt x="2603500" y="0"/>
                </a:lnTo>
                <a:lnTo>
                  <a:pt x="2603500" y="0"/>
                </a:lnTo>
                <a:cubicBezTo>
                  <a:pt x="2891028" y="0"/>
                  <a:pt x="3124200" y="233172"/>
                  <a:pt x="3124200" y="520700"/>
                </a:cubicBezTo>
                <a:cubicBezTo>
                  <a:pt x="3124200" y="520700"/>
                  <a:pt x="3124200" y="520700"/>
                  <a:pt x="3124200" y="520700"/>
                </a:cubicBezTo>
                <a:lnTo>
                  <a:pt x="3124200" y="520700"/>
                </a:lnTo>
                <a:lnTo>
                  <a:pt x="3124200" y="5422887"/>
                </a:lnTo>
                <a:lnTo>
                  <a:pt x="3124200" y="5422887"/>
                </a:lnTo>
                <a:cubicBezTo>
                  <a:pt x="3124200" y="5710466"/>
                  <a:pt x="2891028" y="5943600"/>
                  <a:pt x="2603500" y="5943600"/>
                </a:cubicBezTo>
                <a:cubicBezTo>
                  <a:pt x="2603500" y="5943600"/>
                  <a:pt x="2603500" y="5943600"/>
                  <a:pt x="2603500" y="5943600"/>
                </a:cubicBezTo>
                <a:lnTo>
                  <a:pt x="2603500" y="5943600"/>
                </a:lnTo>
                <a:lnTo>
                  <a:pt x="520700" y="5943600"/>
                </a:lnTo>
                <a:lnTo>
                  <a:pt x="520700" y="5943600"/>
                </a:lnTo>
                <a:cubicBezTo>
                  <a:pt x="233172" y="5943600"/>
                  <a:pt x="0" y="5710466"/>
                  <a:pt x="0" y="5422887"/>
                </a:cubicBezTo>
                <a:cubicBezTo>
                  <a:pt x="0" y="5422887"/>
                  <a:pt x="0" y="5422887"/>
                  <a:pt x="0" y="5422887"/>
                </a:cubicBezTo>
                <a:lnTo>
                  <a:pt x="0" y="520700"/>
                </a:lnTo>
              </a:path>
            </a:pathLst>
          </a:custGeom>
          <a:solidFill>
            <a:srgbClr val="FFCC6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571625" y="352425"/>
            <a:ext cx="3181350" cy="6000750"/>
          </a:xfrm>
          <a:custGeom>
            <a:avLst/>
            <a:gdLst>
              <a:gd name="connsiteX0" fmla="*/ 28575 w 3181350"/>
              <a:gd name="connsiteY0" fmla="*/ 549275 h 6000750"/>
              <a:gd name="connsiteX1" fmla="*/ 549275 w 3181350"/>
              <a:gd name="connsiteY1" fmla="*/ 28575 h 6000750"/>
              <a:gd name="connsiteX2" fmla="*/ 549275 w 3181350"/>
              <a:gd name="connsiteY2" fmla="*/ 28575 h 6000750"/>
              <a:gd name="connsiteX3" fmla="*/ 549275 w 3181350"/>
              <a:gd name="connsiteY3" fmla="*/ 28575 h 6000750"/>
              <a:gd name="connsiteX4" fmla="*/ 2632075 w 3181350"/>
              <a:gd name="connsiteY4" fmla="*/ 28575 h 6000750"/>
              <a:gd name="connsiteX5" fmla="*/ 2632075 w 3181350"/>
              <a:gd name="connsiteY5" fmla="*/ 28575 h 6000750"/>
              <a:gd name="connsiteX6" fmla="*/ 3152775 w 3181350"/>
              <a:gd name="connsiteY6" fmla="*/ 549275 h 6000750"/>
              <a:gd name="connsiteX7" fmla="*/ 3152775 w 3181350"/>
              <a:gd name="connsiteY7" fmla="*/ 549275 h 6000750"/>
              <a:gd name="connsiteX8" fmla="*/ 3152775 w 3181350"/>
              <a:gd name="connsiteY8" fmla="*/ 549275 h 6000750"/>
              <a:gd name="connsiteX9" fmla="*/ 3152775 w 3181350"/>
              <a:gd name="connsiteY9" fmla="*/ 5451462 h 6000750"/>
              <a:gd name="connsiteX10" fmla="*/ 3152775 w 3181350"/>
              <a:gd name="connsiteY10" fmla="*/ 5451462 h 6000750"/>
              <a:gd name="connsiteX11" fmla="*/ 2632075 w 3181350"/>
              <a:gd name="connsiteY11" fmla="*/ 5972175 h 6000750"/>
              <a:gd name="connsiteX12" fmla="*/ 2632075 w 3181350"/>
              <a:gd name="connsiteY12" fmla="*/ 5972175 h 6000750"/>
              <a:gd name="connsiteX13" fmla="*/ 2632075 w 3181350"/>
              <a:gd name="connsiteY13" fmla="*/ 5972175 h 6000750"/>
              <a:gd name="connsiteX14" fmla="*/ 549275 w 3181350"/>
              <a:gd name="connsiteY14" fmla="*/ 5972175 h 6000750"/>
              <a:gd name="connsiteX15" fmla="*/ 549275 w 3181350"/>
              <a:gd name="connsiteY15" fmla="*/ 5972175 h 6000750"/>
              <a:gd name="connsiteX16" fmla="*/ 28575 w 3181350"/>
              <a:gd name="connsiteY16" fmla="*/ 5451462 h 6000750"/>
              <a:gd name="connsiteX17" fmla="*/ 28575 w 3181350"/>
              <a:gd name="connsiteY17" fmla="*/ 5451462 h 6000750"/>
              <a:gd name="connsiteX18" fmla="*/ 28575 w 3181350"/>
              <a:gd name="connsiteY18" fmla="*/ 549275 h 60007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3181350" h="6000750">
                <a:moveTo>
                  <a:pt x="28575" y="549275"/>
                </a:moveTo>
                <a:cubicBezTo>
                  <a:pt x="28575" y="261747"/>
                  <a:pt x="261747" y="28575"/>
                  <a:pt x="549275" y="28575"/>
                </a:cubicBezTo>
                <a:cubicBezTo>
                  <a:pt x="549275" y="28575"/>
                  <a:pt x="549275" y="28575"/>
                  <a:pt x="549275" y="28575"/>
                </a:cubicBezTo>
                <a:lnTo>
                  <a:pt x="549275" y="28575"/>
                </a:lnTo>
                <a:lnTo>
                  <a:pt x="2632075" y="28575"/>
                </a:lnTo>
                <a:lnTo>
                  <a:pt x="2632075" y="28575"/>
                </a:lnTo>
                <a:cubicBezTo>
                  <a:pt x="2919603" y="28575"/>
                  <a:pt x="3152775" y="261747"/>
                  <a:pt x="3152775" y="549275"/>
                </a:cubicBezTo>
                <a:cubicBezTo>
                  <a:pt x="3152775" y="549275"/>
                  <a:pt x="3152775" y="549275"/>
                  <a:pt x="3152775" y="549275"/>
                </a:cubicBezTo>
                <a:lnTo>
                  <a:pt x="3152775" y="549275"/>
                </a:lnTo>
                <a:lnTo>
                  <a:pt x="3152775" y="5451462"/>
                </a:lnTo>
                <a:lnTo>
                  <a:pt x="3152775" y="5451462"/>
                </a:lnTo>
                <a:cubicBezTo>
                  <a:pt x="3152775" y="5739041"/>
                  <a:pt x="2919603" y="5972175"/>
                  <a:pt x="2632075" y="5972175"/>
                </a:cubicBezTo>
                <a:cubicBezTo>
                  <a:pt x="2632075" y="5972175"/>
                  <a:pt x="2632075" y="5972175"/>
                  <a:pt x="2632075" y="5972175"/>
                </a:cubicBezTo>
                <a:lnTo>
                  <a:pt x="2632075" y="5972175"/>
                </a:lnTo>
                <a:lnTo>
                  <a:pt x="549275" y="5972175"/>
                </a:lnTo>
                <a:lnTo>
                  <a:pt x="549275" y="5972175"/>
                </a:lnTo>
                <a:cubicBezTo>
                  <a:pt x="261747" y="5972175"/>
                  <a:pt x="28575" y="5739041"/>
                  <a:pt x="28575" y="5451462"/>
                </a:cubicBezTo>
                <a:cubicBezTo>
                  <a:pt x="28575" y="5451462"/>
                  <a:pt x="28575" y="5451462"/>
                  <a:pt x="28575" y="5451462"/>
                </a:cubicBezTo>
                <a:lnTo>
                  <a:pt x="28575" y="549275"/>
                </a:lnTo>
              </a:path>
            </a:pathLst>
          </a:custGeom>
          <a:solidFill>
            <a:srgbClr val="000000">
              <a:alpha val="0"/>
            </a:srgbClr>
          </a:solidFill>
          <a:ln w="50800">
            <a:solidFill>
              <a:srgbClr val="1F497D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1974850" y="1187450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3879850" y="1187450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3575050" y="2771775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6089650" y="2466975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3346450" y="5133975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3365500" y="4603750"/>
            <a:ext cx="25400" cy="241300"/>
          </a:xfrm>
          <a:custGeom>
            <a:avLst/>
            <a:gdLst>
              <a:gd name="connsiteX0" fmla="*/ 6350 w 25400"/>
              <a:gd name="connsiteY0" fmla="*/ 6350 h 241300"/>
              <a:gd name="connsiteX1" fmla="*/ 6350 w 25400"/>
              <a:gd name="connsiteY1" fmla="*/ 234950 h 241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241300">
                <a:moveTo>
                  <a:pt x="6350" y="6350"/>
                </a:moveTo>
                <a:lnTo>
                  <a:pt x="6350" y="2349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6394450" y="5133975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6413500" y="4603750"/>
            <a:ext cx="25400" cy="241300"/>
          </a:xfrm>
          <a:custGeom>
            <a:avLst/>
            <a:gdLst>
              <a:gd name="connsiteX0" fmla="*/ 6350 w 25400"/>
              <a:gd name="connsiteY0" fmla="*/ 6350 h 241300"/>
              <a:gd name="connsiteX1" fmla="*/ 6350 w 25400"/>
              <a:gd name="connsiteY1" fmla="*/ 234950 h 241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241300">
                <a:moveTo>
                  <a:pt x="6350" y="6350"/>
                </a:moveTo>
                <a:lnTo>
                  <a:pt x="6350" y="2349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2012950" y="2832100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2012950" y="3289300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"/>
          <p:cNvSpPr/>
          <p:nvPr/>
        </p:nvSpPr>
        <p:spPr>
          <a:xfrm>
            <a:off x="1060450" y="3346450"/>
            <a:ext cx="774700" cy="25400"/>
          </a:xfrm>
          <a:custGeom>
            <a:avLst/>
            <a:gdLst>
              <a:gd name="connsiteX0" fmla="*/ 768350 w 774700"/>
              <a:gd name="connsiteY0" fmla="*/ 6350 h 25400"/>
              <a:gd name="connsiteX1" fmla="*/ 6350 w 774700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74700" h="25400">
                <a:moveTo>
                  <a:pt x="768350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3"/>
          <p:cNvSpPr/>
          <p:nvPr/>
        </p:nvSpPr>
        <p:spPr>
          <a:xfrm>
            <a:off x="5486400" y="3733800"/>
            <a:ext cx="858837" cy="457200"/>
          </a:xfrm>
          <a:custGeom>
            <a:avLst/>
            <a:gdLst>
              <a:gd name="connsiteX0" fmla="*/ 0 w 858837"/>
              <a:gd name="connsiteY0" fmla="*/ 457200 h 457200"/>
              <a:gd name="connsiteX1" fmla="*/ 858837 w 858837"/>
              <a:gd name="connsiteY1" fmla="*/ 457200 h 457200"/>
              <a:gd name="connsiteX2" fmla="*/ 858837 w 858837"/>
              <a:gd name="connsiteY2" fmla="*/ 0 h 457200"/>
              <a:gd name="connsiteX3" fmla="*/ 0 w 858837"/>
              <a:gd name="connsiteY3" fmla="*/ 0 h 457200"/>
              <a:gd name="connsiteX4" fmla="*/ 0 w 858837"/>
              <a:gd name="connsiteY4" fmla="*/ 457200 h 457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58837" h="457200">
                <a:moveTo>
                  <a:pt x="0" y="457200"/>
                </a:moveTo>
                <a:lnTo>
                  <a:pt x="858837" y="457200"/>
                </a:lnTo>
                <a:lnTo>
                  <a:pt x="858837" y="0"/>
                </a:lnTo>
                <a:lnTo>
                  <a:pt x="0" y="0"/>
                </a:lnTo>
                <a:lnTo>
                  <a:pt x="0" y="457200"/>
                </a:lnTo>
              </a:path>
            </a:pathLst>
          </a:custGeom>
          <a:solidFill>
            <a:srgbClr val="66CC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3"/>
          <p:cNvSpPr/>
          <p:nvPr/>
        </p:nvSpPr>
        <p:spPr>
          <a:xfrm>
            <a:off x="2971800" y="1828800"/>
            <a:ext cx="858837" cy="457200"/>
          </a:xfrm>
          <a:custGeom>
            <a:avLst/>
            <a:gdLst>
              <a:gd name="connsiteX0" fmla="*/ 0 w 858837"/>
              <a:gd name="connsiteY0" fmla="*/ 457200 h 457200"/>
              <a:gd name="connsiteX1" fmla="*/ 858837 w 858837"/>
              <a:gd name="connsiteY1" fmla="*/ 457200 h 457200"/>
              <a:gd name="connsiteX2" fmla="*/ 858837 w 858837"/>
              <a:gd name="connsiteY2" fmla="*/ 0 h 457200"/>
              <a:gd name="connsiteX3" fmla="*/ 0 w 858837"/>
              <a:gd name="connsiteY3" fmla="*/ 0 h 457200"/>
              <a:gd name="connsiteX4" fmla="*/ 0 w 858837"/>
              <a:gd name="connsiteY4" fmla="*/ 457200 h 457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58837" h="457200">
                <a:moveTo>
                  <a:pt x="0" y="457200"/>
                </a:moveTo>
                <a:lnTo>
                  <a:pt x="858837" y="457200"/>
                </a:lnTo>
                <a:lnTo>
                  <a:pt x="858837" y="0"/>
                </a:lnTo>
                <a:lnTo>
                  <a:pt x="0" y="0"/>
                </a:lnTo>
                <a:lnTo>
                  <a:pt x="0" y="457200"/>
                </a:lnTo>
              </a:path>
            </a:pathLst>
          </a:custGeom>
          <a:solidFill>
            <a:srgbClr val="66CC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3"/>
          <p:cNvSpPr/>
          <p:nvPr/>
        </p:nvSpPr>
        <p:spPr>
          <a:xfrm>
            <a:off x="1920875" y="4664075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3"/>
          <p:cNvSpPr/>
          <p:nvPr/>
        </p:nvSpPr>
        <p:spPr>
          <a:xfrm>
            <a:off x="1920875" y="5121275"/>
            <a:ext cx="25400" cy="165100"/>
          </a:xfrm>
          <a:custGeom>
            <a:avLst/>
            <a:gdLst>
              <a:gd name="connsiteX0" fmla="*/ 6350 w 25400"/>
              <a:gd name="connsiteY0" fmla="*/ 6350 h 165100"/>
              <a:gd name="connsiteX1" fmla="*/ 6350 w 25400"/>
              <a:gd name="connsiteY1" fmla="*/ 1587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165100">
                <a:moveTo>
                  <a:pt x="6350" y="6350"/>
                </a:moveTo>
                <a:lnTo>
                  <a:pt x="6350" y="1587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3"/>
          <p:cNvSpPr/>
          <p:nvPr/>
        </p:nvSpPr>
        <p:spPr>
          <a:xfrm>
            <a:off x="1547875" y="5526151"/>
            <a:ext cx="469900" cy="652398"/>
          </a:xfrm>
          <a:custGeom>
            <a:avLst/>
            <a:gdLst>
              <a:gd name="connsiteX0" fmla="*/ 6350 w 469900"/>
              <a:gd name="connsiteY0" fmla="*/ 646048 h 652398"/>
              <a:gd name="connsiteX1" fmla="*/ 463550 w 469900"/>
              <a:gd name="connsiteY1" fmla="*/ 6350 h 6523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69900" h="652398">
                <a:moveTo>
                  <a:pt x="6350" y="646048"/>
                </a:moveTo>
                <a:lnTo>
                  <a:pt x="4635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3"/>
          <p:cNvSpPr/>
          <p:nvPr/>
        </p:nvSpPr>
        <p:spPr>
          <a:xfrm>
            <a:off x="3011551" y="4976748"/>
            <a:ext cx="196850" cy="25400"/>
          </a:xfrm>
          <a:custGeom>
            <a:avLst/>
            <a:gdLst>
              <a:gd name="connsiteX0" fmla="*/ 6350 w 196850"/>
              <a:gd name="connsiteY0" fmla="*/ 6350 h 25400"/>
              <a:gd name="connsiteX1" fmla="*/ 190500 w 196850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96850" h="25400">
                <a:moveTo>
                  <a:pt x="6350" y="6350"/>
                </a:moveTo>
                <a:lnTo>
                  <a:pt x="19050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7900" y="1384300"/>
            <a:ext cx="863600" cy="127000"/>
          </a:xfrm>
          <a:prstGeom prst="rect">
            <a:avLst/>
          </a:prstGeom>
          <a:noFill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8900" y="2806700"/>
            <a:ext cx="558800" cy="254000"/>
          </a:xfrm>
          <a:prstGeom prst="rect">
            <a:avLst/>
          </a:prstGeom>
          <a:noFill/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3100" y="3949700"/>
            <a:ext cx="330200" cy="406400"/>
          </a:xfrm>
          <a:prstGeom prst="rect">
            <a:avLst/>
          </a:prstGeom>
          <a:noFill/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16000" y="3340100"/>
            <a:ext cx="101600" cy="1549400"/>
          </a:xfrm>
          <a:prstGeom prst="rect">
            <a:avLst/>
          </a:prstGeom>
          <a:noFill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6300" y="3784600"/>
            <a:ext cx="330200" cy="482600"/>
          </a:xfrm>
          <a:prstGeom prst="rect">
            <a:avLst/>
          </a:prstGeom>
          <a:noFill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11500" y="1206500"/>
            <a:ext cx="254000" cy="254000"/>
          </a:xfrm>
          <a:prstGeom prst="rect">
            <a:avLst/>
          </a:prstGeom>
          <a:noFill/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35300" y="1473200"/>
            <a:ext cx="482600" cy="101600"/>
          </a:xfrm>
          <a:prstGeom prst="rect">
            <a:avLst/>
          </a:prstGeom>
          <a:noFill/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52700" y="2324100"/>
            <a:ext cx="520700" cy="2705100"/>
          </a:xfrm>
          <a:prstGeom prst="rect">
            <a:avLst/>
          </a:prstGeom>
          <a:noFill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721100" y="2082800"/>
            <a:ext cx="254000" cy="101600"/>
          </a:xfrm>
          <a:prstGeom prst="rect">
            <a:avLst/>
          </a:prstGeom>
          <a:noFill/>
        </p:spPr>
      </p:pic>
      <p:pic>
        <p:nvPicPr>
          <p:cNvPr id="1024" name="Picture 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987800" y="1676400"/>
            <a:ext cx="101600" cy="622300"/>
          </a:xfrm>
          <a:prstGeom prst="rect">
            <a:avLst/>
          </a:prstGeom>
          <a:noFill/>
        </p:spPr>
      </p:pic>
      <p:pic>
        <p:nvPicPr>
          <p:cNvPr id="1025" name="Picture 3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559300" y="673100"/>
            <a:ext cx="558800" cy="558800"/>
          </a:xfrm>
          <a:prstGeom prst="rect">
            <a:avLst/>
          </a:prstGeom>
          <a:noFill/>
        </p:spPr>
      </p:pic>
      <p:pic>
        <p:nvPicPr>
          <p:cNvPr id="1026" name="Picture 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635500" y="2755900"/>
            <a:ext cx="711200" cy="127000"/>
          </a:xfrm>
          <a:prstGeom prst="rect">
            <a:avLst/>
          </a:prstGeom>
          <a:noFill/>
        </p:spPr>
      </p:pic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406900" y="4889500"/>
            <a:ext cx="1625600" cy="127000"/>
          </a:xfrm>
          <a:prstGeom prst="rect">
            <a:avLst/>
          </a:prstGeom>
          <a:noFill/>
        </p:spPr>
      </p:pic>
      <p:pic>
        <p:nvPicPr>
          <p:cNvPr id="1029" name="Picture 3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311900" y="3111500"/>
            <a:ext cx="558800" cy="1168400"/>
          </a:xfrm>
          <a:prstGeom prst="rect">
            <a:avLst/>
          </a:prstGeom>
          <a:noFill/>
        </p:spPr>
      </p:pic>
      <p:pic>
        <p:nvPicPr>
          <p:cNvPr id="1030" name="Picture 3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892300" y="863600"/>
            <a:ext cx="6223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OH</a:t>
            </a:r>
          </a:p>
        </p:txBody>
      </p:sp>
      <p:sp>
        <p:nvSpPr>
          <p:cNvPr id="1031" name="TextBox 1"/>
          <p:cNvSpPr txBox="1"/>
          <p:nvPr/>
        </p:nvSpPr>
        <p:spPr>
          <a:xfrm>
            <a:off x="1841500" y="1358900"/>
            <a:ext cx="4191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COO</a:t>
            </a:r>
          </a:p>
        </p:txBody>
      </p:sp>
      <p:sp>
        <p:nvSpPr>
          <p:cNvPr id="1032" name="TextBox 1"/>
          <p:cNvSpPr txBox="1"/>
          <p:nvPr/>
        </p:nvSpPr>
        <p:spPr>
          <a:xfrm>
            <a:off x="3810000" y="863600"/>
            <a:ext cx="4064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CHO</a:t>
            </a:r>
          </a:p>
        </p:txBody>
      </p:sp>
      <p:sp>
        <p:nvSpPr>
          <p:cNvPr id="1033" name="TextBox 1"/>
          <p:cNvSpPr txBox="1"/>
          <p:nvPr/>
        </p:nvSpPr>
        <p:spPr>
          <a:xfrm>
            <a:off x="3746500" y="1358900"/>
            <a:ext cx="4191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COO</a:t>
            </a:r>
          </a:p>
        </p:txBody>
      </p:sp>
      <p:sp>
        <p:nvSpPr>
          <p:cNvPr id="1034" name="TextBox 1"/>
          <p:cNvSpPr txBox="1"/>
          <p:nvPr/>
        </p:nvSpPr>
        <p:spPr>
          <a:xfrm>
            <a:off x="3441700" y="2463800"/>
            <a:ext cx="762000" cy="711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63500" algn="l"/>
              </a:tabLst>
            </a:pPr>
            <a:r>
              <a:rPr lang="en-US" altLang="zh-CN" dirty="0"/>
              <a:t>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NH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3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500"/>
              </a:lnSpc>
              <a:tabLst>
                <a:tab pos="63500" algn="l"/>
              </a:tabLst>
            </a:pPr>
            <a:r>
              <a:rPr lang="en-US" altLang="zh-CN" sz="1802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COO</a:t>
            </a:r>
          </a:p>
        </p:txBody>
      </p:sp>
      <p:sp>
        <p:nvSpPr>
          <p:cNvPr id="1035" name="TextBox 1"/>
          <p:cNvSpPr txBox="1"/>
          <p:nvPr/>
        </p:nvSpPr>
        <p:spPr>
          <a:xfrm>
            <a:off x="6019800" y="2146300"/>
            <a:ext cx="6985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02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1802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NH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3</a:t>
            </a:r>
          </a:p>
        </p:txBody>
      </p:sp>
      <p:sp>
        <p:nvSpPr>
          <p:cNvPr id="1036" name="TextBox 1"/>
          <p:cNvSpPr txBox="1"/>
          <p:nvPr/>
        </p:nvSpPr>
        <p:spPr>
          <a:xfrm>
            <a:off x="5956300" y="2641600"/>
            <a:ext cx="4191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COO</a:t>
            </a:r>
          </a:p>
        </p:txBody>
      </p:sp>
      <p:sp>
        <p:nvSpPr>
          <p:cNvPr id="1037" name="TextBox 1"/>
          <p:cNvSpPr txBox="1"/>
          <p:nvPr/>
        </p:nvSpPr>
        <p:spPr>
          <a:xfrm>
            <a:off x="5651500" y="2146300"/>
            <a:ext cx="1143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2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</a:p>
        </p:txBody>
      </p:sp>
      <p:sp>
        <p:nvSpPr>
          <p:cNvPr id="1038" name="TextBox 1"/>
          <p:cNvSpPr txBox="1"/>
          <p:nvPr/>
        </p:nvSpPr>
        <p:spPr>
          <a:xfrm>
            <a:off x="1917700" y="2527300"/>
            <a:ext cx="647700" cy="698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OH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4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CHOH</a:t>
            </a:r>
          </a:p>
        </p:txBody>
      </p:sp>
      <p:sp>
        <p:nvSpPr>
          <p:cNvPr id="1039" name="TextBox 1"/>
          <p:cNvSpPr txBox="1"/>
          <p:nvPr/>
        </p:nvSpPr>
        <p:spPr>
          <a:xfrm>
            <a:off x="292100" y="3619500"/>
            <a:ext cx="571500" cy="173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63500" algn="l"/>
              </a:tabLst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ATP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900"/>
              </a:lnSpc>
              <a:tabLst>
                <a:tab pos="63500" algn="l"/>
              </a:tabLst>
            </a:pPr>
            <a:r>
              <a:rPr lang="en-US" altLang="zh-CN" dirty="0"/>
              <a:t>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3PGA</a:t>
            </a:r>
          </a:p>
        </p:txBody>
      </p:sp>
      <p:sp>
        <p:nvSpPr>
          <p:cNvPr id="1040" name="TextBox 1"/>
          <p:cNvSpPr txBox="1"/>
          <p:nvPr/>
        </p:nvSpPr>
        <p:spPr>
          <a:xfrm>
            <a:off x="6261100" y="3505200"/>
            <a:ext cx="952500" cy="2082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63500" algn="l"/>
                <a:tab pos="76200" algn="l"/>
                <a:tab pos="609600" algn="l"/>
              </a:tabLst>
            </a:pPr>
            <a:r>
              <a:rPr lang="en-US" altLang="zh-CN" dirty="0"/>
              <a:t>		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200"/>
              </a:lnSpc>
              <a:tabLst>
                <a:tab pos="63500" algn="l"/>
                <a:tab pos="76200" algn="l"/>
                <a:tab pos="609600" algn="l"/>
              </a:tabLst>
            </a:pPr>
            <a:r>
              <a:rPr lang="en-US" altLang="zh-CN" dirty="0"/>
              <a:t>	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OH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600"/>
              </a:lnSpc>
              <a:tabLst>
                <a:tab pos="63500" algn="l"/>
                <a:tab pos="76200" algn="l"/>
                <a:tab pos="609600" algn="l"/>
              </a:tabLst>
            </a:pPr>
            <a:r>
              <a:rPr lang="en-US" altLang="zh-CN" dirty="0"/>
              <a:t>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CHNH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3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500"/>
              </a:lnSpc>
              <a:tabLst>
                <a:tab pos="63500" algn="l"/>
                <a:tab pos="76200" algn="l"/>
                <a:tab pos="609600" algn="l"/>
              </a:tabLst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COO</a:t>
            </a:r>
          </a:p>
        </p:txBody>
      </p:sp>
      <p:sp>
        <p:nvSpPr>
          <p:cNvPr id="1041" name="TextBox 1"/>
          <p:cNvSpPr txBox="1"/>
          <p:nvPr/>
        </p:nvSpPr>
        <p:spPr>
          <a:xfrm>
            <a:off x="5486400" y="1409700"/>
            <a:ext cx="19558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5" dirty="0">
                <a:solidFill>
                  <a:srgbClr val="CCFFFF"/>
                </a:solidFill>
                <a:latin typeface="Calibri" pitchFamily="18" charset="0"/>
                <a:cs typeface="Calibri" pitchFamily="18" charset="0"/>
              </a:rPr>
              <a:t>Mitochondria</a:t>
            </a:r>
          </a:p>
        </p:txBody>
      </p:sp>
      <p:sp>
        <p:nvSpPr>
          <p:cNvPr id="1042" name="TextBox 1"/>
          <p:cNvSpPr txBox="1"/>
          <p:nvPr/>
        </p:nvSpPr>
        <p:spPr>
          <a:xfrm>
            <a:off x="2273300" y="5829300"/>
            <a:ext cx="18034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798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Peroxisomes</a:t>
            </a:r>
          </a:p>
        </p:txBody>
      </p:sp>
      <p:sp>
        <p:nvSpPr>
          <p:cNvPr id="1043" name="TextBox 1"/>
          <p:cNvSpPr txBox="1"/>
          <p:nvPr/>
        </p:nvSpPr>
        <p:spPr>
          <a:xfrm>
            <a:off x="3060700" y="863600"/>
            <a:ext cx="2540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/>
            </a:pPr>
            <a:r>
              <a:rPr lang="en-US" altLang="zh-CN" sz="20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</a:t>
            </a:r>
            <a:r>
              <a:rPr lang="en-US" altLang="zh-CN" sz="133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</a:p>
        </p:txBody>
      </p:sp>
      <p:sp>
        <p:nvSpPr>
          <p:cNvPr id="1044" name="TextBox 1"/>
          <p:cNvSpPr txBox="1"/>
          <p:nvPr/>
        </p:nvSpPr>
        <p:spPr>
          <a:xfrm>
            <a:off x="6096000" y="5689600"/>
            <a:ext cx="5842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Serine</a:t>
            </a:r>
          </a:p>
        </p:txBody>
      </p:sp>
      <p:sp>
        <p:nvSpPr>
          <p:cNvPr id="1045" name="TextBox 1"/>
          <p:cNvSpPr txBox="1"/>
          <p:nvPr/>
        </p:nvSpPr>
        <p:spPr>
          <a:xfrm>
            <a:off x="3213100" y="3479800"/>
            <a:ext cx="965200" cy="2120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63500" algn="l"/>
                <a:tab pos="76200" algn="l"/>
                <a:tab pos="292100" algn="l"/>
              </a:tabLst>
            </a:pPr>
            <a:r>
              <a:rPr lang="en-US" altLang="zh-CN" dirty="0"/>
              <a:t>		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Glycine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700"/>
              </a:lnSpc>
              <a:tabLst>
                <a:tab pos="63500" algn="l"/>
                <a:tab pos="76200" algn="l"/>
                <a:tab pos="292100" algn="l"/>
              </a:tabLst>
            </a:pPr>
            <a:r>
              <a:rPr lang="en-US" altLang="zh-CN" dirty="0"/>
              <a:t>	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OH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600"/>
              </a:lnSpc>
              <a:tabLst>
                <a:tab pos="63500" algn="l"/>
                <a:tab pos="76200" algn="l"/>
                <a:tab pos="292100" algn="l"/>
              </a:tabLst>
            </a:pPr>
            <a:r>
              <a:rPr lang="en-US" altLang="zh-CN" dirty="0"/>
              <a:t>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CHNH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3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500"/>
              </a:lnSpc>
              <a:tabLst>
                <a:tab pos="63500" algn="l"/>
                <a:tab pos="76200" algn="l"/>
                <a:tab pos="292100" algn="l"/>
              </a:tabLst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COO</a:t>
            </a:r>
          </a:p>
        </p:txBody>
      </p:sp>
      <p:sp>
        <p:nvSpPr>
          <p:cNvPr id="1046" name="TextBox 1"/>
          <p:cNvSpPr txBox="1"/>
          <p:nvPr/>
        </p:nvSpPr>
        <p:spPr>
          <a:xfrm>
            <a:off x="1689100" y="1841500"/>
            <a:ext cx="9525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Glycolate</a:t>
            </a:r>
          </a:p>
        </p:txBody>
      </p:sp>
      <p:sp>
        <p:nvSpPr>
          <p:cNvPr id="1047" name="TextBox 1"/>
          <p:cNvSpPr txBox="1"/>
          <p:nvPr/>
        </p:nvSpPr>
        <p:spPr>
          <a:xfrm>
            <a:off x="5257800" y="431800"/>
            <a:ext cx="9525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Glyoxylate</a:t>
            </a:r>
          </a:p>
        </p:txBody>
      </p:sp>
      <p:sp>
        <p:nvSpPr>
          <p:cNvPr id="1048" name="TextBox 1"/>
          <p:cNvSpPr txBox="1"/>
          <p:nvPr/>
        </p:nvSpPr>
        <p:spPr>
          <a:xfrm>
            <a:off x="88900" y="2501900"/>
            <a:ext cx="9652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Glycerate</a:t>
            </a:r>
          </a:p>
        </p:txBody>
      </p:sp>
      <p:sp>
        <p:nvSpPr>
          <p:cNvPr id="1049" name="TextBox 1"/>
          <p:cNvSpPr txBox="1"/>
          <p:nvPr/>
        </p:nvSpPr>
        <p:spPr>
          <a:xfrm>
            <a:off x="5575300" y="3810000"/>
            <a:ext cx="4318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1802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NH</a:t>
            </a:r>
            <a:r>
              <a:rPr lang="en-US" altLang="zh-CN" sz="1202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3+</a:t>
            </a:r>
          </a:p>
        </p:txBody>
      </p:sp>
      <p:sp>
        <p:nvSpPr>
          <p:cNvPr id="1050" name="TextBox 1"/>
          <p:cNvSpPr txBox="1"/>
          <p:nvPr/>
        </p:nvSpPr>
        <p:spPr>
          <a:xfrm>
            <a:off x="88900" y="546100"/>
            <a:ext cx="5334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From</a:t>
            </a:r>
          </a:p>
        </p:txBody>
      </p:sp>
      <p:sp>
        <p:nvSpPr>
          <p:cNvPr id="1051" name="TextBox 1"/>
          <p:cNvSpPr txBox="1"/>
          <p:nvPr/>
        </p:nvSpPr>
        <p:spPr>
          <a:xfrm>
            <a:off x="88900" y="863600"/>
            <a:ext cx="12700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20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Chloroplasts</a:t>
            </a:r>
          </a:p>
        </p:txBody>
      </p:sp>
      <p:sp>
        <p:nvSpPr>
          <p:cNvPr id="1052" name="TextBox 1"/>
          <p:cNvSpPr txBox="1"/>
          <p:nvPr/>
        </p:nvSpPr>
        <p:spPr>
          <a:xfrm>
            <a:off x="3060700" y="1905000"/>
            <a:ext cx="4318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NH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3+</a:t>
            </a:r>
          </a:p>
        </p:txBody>
      </p:sp>
      <p:sp>
        <p:nvSpPr>
          <p:cNvPr id="1053" name="TextBox 1"/>
          <p:cNvSpPr txBox="1"/>
          <p:nvPr/>
        </p:nvSpPr>
        <p:spPr>
          <a:xfrm>
            <a:off x="1816100" y="3492500"/>
            <a:ext cx="647700" cy="2057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25400" algn="l"/>
                <a:tab pos="101600" algn="l"/>
              </a:tabLst>
            </a:pPr>
            <a:r>
              <a:rPr lang="en-US" altLang="zh-CN" dirty="0"/>
              <a:t>	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COO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500"/>
              </a:lnSpc>
              <a:tabLst>
                <a:tab pos="25400" algn="l"/>
                <a:tab pos="101600" algn="l"/>
              </a:tabLst>
            </a:pPr>
            <a:r>
              <a:rPr lang="en-US" altLang="zh-CN" dirty="0"/>
              <a:t>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</a:t>
            </a:r>
            <a:r>
              <a:rPr lang="en-US" altLang="zh-CN" sz="12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OH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400"/>
              </a:lnSpc>
              <a:tabLst>
                <a:tab pos="25400" algn="l"/>
                <a:tab pos="101600" algn="l"/>
              </a:tabLst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C=O</a:t>
            </a:r>
          </a:p>
          <a:p>
            <a:pPr>
              <a:lnSpc>
                <a:spcPts val="1000"/>
              </a:lnSpc>
            </a:pPr>
            <a:endParaRPr lang="en-US" altLang="zh-CN" dirty="0"/>
          </a:p>
          <a:p>
            <a:pPr>
              <a:lnSpc>
                <a:spcPts val="2400"/>
              </a:lnSpc>
              <a:tabLst>
                <a:tab pos="25400" algn="l"/>
                <a:tab pos="101600" algn="l"/>
              </a:tabLst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COO</a:t>
            </a:r>
          </a:p>
        </p:txBody>
      </p:sp>
      <p:sp>
        <p:nvSpPr>
          <p:cNvPr id="1054" name="TextBox 1"/>
          <p:cNvSpPr txBox="1"/>
          <p:nvPr/>
        </p:nvSpPr>
        <p:spPr>
          <a:xfrm>
            <a:off x="2476500" y="3784600"/>
            <a:ext cx="4318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406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NAD</a:t>
            </a:r>
            <a:r>
              <a:rPr lang="en-US" altLang="zh-CN" sz="938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+</a:t>
            </a:r>
          </a:p>
          <a:p>
            <a:pPr>
              <a:lnSpc>
                <a:spcPts val="2300"/>
              </a:lnSpc>
              <a:tabLst/>
            </a:pPr>
            <a:r>
              <a:rPr lang="en-US" altLang="zh-CN" sz="1403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NADH</a:t>
            </a:r>
          </a:p>
        </p:txBody>
      </p:sp>
      <p:sp>
        <p:nvSpPr>
          <p:cNvPr id="1055" name="TextBox 1"/>
          <p:cNvSpPr txBox="1"/>
          <p:nvPr/>
        </p:nvSpPr>
        <p:spPr>
          <a:xfrm>
            <a:off x="266700" y="5994400"/>
            <a:ext cx="1016000" cy="558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14300" algn="l"/>
              </a:tabLst>
            </a:pPr>
            <a:r>
              <a:rPr lang="en-US" altLang="zh-CN" sz="20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Hydroxy</a:t>
            </a:r>
          </a:p>
          <a:p>
            <a:pPr>
              <a:lnSpc>
                <a:spcPts val="2300"/>
              </a:lnSpc>
              <a:tabLst>
                <a:tab pos="114300" algn="l"/>
              </a:tabLst>
            </a:pPr>
            <a:r>
              <a:rPr lang="en-US" altLang="zh-CN" dirty="0"/>
              <a:t>	</a:t>
            </a:r>
            <a:r>
              <a:rPr lang="en-US" altLang="zh-CN" sz="20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pyruvate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905000" y="304800"/>
            <a:ext cx="2297684" cy="2309622"/>
          </a:xfrm>
          <a:custGeom>
            <a:avLst/>
            <a:gdLst>
              <a:gd name="connsiteX0" fmla="*/ 0 w 2297684"/>
              <a:gd name="connsiteY0" fmla="*/ 1154811 h 2309622"/>
              <a:gd name="connsiteX1" fmla="*/ 1148842 w 2297684"/>
              <a:gd name="connsiteY1" fmla="*/ 0 h 2309622"/>
              <a:gd name="connsiteX2" fmla="*/ 1148842 w 2297684"/>
              <a:gd name="connsiteY2" fmla="*/ 0 h 2309622"/>
              <a:gd name="connsiteX3" fmla="*/ 1148842 w 2297684"/>
              <a:gd name="connsiteY3" fmla="*/ 0 h 2309622"/>
              <a:gd name="connsiteX4" fmla="*/ 2297684 w 2297684"/>
              <a:gd name="connsiteY4" fmla="*/ 1154811 h 2309622"/>
              <a:gd name="connsiteX5" fmla="*/ 2297684 w 2297684"/>
              <a:gd name="connsiteY5" fmla="*/ 1154811 h 2309622"/>
              <a:gd name="connsiteX6" fmla="*/ 2297684 w 2297684"/>
              <a:gd name="connsiteY6" fmla="*/ 1154811 h 2309622"/>
              <a:gd name="connsiteX7" fmla="*/ 1148842 w 2297684"/>
              <a:gd name="connsiteY7" fmla="*/ 2309622 h 2309622"/>
              <a:gd name="connsiteX8" fmla="*/ 1148842 w 2297684"/>
              <a:gd name="connsiteY8" fmla="*/ 2309622 h 2309622"/>
              <a:gd name="connsiteX9" fmla="*/ 1148842 w 2297684"/>
              <a:gd name="connsiteY9" fmla="*/ 2309622 h 2309622"/>
              <a:gd name="connsiteX10" fmla="*/ 0 w 2297684"/>
              <a:gd name="connsiteY10" fmla="*/ 1154811 h 2309622"/>
              <a:gd name="connsiteX11" fmla="*/ 0 w 2297684"/>
              <a:gd name="connsiteY11" fmla="*/ 1154811 h 230962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2297684" h="2309622">
                <a:moveTo>
                  <a:pt x="0" y="1154811"/>
                </a:moveTo>
                <a:cubicBezTo>
                  <a:pt x="0" y="517016"/>
                  <a:pt x="514350" y="0"/>
                  <a:pt x="1148842" y="0"/>
                </a:cubicBezTo>
                <a:cubicBezTo>
                  <a:pt x="1148842" y="0"/>
                  <a:pt x="1148842" y="0"/>
                  <a:pt x="1148842" y="0"/>
                </a:cubicBezTo>
                <a:lnTo>
                  <a:pt x="1148842" y="0"/>
                </a:lnTo>
                <a:cubicBezTo>
                  <a:pt x="1783334" y="0"/>
                  <a:pt x="2297684" y="517016"/>
                  <a:pt x="2297684" y="1154811"/>
                </a:cubicBezTo>
                <a:cubicBezTo>
                  <a:pt x="2297684" y="1154811"/>
                  <a:pt x="2297684" y="1154811"/>
                  <a:pt x="2297684" y="1154811"/>
                </a:cubicBezTo>
                <a:lnTo>
                  <a:pt x="2297684" y="1154811"/>
                </a:lnTo>
                <a:cubicBezTo>
                  <a:pt x="2297684" y="1792604"/>
                  <a:pt x="1783334" y="2309622"/>
                  <a:pt x="1148842" y="2309622"/>
                </a:cubicBezTo>
                <a:cubicBezTo>
                  <a:pt x="1148842" y="2309622"/>
                  <a:pt x="1148842" y="2309622"/>
                  <a:pt x="1148842" y="2309622"/>
                </a:cubicBezTo>
                <a:lnTo>
                  <a:pt x="1148842" y="2309622"/>
                </a:lnTo>
                <a:cubicBezTo>
                  <a:pt x="514350" y="2309622"/>
                  <a:pt x="0" y="1792604"/>
                  <a:pt x="0" y="1154811"/>
                </a:cubicBezTo>
                <a:cubicBezTo>
                  <a:pt x="0" y="1154811"/>
                  <a:pt x="0" y="1154811"/>
                  <a:pt x="0" y="1154811"/>
                </a:cubicBezTo>
              </a:path>
            </a:pathLst>
          </a:custGeom>
          <a:solidFill>
            <a:srgbClr val="4F81B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892300" y="292100"/>
            <a:ext cx="2323084" cy="2335022"/>
          </a:xfrm>
          <a:custGeom>
            <a:avLst/>
            <a:gdLst>
              <a:gd name="connsiteX0" fmla="*/ 12700 w 2323084"/>
              <a:gd name="connsiteY0" fmla="*/ 1167511 h 2335022"/>
              <a:gd name="connsiteX1" fmla="*/ 1161542 w 2323084"/>
              <a:gd name="connsiteY1" fmla="*/ 12700 h 2335022"/>
              <a:gd name="connsiteX2" fmla="*/ 1161542 w 2323084"/>
              <a:gd name="connsiteY2" fmla="*/ 12700 h 2335022"/>
              <a:gd name="connsiteX3" fmla="*/ 1161542 w 2323084"/>
              <a:gd name="connsiteY3" fmla="*/ 12700 h 2335022"/>
              <a:gd name="connsiteX4" fmla="*/ 2310384 w 2323084"/>
              <a:gd name="connsiteY4" fmla="*/ 1167511 h 2335022"/>
              <a:gd name="connsiteX5" fmla="*/ 2310384 w 2323084"/>
              <a:gd name="connsiteY5" fmla="*/ 1167511 h 2335022"/>
              <a:gd name="connsiteX6" fmla="*/ 2310384 w 2323084"/>
              <a:gd name="connsiteY6" fmla="*/ 1167511 h 2335022"/>
              <a:gd name="connsiteX7" fmla="*/ 1161542 w 2323084"/>
              <a:gd name="connsiteY7" fmla="*/ 2322322 h 2335022"/>
              <a:gd name="connsiteX8" fmla="*/ 1161542 w 2323084"/>
              <a:gd name="connsiteY8" fmla="*/ 2322322 h 2335022"/>
              <a:gd name="connsiteX9" fmla="*/ 1161542 w 2323084"/>
              <a:gd name="connsiteY9" fmla="*/ 2322322 h 2335022"/>
              <a:gd name="connsiteX10" fmla="*/ 12700 w 2323084"/>
              <a:gd name="connsiteY10" fmla="*/ 1167511 h 2335022"/>
              <a:gd name="connsiteX11" fmla="*/ 12700 w 2323084"/>
              <a:gd name="connsiteY11" fmla="*/ 1167511 h 233502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2323084" h="2335022">
                <a:moveTo>
                  <a:pt x="12700" y="1167511"/>
                </a:moveTo>
                <a:cubicBezTo>
                  <a:pt x="12700" y="529716"/>
                  <a:pt x="527050" y="12700"/>
                  <a:pt x="1161542" y="12700"/>
                </a:cubicBezTo>
                <a:cubicBezTo>
                  <a:pt x="1161542" y="12700"/>
                  <a:pt x="1161542" y="12700"/>
                  <a:pt x="1161542" y="12700"/>
                </a:cubicBezTo>
                <a:lnTo>
                  <a:pt x="1161542" y="12700"/>
                </a:lnTo>
                <a:cubicBezTo>
                  <a:pt x="1796034" y="12700"/>
                  <a:pt x="2310384" y="529716"/>
                  <a:pt x="2310384" y="1167511"/>
                </a:cubicBezTo>
                <a:cubicBezTo>
                  <a:pt x="2310384" y="1167511"/>
                  <a:pt x="2310384" y="1167511"/>
                  <a:pt x="2310384" y="1167511"/>
                </a:cubicBezTo>
                <a:lnTo>
                  <a:pt x="2310384" y="1167511"/>
                </a:lnTo>
                <a:cubicBezTo>
                  <a:pt x="2310384" y="1805304"/>
                  <a:pt x="1796034" y="2322322"/>
                  <a:pt x="1161542" y="2322322"/>
                </a:cubicBezTo>
                <a:cubicBezTo>
                  <a:pt x="1161542" y="2322322"/>
                  <a:pt x="1161542" y="2322322"/>
                  <a:pt x="1161542" y="2322322"/>
                </a:cubicBezTo>
                <a:lnTo>
                  <a:pt x="1161542" y="2322322"/>
                </a:lnTo>
                <a:cubicBezTo>
                  <a:pt x="527050" y="2322322"/>
                  <a:pt x="12700" y="1805304"/>
                  <a:pt x="12700" y="1167511"/>
                </a:cubicBezTo>
                <a:cubicBezTo>
                  <a:pt x="12700" y="1167511"/>
                  <a:pt x="12700" y="1167511"/>
                  <a:pt x="12700" y="1167511"/>
                </a:cubicBez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2103501" y="2879979"/>
            <a:ext cx="1145032" cy="1065275"/>
          </a:xfrm>
          <a:custGeom>
            <a:avLst/>
            <a:gdLst>
              <a:gd name="connsiteX0" fmla="*/ 1145031 w 1145032"/>
              <a:gd name="connsiteY0" fmla="*/ 277494 h 1065275"/>
              <a:gd name="connsiteX1" fmla="*/ 347979 w 1145032"/>
              <a:gd name="connsiteY1" fmla="*/ 1065275 h 1065275"/>
              <a:gd name="connsiteX2" fmla="*/ 0 w 1145032"/>
              <a:gd name="connsiteY2" fmla="*/ 0 h 1065275"/>
              <a:gd name="connsiteX3" fmla="*/ 1145031 w 1145032"/>
              <a:gd name="connsiteY3" fmla="*/ 277494 h 10652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45032" h="1065275">
                <a:moveTo>
                  <a:pt x="1145031" y="277494"/>
                </a:moveTo>
                <a:lnTo>
                  <a:pt x="347979" y="1065275"/>
                </a:lnTo>
                <a:lnTo>
                  <a:pt x="0" y="0"/>
                </a:lnTo>
                <a:lnTo>
                  <a:pt x="1145031" y="277494"/>
                </a:lnTo>
              </a:path>
            </a:pathLst>
          </a:custGeom>
          <a:solidFill>
            <a:srgbClr val="B2C1D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971067" y="4298315"/>
            <a:ext cx="2245461" cy="2245411"/>
          </a:xfrm>
          <a:custGeom>
            <a:avLst/>
            <a:gdLst>
              <a:gd name="connsiteX0" fmla="*/ 0 w 2245461"/>
              <a:gd name="connsiteY0" fmla="*/ 1122679 h 2245411"/>
              <a:gd name="connsiteX1" fmla="*/ 1122781 w 2245461"/>
              <a:gd name="connsiteY1" fmla="*/ 0 h 2245411"/>
              <a:gd name="connsiteX2" fmla="*/ 1122781 w 2245461"/>
              <a:gd name="connsiteY2" fmla="*/ 0 h 2245411"/>
              <a:gd name="connsiteX3" fmla="*/ 1122781 w 2245461"/>
              <a:gd name="connsiteY3" fmla="*/ 0 h 2245411"/>
              <a:gd name="connsiteX4" fmla="*/ 2245461 w 2245461"/>
              <a:gd name="connsiteY4" fmla="*/ 1122679 h 2245411"/>
              <a:gd name="connsiteX5" fmla="*/ 2245461 w 2245461"/>
              <a:gd name="connsiteY5" fmla="*/ 1122679 h 2245411"/>
              <a:gd name="connsiteX6" fmla="*/ 2245461 w 2245461"/>
              <a:gd name="connsiteY6" fmla="*/ 1122679 h 2245411"/>
              <a:gd name="connsiteX7" fmla="*/ 1122781 w 2245461"/>
              <a:gd name="connsiteY7" fmla="*/ 2245411 h 2245411"/>
              <a:gd name="connsiteX8" fmla="*/ 1122781 w 2245461"/>
              <a:gd name="connsiteY8" fmla="*/ 2245411 h 2245411"/>
              <a:gd name="connsiteX9" fmla="*/ 1122781 w 2245461"/>
              <a:gd name="connsiteY9" fmla="*/ 2245411 h 2245411"/>
              <a:gd name="connsiteX10" fmla="*/ 0 w 2245461"/>
              <a:gd name="connsiteY10" fmla="*/ 1122679 h 2245411"/>
              <a:gd name="connsiteX11" fmla="*/ 0 w 2245461"/>
              <a:gd name="connsiteY11" fmla="*/ 1122679 h 22454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2245461" h="2245411">
                <a:moveTo>
                  <a:pt x="0" y="1122679"/>
                </a:moveTo>
                <a:cubicBezTo>
                  <a:pt x="0" y="502665"/>
                  <a:pt x="502640" y="0"/>
                  <a:pt x="1122781" y="0"/>
                </a:cubicBezTo>
                <a:cubicBezTo>
                  <a:pt x="1122781" y="0"/>
                  <a:pt x="1122781" y="0"/>
                  <a:pt x="1122781" y="0"/>
                </a:cubicBezTo>
                <a:lnTo>
                  <a:pt x="1122781" y="0"/>
                </a:lnTo>
                <a:cubicBezTo>
                  <a:pt x="1742795" y="0"/>
                  <a:pt x="2245461" y="502665"/>
                  <a:pt x="2245461" y="1122679"/>
                </a:cubicBezTo>
                <a:cubicBezTo>
                  <a:pt x="2245461" y="1122679"/>
                  <a:pt x="2245461" y="1122679"/>
                  <a:pt x="2245461" y="1122679"/>
                </a:cubicBezTo>
                <a:lnTo>
                  <a:pt x="2245461" y="1122679"/>
                </a:lnTo>
                <a:cubicBezTo>
                  <a:pt x="2245461" y="1742744"/>
                  <a:pt x="1742795" y="2245411"/>
                  <a:pt x="1122781" y="2245411"/>
                </a:cubicBezTo>
                <a:cubicBezTo>
                  <a:pt x="1122781" y="2245411"/>
                  <a:pt x="1122781" y="2245411"/>
                  <a:pt x="1122781" y="2245411"/>
                </a:cubicBezTo>
                <a:lnTo>
                  <a:pt x="1122781" y="2245411"/>
                </a:lnTo>
                <a:cubicBezTo>
                  <a:pt x="502640" y="2245411"/>
                  <a:pt x="0" y="1742744"/>
                  <a:pt x="0" y="1122679"/>
                </a:cubicBezTo>
                <a:cubicBezTo>
                  <a:pt x="0" y="1122679"/>
                  <a:pt x="0" y="1122679"/>
                  <a:pt x="0" y="1122679"/>
                </a:cubicBezTo>
              </a:path>
            </a:pathLst>
          </a:custGeom>
          <a:solidFill>
            <a:srgbClr val="4F81B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58367" y="4285615"/>
            <a:ext cx="2270861" cy="2270811"/>
          </a:xfrm>
          <a:custGeom>
            <a:avLst/>
            <a:gdLst>
              <a:gd name="connsiteX0" fmla="*/ 12700 w 2270861"/>
              <a:gd name="connsiteY0" fmla="*/ 1135379 h 2270811"/>
              <a:gd name="connsiteX1" fmla="*/ 1135481 w 2270861"/>
              <a:gd name="connsiteY1" fmla="*/ 12700 h 2270811"/>
              <a:gd name="connsiteX2" fmla="*/ 1135481 w 2270861"/>
              <a:gd name="connsiteY2" fmla="*/ 12700 h 2270811"/>
              <a:gd name="connsiteX3" fmla="*/ 1135481 w 2270861"/>
              <a:gd name="connsiteY3" fmla="*/ 12700 h 2270811"/>
              <a:gd name="connsiteX4" fmla="*/ 2258161 w 2270861"/>
              <a:gd name="connsiteY4" fmla="*/ 1135379 h 2270811"/>
              <a:gd name="connsiteX5" fmla="*/ 2258161 w 2270861"/>
              <a:gd name="connsiteY5" fmla="*/ 1135379 h 2270811"/>
              <a:gd name="connsiteX6" fmla="*/ 2258161 w 2270861"/>
              <a:gd name="connsiteY6" fmla="*/ 1135379 h 2270811"/>
              <a:gd name="connsiteX7" fmla="*/ 1135481 w 2270861"/>
              <a:gd name="connsiteY7" fmla="*/ 2258111 h 2270811"/>
              <a:gd name="connsiteX8" fmla="*/ 1135481 w 2270861"/>
              <a:gd name="connsiteY8" fmla="*/ 2258111 h 2270811"/>
              <a:gd name="connsiteX9" fmla="*/ 1135481 w 2270861"/>
              <a:gd name="connsiteY9" fmla="*/ 2258111 h 2270811"/>
              <a:gd name="connsiteX10" fmla="*/ 12700 w 2270861"/>
              <a:gd name="connsiteY10" fmla="*/ 1135379 h 2270811"/>
              <a:gd name="connsiteX11" fmla="*/ 12700 w 2270861"/>
              <a:gd name="connsiteY11" fmla="*/ 1135379 h 22708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2270861" h="2270811">
                <a:moveTo>
                  <a:pt x="12700" y="1135379"/>
                </a:moveTo>
                <a:cubicBezTo>
                  <a:pt x="12700" y="515365"/>
                  <a:pt x="515340" y="12700"/>
                  <a:pt x="1135481" y="12700"/>
                </a:cubicBezTo>
                <a:cubicBezTo>
                  <a:pt x="1135481" y="12700"/>
                  <a:pt x="1135481" y="12700"/>
                  <a:pt x="1135481" y="12700"/>
                </a:cubicBezTo>
                <a:lnTo>
                  <a:pt x="1135481" y="12700"/>
                </a:lnTo>
                <a:cubicBezTo>
                  <a:pt x="1755495" y="12700"/>
                  <a:pt x="2258161" y="515365"/>
                  <a:pt x="2258161" y="1135379"/>
                </a:cubicBezTo>
                <a:cubicBezTo>
                  <a:pt x="2258161" y="1135379"/>
                  <a:pt x="2258161" y="1135379"/>
                  <a:pt x="2258161" y="1135379"/>
                </a:cubicBezTo>
                <a:lnTo>
                  <a:pt x="2258161" y="1135379"/>
                </a:lnTo>
                <a:cubicBezTo>
                  <a:pt x="2258161" y="1755444"/>
                  <a:pt x="1755495" y="2258111"/>
                  <a:pt x="1135481" y="2258111"/>
                </a:cubicBezTo>
                <a:cubicBezTo>
                  <a:pt x="1135481" y="2258111"/>
                  <a:pt x="1135481" y="2258111"/>
                  <a:pt x="1135481" y="2258111"/>
                </a:cubicBezTo>
                <a:lnTo>
                  <a:pt x="1135481" y="2258111"/>
                </a:lnTo>
                <a:cubicBezTo>
                  <a:pt x="515340" y="2258111"/>
                  <a:pt x="12700" y="1755444"/>
                  <a:pt x="12700" y="1135379"/>
                </a:cubicBezTo>
                <a:cubicBezTo>
                  <a:pt x="12700" y="1135379"/>
                  <a:pt x="12700" y="1135379"/>
                  <a:pt x="12700" y="1135379"/>
                </a:cubicBez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404740" y="4831841"/>
            <a:ext cx="953389" cy="1178280"/>
          </a:xfrm>
          <a:custGeom>
            <a:avLst/>
            <a:gdLst>
              <a:gd name="connsiteX0" fmla="*/ 0 w 953389"/>
              <a:gd name="connsiteY0" fmla="*/ 0 h 1178280"/>
              <a:gd name="connsiteX1" fmla="*/ 953389 w 953389"/>
              <a:gd name="connsiteY1" fmla="*/ 589153 h 1178280"/>
              <a:gd name="connsiteX2" fmla="*/ 0 w 953389"/>
              <a:gd name="connsiteY2" fmla="*/ 1178280 h 1178280"/>
              <a:gd name="connsiteX3" fmla="*/ 0 w 953389"/>
              <a:gd name="connsiteY3" fmla="*/ 0 h 11782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953389" h="1178280">
                <a:moveTo>
                  <a:pt x="0" y="0"/>
                </a:moveTo>
                <a:lnTo>
                  <a:pt x="953389" y="589153"/>
                </a:lnTo>
                <a:lnTo>
                  <a:pt x="0" y="1178280"/>
                </a:lnTo>
                <a:lnTo>
                  <a:pt x="0" y="0"/>
                </a:lnTo>
              </a:path>
            </a:pathLst>
          </a:custGeom>
          <a:solidFill>
            <a:srgbClr val="B2C1D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6492494" y="4298315"/>
            <a:ext cx="2245487" cy="2245411"/>
          </a:xfrm>
          <a:custGeom>
            <a:avLst/>
            <a:gdLst>
              <a:gd name="connsiteX0" fmla="*/ 0 w 2245487"/>
              <a:gd name="connsiteY0" fmla="*/ 1122679 h 2245411"/>
              <a:gd name="connsiteX1" fmla="*/ 1122679 w 2245487"/>
              <a:gd name="connsiteY1" fmla="*/ 0 h 2245411"/>
              <a:gd name="connsiteX2" fmla="*/ 1122679 w 2245487"/>
              <a:gd name="connsiteY2" fmla="*/ 0 h 2245411"/>
              <a:gd name="connsiteX3" fmla="*/ 1122679 w 2245487"/>
              <a:gd name="connsiteY3" fmla="*/ 0 h 2245411"/>
              <a:gd name="connsiteX4" fmla="*/ 2245487 w 2245487"/>
              <a:gd name="connsiteY4" fmla="*/ 1122679 h 2245411"/>
              <a:gd name="connsiteX5" fmla="*/ 2245487 w 2245487"/>
              <a:gd name="connsiteY5" fmla="*/ 1122679 h 2245411"/>
              <a:gd name="connsiteX6" fmla="*/ 2245487 w 2245487"/>
              <a:gd name="connsiteY6" fmla="*/ 1122679 h 2245411"/>
              <a:gd name="connsiteX7" fmla="*/ 1122679 w 2245487"/>
              <a:gd name="connsiteY7" fmla="*/ 2245411 h 2245411"/>
              <a:gd name="connsiteX8" fmla="*/ 1122679 w 2245487"/>
              <a:gd name="connsiteY8" fmla="*/ 2245411 h 2245411"/>
              <a:gd name="connsiteX9" fmla="*/ 1122679 w 2245487"/>
              <a:gd name="connsiteY9" fmla="*/ 2245411 h 2245411"/>
              <a:gd name="connsiteX10" fmla="*/ 0 w 2245487"/>
              <a:gd name="connsiteY10" fmla="*/ 1122679 h 2245411"/>
              <a:gd name="connsiteX11" fmla="*/ 0 w 2245487"/>
              <a:gd name="connsiteY11" fmla="*/ 1122679 h 22454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2245487" h="2245411">
                <a:moveTo>
                  <a:pt x="0" y="1122679"/>
                </a:moveTo>
                <a:cubicBezTo>
                  <a:pt x="0" y="502665"/>
                  <a:pt x="502665" y="0"/>
                  <a:pt x="1122679" y="0"/>
                </a:cubicBezTo>
                <a:cubicBezTo>
                  <a:pt x="1122679" y="0"/>
                  <a:pt x="1122679" y="0"/>
                  <a:pt x="1122679" y="0"/>
                </a:cubicBezTo>
                <a:lnTo>
                  <a:pt x="1122679" y="0"/>
                </a:lnTo>
                <a:cubicBezTo>
                  <a:pt x="1742821" y="0"/>
                  <a:pt x="2245487" y="502665"/>
                  <a:pt x="2245487" y="1122679"/>
                </a:cubicBezTo>
                <a:cubicBezTo>
                  <a:pt x="2245487" y="1122679"/>
                  <a:pt x="2245487" y="1122679"/>
                  <a:pt x="2245487" y="1122679"/>
                </a:cubicBezTo>
                <a:lnTo>
                  <a:pt x="2245487" y="1122679"/>
                </a:lnTo>
                <a:cubicBezTo>
                  <a:pt x="2245487" y="1742744"/>
                  <a:pt x="1742821" y="2245411"/>
                  <a:pt x="1122679" y="2245411"/>
                </a:cubicBezTo>
                <a:cubicBezTo>
                  <a:pt x="1122679" y="2245411"/>
                  <a:pt x="1122679" y="2245411"/>
                  <a:pt x="1122679" y="2245411"/>
                </a:cubicBezTo>
                <a:lnTo>
                  <a:pt x="1122679" y="2245411"/>
                </a:lnTo>
                <a:cubicBezTo>
                  <a:pt x="502665" y="2245411"/>
                  <a:pt x="0" y="1742744"/>
                  <a:pt x="0" y="1122679"/>
                </a:cubicBezTo>
                <a:cubicBezTo>
                  <a:pt x="0" y="1122679"/>
                  <a:pt x="0" y="1122679"/>
                  <a:pt x="0" y="1122679"/>
                </a:cubicBezTo>
              </a:path>
            </a:pathLst>
          </a:custGeom>
          <a:solidFill>
            <a:srgbClr val="4F81B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6479794" y="4285615"/>
            <a:ext cx="2270887" cy="2270811"/>
          </a:xfrm>
          <a:custGeom>
            <a:avLst/>
            <a:gdLst>
              <a:gd name="connsiteX0" fmla="*/ 12700 w 2270887"/>
              <a:gd name="connsiteY0" fmla="*/ 1135379 h 2270811"/>
              <a:gd name="connsiteX1" fmla="*/ 1135379 w 2270887"/>
              <a:gd name="connsiteY1" fmla="*/ 12700 h 2270811"/>
              <a:gd name="connsiteX2" fmla="*/ 1135379 w 2270887"/>
              <a:gd name="connsiteY2" fmla="*/ 12700 h 2270811"/>
              <a:gd name="connsiteX3" fmla="*/ 1135379 w 2270887"/>
              <a:gd name="connsiteY3" fmla="*/ 12700 h 2270811"/>
              <a:gd name="connsiteX4" fmla="*/ 2258187 w 2270887"/>
              <a:gd name="connsiteY4" fmla="*/ 1135379 h 2270811"/>
              <a:gd name="connsiteX5" fmla="*/ 2258187 w 2270887"/>
              <a:gd name="connsiteY5" fmla="*/ 1135379 h 2270811"/>
              <a:gd name="connsiteX6" fmla="*/ 2258187 w 2270887"/>
              <a:gd name="connsiteY6" fmla="*/ 1135379 h 2270811"/>
              <a:gd name="connsiteX7" fmla="*/ 1135379 w 2270887"/>
              <a:gd name="connsiteY7" fmla="*/ 2258111 h 2270811"/>
              <a:gd name="connsiteX8" fmla="*/ 1135379 w 2270887"/>
              <a:gd name="connsiteY8" fmla="*/ 2258111 h 2270811"/>
              <a:gd name="connsiteX9" fmla="*/ 1135379 w 2270887"/>
              <a:gd name="connsiteY9" fmla="*/ 2258111 h 2270811"/>
              <a:gd name="connsiteX10" fmla="*/ 12700 w 2270887"/>
              <a:gd name="connsiteY10" fmla="*/ 1135379 h 2270811"/>
              <a:gd name="connsiteX11" fmla="*/ 12700 w 2270887"/>
              <a:gd name="connsiteY11" fmla="*/ 1135379 h 22708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2270887" h="2270811">
                <a:moveTo>
                  <a:pt x="12700" y="1135379"/>
                </a:moveTo>
                <a:cubicBezTo>
                  <a:pt x="12700" y="515365"/>
                  <a:pt x="515365" y="12700"/>
                  <a:pt x="1135379" y="12700"/>
                </a:cubicBezTo>
                <a:cubicBezTo>
                  <a:pt x="1135379" y="12700"/>
                  <a:pt x="1135379" y="12700"/>
                  <a:pt x="1135379" y="12700"/>
                </a:cubicBezTo>
                <a:lnTo>
                  <a:pt x="1135379" y="12700"/>
                </a:lnTo>
                <a:cubicBezTo>
                  <a:pt x="1755521" y="12700"/>
                  <a:pt x="2258187" y="515365"/>
                  <a:pt x="2258187" y="1135379"/>
                </a:cubicBezTo>
                <a:cubicBezTo>
                  <a:pt x="2258187" y="1135379"/>
                  <a:pt x="2258187" y="1135379"/>
                  <a:pt x="2258187" y="1135379"/>
                </a:cubicBezTo>
                <a:lnTo>
                  <a:pt x="2258187" y="1135379"/>
                </a:lnTo>
                <a:cubicBezTo>
                  <a:pt x="2258187" y="1755444"/>
                  <a:pt x="1755521" y="2258111"/>
                  <a:pt x="1135379" y="2258111"/>
                </a:cubicBezTo>
                <a:cubicBezTo>
                  <a:pt x="1135379" y="2258111"/>
                  <a:pt x="1135379" y="2258111"/>
                  <a:pt x="1135379" y="2258111"/>
                </a:cubicBezTo>
                <a:lnTo>
                  <a:pt x="1135379" y="2258111"/>
                </a:lnTo>
                <a:cubicBezTo>
                  <a:pt x="515365" y="2258111"/>
                  <a:pt x="12700" y="1755444"/>
                  <a:pt x="12700" y="1135379"/>
                </a:cubicBezTo>
                <a:cubicBezTo>
                  <a:pt x="12700" y="1135379"/>
                  <a:pt x="12700" y="1135379"/>
                  <a:pt x="12700" y="1135379"/>
                </a:cubicBez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7039482" y="2813050"/>
            <a:ext cx="1178305" cy="958088"/>
          </a:xfrm>
          <a:custGeom>
            <a:avLst/>
            <a:gdLst>
              <a:gd name="connsiteX0" fmla="*/ 0 w 1178305"/>
              <a:gd name="connsiteY0" fmla="*/ 948563 h 958088"/>
              <a:gd name="connsiteX1" fmla="*/ 596900 w 1178305"/>
              <a:gd name="connsiteY1" fmla="*/ 0 h 958088"/>
              <a:gd name="connsiteX2" fmla="*/ 1178306 w 1178305"/>
              <a:gd name="connsiteY2" fmla="*/ 958088 h 958088"/>
              <a:gd name="connsiteX3" fmla="*/ 0 w 1178305"/>
              <a:gd name="connsiteY3" fmla="*/ 948563 h 9580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78305" h="958088">
                <a:moveTo>
                  <a:pt x="0" y="948563"/>
                </a:moveTo>
                <a:lnTo>
                  <a:pt x="596900" y="0"/>
                </a:lnTo>
                <a:lnTo>
                  <a:pt x="1178306" y="958088"/>
                </a:lnTo>
                <a:lnTo>
                  <a:pt x="0" y="948563"/>
                </a:lnTo>
              </a:path>
            </a:pathLst>
          </a:custGeom>
          <a:solidFill>
            <a:srgbClr val="B2C1D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6572504" y="297179"/>
            <a:ext cx="2152141" cy="2037969"/>
          </a:xfrm>
          <a:custGeom>
            <a:avLst/>
            <a:gdLst>
              <a:gd name="connsiteX0" fmla="*/ 0 w 2152141"/>
              <a:gd name="connsiteY0" fmla="*/ 1019047 h 2037969"/>
              <a:gd name="connsiteX1" fmla="*/ 1076070 w 2152141"/>
              <a:gd name="connsiteY1" fmla="*/ 0 h 2037969"/>
              <a:gd name="connsiteX2" fmla="*/ 1076070 w 2152141"/>
              <a:gd name="connsiteY2" fmla="*/ 0 h 2037969"/>
              <a:gd name="connsiteX3" fmla="*/ 1076070 w 2152141"/>
              <a:gd name="connsiteY3" fmla="*/ 0 h 2037969"/>
              <a:gd name="connsiteX4" fmla="*/ 2152141 w 2152141"/>
              <a:gd name="connsiteY4" fmla="*/ 1019047 h 2037969"/>
              <a:gd name="connsiteX5" fmla="*/ 2152141 w 2152141"/>
              <a:gd name="connsiteY5" fmla="*/ 1019047 h 2037969"/>
              <a:gd name="connsiteX6" fmla="*/ 2152141 w 2152141"/>
              <a:gd name="connsiteY6" fmla="*/ 1019047 h 2037969"/>
              <a:gd name="connsiteX7" fmla="*/ 1076070 w 2152141"/>
              <a:gd name="connsiteY7" fmla="*/ 2037968 h 2037969"/>
              <a:gd name="connsiteX8" fmla="*/ 1076070 w 2152141"/>
              <a:gd name="connsiteY8" fmla="*/ 2037968 h 2037969"/>
              <a:gd name="connsiteX9" fmla="*/ 1076070 w 2152141"/>
              <a:gd name="connsiteY9" fmla="*/ 2037968 h 2037969"/>
              <a:gd name="connsiteX10" fmla="*/ 0 w 2152141"/>
              <a:gd name="connsiteY10" fmla="*/ 1019047 h 2037969"/>
              <a:gd name="connsiteX11" fmla="*/ 0 w 2152141"/>
              <a:gd name="connsiteY11" fmla="*/ 1019047 h 20379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2152141" h="2037969">
                <a:moveTo>
                  <a:pt x="0" y="1019047"/>
                </a:moveTo>
                <a:cubicBezTo>
                  <a:pt x="0" y="456311"/>
                  <a:pt x="481710" y="0"/>
                  <a:pt x="1076070" y="0"/>
                </a:cubicBezTo>
                <a:cubicBezTo>
                  <a:pt x="1076070" y="0"/>
                  <a:pt x="1076070" y="0"/>
                  <a:pt x="1076070" y="0"/>
                </a:cubicBezTo>
                <a:lnTo>
                  <a:pt x="1076070" y="0"/>
                </a:lnTo>
                <a:cubicBezTo>
                  <a:pt x="1670303" y="0"/>
                  <a:pt x="2152141" y="456311"/>
                  <a:pt x="2152141" y="1019047"/>
                </a:cubicBezTo>
                <a:cubicBezTo>
                  <a:pt x="2152141" y="1019047"/>
                  <a:pt x="2152141" y="1019047"/>
                  <a:pt x="2152141" y="1019047"/>
                </a:cubicBezTo>
                <a:lnTo>
                  <a:pt x="2152141" y="1019047"/>
                </a:lnTo>
                <a:cubicBezTo>
                  <a:pt x="2152141" y="1581784"/>
                  <a:pt x="1670303" y="2037968"/>
                  <a:pt x="1076070" y="2037968"/>
                </a:cubicBezTo>
                <a:cubicBezTo>
                  <a:pt x="1076070" y="2037968"/>
                  <a:pt x="1076070" y="2037968"/>
                  <a:pt x="1076070" y="2037968"/>
                </a:cubicBezTo>
                <a:lnTo>
                  <a:pt x="1076070" y="2037968"/>
                </a:lnTo>
                <a:cubicBezTo>
                  <a:pt x="481710" y="2037968"/>
                  <a:pt x="0" y="1581784"/>
                  <a:pt x="0" y="1019047"/>
                </a:cubicBezTo>
                <a:cubicBezTo>
                  <a:pt x="0" y="1019047"/>
                  <a:pt x="0" y="1019047"/>
                  <a:pt x="0" y="1019047"/>
                </a:cubicBezTo>
              </a:path>
            </a:pathLst>
          </a:custGeom>
          <a:solidFill>
            <a:srgbClr val="4F81B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6559804" y="284479"/>
            <a:ext cx="2177541" cy="2063369"/>
          </a:xfrm>
          <a:custGeom>
            <a:avLst/>
            <a:gdLst>
              <a:gd name="connsiteX0" fmla="*/ 12700 w 2177541"/>
              <a:gd name="connsiteY0" fmla="*/ 1031747 h 2063369"/>
              <a:gd name="connsiteX1" fmla="*/ 1088770 w 2177541"/>
              <a:gd name="connsiteY1" fmla="*/ 12700 h 2063369"/>
              <a:gd name="connsiteX2" fmla="*/ 1088770 w 2177541"/>
              <a:gd name="connsiteY2" fmla="*/ 12700 h 2063369"/>
              <a:gd name="connsiteX3" fmla="*/ 1088770 w 2177541"/>
              <a:gd name="connsiteY3" fmla="*/ 12700 h 2063369"/>
              <a:gd name="connsiteX4" fmla="*/ 2164841 w 2177541"/>
              <a:gd name="connsiteY4" fmla="*/ 1031747 h 2063369"/>
              <a:gd name="connsiteX5" fmla="*/ 2164841 w 2177541"/>
              <a:gd name="connsiteY5" fmla="*/ 1031747 h 2063369"/>
              <a:gd name="connsiteX6" fmla="*/ 2164841 w 2177541"/>
              <a:gd name="connsiteY6" fmla="*/ 1031747 h 2063369"/>
              <a:gd name="connsiteX7" fmla="*/ 1088770 w 2177541"/>
              <a:gd name="connsiteY7" fmla="*/ 2050668 h 2063369"/>
              <a:gd name="connsiteX8" fmla="*/ 1088770 w 2177541"/>
              <a:gd name="connsiteY8" fmla="*/ 2050668 h 2063369"/>
              <a:gd name="connsiteX9" fmla="*/ 1088770 w 2177541"/>
              <a:gd name="connsiteY9" fmla="*/ 2050668 h 2063369"/>
              <a:gd name="connsiteX10" fmla="*/ 12700 w 2177541"/>
              <a:gd name="connsiteY10" fmla="*/ 1031747 h 2063369"/>
              <a:gd name="connsiteX11" fmla="*/ 12700 w 2177541"/>
              <a:gd name="connsiteY11" fmla="*/ 1031747 h 20633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2177541" h="2063369">
                <a:moveTo>
                  <a:pt x="12700" y="1031747"/>
                </a:moveTo>
                <a:cubicBezTo>
                  <a:pt x="12700" y="469011"/>
                  <a:pt x="494410" y="12700"/>
                  <a:pt x="1088770" y="12700"/>
                </a:cubicBezTo>
                <a:cubicBezTo>
                  <a:pt x="1088770" y="12700"/>
                  <a:pt x="1088770" y="12700"/>
                  <a:pt x="1088770" y="12700"/>
                </a:cubicBezTo>
                <a:lnTo>
                  <a:pt x="1088770" y="12700"/>
                </a:lnTo>
                <a:cubicBezTo>
                  <a:pt x="1683003" y="12700"/>
                  <a:pt x="2164841" y="469011"/>
                  <a:pt x="2164841" y="1031747"/>
                </a:cubicBezTo>
                <a:cubicBezTo>
                  <a:pt x="2164841" y="1031747"/>
                  <a:pt x="2164841" y="1031747"/>
                  <a:pt x="2164841" y="1031747"/>
                </a:cubicBezTo>
                <a:lnTo>
                  <a:pt x="2164841" y="1031747"/>
                </a:lnTo>
                <a:cubicBezTo>
                  <a:pt x="2164841" y="1594484"/>
                  <a:pt x="1683003" y="2050668"/>
                  <a:pt x="1088770" y="2050668"/>
                </a:cubicBezTo>
                <a:cubicBezTo>
                  <a:pt x="1088770" y="2050668"/>
                  <a:pt x="1088770" y="2050668"/>
                  <a:pt x="1088770" y="2050668"/>
                </a:cubicBezTo>
                <a:lnTo>
                  <a:pt x="1088770" y="2050668"/>
                </a:lnTo>
                <a:cubicBezTo>
                  <a:pt x="494410" y="2050668"/>
                  <a:pt x="12700" y="1594484"/>
                  <a:pt x="12700" y="1031747"/>
                </a:cubicBezTo>
                <a:cubicBezTo>
                  <a:pt x="12700" y="1031747"/>
                  <a:pt x="12700" y="1031747"/>
                  <a:pt x="12700" y="1031747"/>
                </a:cubicBez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273300" y="1358900"/>
            <a:ext cx="15367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04" dirty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Phosphoglycolate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1549400" y="5321300"/>
            <a:ext cx="10795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04" dirty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Glycolic</a:t>
            </a:r>
            <a:r>
              <a:rPr lang="en-US" altLang="zh-CN" sz="17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acid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7289800" y="5321300"/>
            <a:ext cx="6350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04" dirty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Glycine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7366000" y="1219200"/>
            <a:ext cx="5461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04" dirty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Serine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3365500" y="4140200"/>
            <a:ext cx="14351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Peroxisome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4965700" y="3073400"/>
            <a:ext cx="16764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Mitochondria</a:t>
            </a:r>
          </a:p>
        </p:txBody>
      </p:sp>
      <p:sp>
        <p:nvSpPr>
          <p:cNvPr id="19" name="TextBox 1"/>
          <p:cNvSpPr txBox="1"/>
          <p:nvPr/>
        </p:nvSpPr>
        <p:spPr>
          <a:xfrm>
            <a:off x="495300" y="1244600"/>
            <a:ext cx="10541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279400" algn="l"/>
              </a:tabLst>
            </a:pPr>
            <a:r>
              <a:rPr lang="en-US" altLang="zh-CN" dirty="0"/>
              <a:t>	</a:t>
            </a: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From</a:t>
            </a:r>
          </a:p>
          <a:p>
            <a:pPr>
              <a:lnSpc>
                <a:spcPts val="2100"/>
              </a:lnSpc>
              <a:tabLst>
                <a:tab pos="279400" algn="l"/>
              </a:tabLst>
            </a:pPr>
            <a:r>
              <a:rPr lang="en-US" altLang="zh-CN" sz="18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Chloroplast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84200" y="546100"/>
            <a:ext cx="79756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/>
            </a:pPr>
            <a:r>
              <a:rPr lang="en-US" altLang="zh-CN" sz="3998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Functions</a:t>
            </a:r>
            <a:r>
              <a:rPr lang="en-US" altLang="zh-CN" sz="3998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8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of</a:t>
            </a:r>
            <a:r>
              <a:rPr lang="en-US" altLang="zh-CN" sz="3998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8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Photorespiration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46100" y="1663700"/>
            <a:ext cx="7518400" cy="46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/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Photorespiration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Removes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Toxic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Metabolic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889000" y="2222500"/>
            <a:ext cx="23622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3206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Intermediates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546100" y="2743200"/>
            <a:ext cx="5562600" cy="46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/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Photorespiration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Protects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from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889000" y="3289300"/>
            <a:ext cx="26416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Photoinhibition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546100" y="3810000"/>
            <a:ext cx="7213600" cy="46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/>
            </a:pPr>
            <a:r>
              <a:rPr lang="en-US" altLang="zh-CN" sz="3206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6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6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Photorespiration</a:t>
            </a:r>
            <a:r>
              <a:rPr lang="en-US" altLang="zh-CN" sz="3206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Supports</a:t>
            </a:r>
            <a:r>
              <a:rPr lang="en-US" altLang="zh-CN" sz="3206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Plant</a:t>
            </a:r>
            <a:r>
              <a:rPr lang="en-US" altLang="zh-CN" sz="3206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Defense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889000" y="4368800"/>
            <a:ext cx="16383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Reactions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46100" y="4889500"/>
            <a:ext cx="7950200" cy="46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/>
            </a:pPr>
            <a:r>
              <a:rPr lang="en-US" altLang="zh-CN" sz="3204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Photorespiration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is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Intimately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Integrated</a:t>
            </a:r>
            <a:r>
              <a:rPr lang="en-US" altLang="zh-CN" sz="3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Into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889000" y="5435600"/>
            <a:ext cx="34417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3206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Primary</a:t>
            </a:r>
            <a:r>
              <a:rPr lang="en-US" altLang="zh-CN" sz="3206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Metabolism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900" y="1739900"/>
            <a:ext cx="2540000" cy="20066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900" y="4178300"/>
            <a:ext cx="2540000" cy="20828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11500" y="1739900"/>
            <a:ext cx="2540000" cy="20066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11500" y="4178300"/>
            <a:ext cx="2616200" cy="20828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83300" y="1739900"/>
            <a:ext cx="2540000" cy="20066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83300" y="4178300"/>
            <a:ext cx="2540000" cy="200660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71500" y="546100"/>
            <a:ext cx="79883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/>
            </a:pPr>
            <a:r>
              <a:rPr lang="en-US" altLang="zh-CN" sz="3998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Examples</a:t>
            </a:r>
            <a:r>
              <a:rPr lang="en-US" altLang="zh-CN" sz="3998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8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of</a:t>
            </a:r>
            <a:r>
              <a:rPr lang="en-US" altLang="zh-CN" sz="3998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8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C3</a:t>
            </a:r>
            <a:r>
              <a:rPr lang="en-US" altLang="zh-CN" sz="3998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8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Type</a:t>
            </a:r>
            <a:r>
              <a:rPr lang="en-US" altLang="zh-CN" sz="3998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8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of</a:t>
            </a:r>
            <a:r>
              <a:rPr lang="en-US" altLang="zh-CN" sz="3998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8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Plants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079500" y="3771900"/>
            <a:ext cx="7112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02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Wheat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3848100" y="3771900"/>
            <a:ext cx="9779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02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Soybean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7099300" y="3771900"/>
            <a:ext cx="4064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02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Oat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6858000" y="6210300"/>
            <a:ext cx="9017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Alfalfa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3683000" y="6286500"/>
            <a:ext cx="12954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Sunflower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1028700" y="6286500"/>
            <a:ext cx="8255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00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Barley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12800" y="4457700"/>
            <a:ext cx="6807200" cy="952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500"/>
              </a:lnSpc>
              <a:tabLst/>
            </a:pPr>
            <a:r>
              <a:rPr lang="en-US" altLang="zh-CN" sz="6602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C4</a:t>
            </a:r>
            <a:r>
              <a:rPr lang="en-US" altLang="zh-CN" sz="6602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602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CARBON</a:t>
            </a:r>
            <a:r>
              <a:rPr lang="en-US" altLang="zh-CN" sz="6602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602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CYCLE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774700" y="3632200"/>
            <a:ext cx="3987800" cy="685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400"/>
              </a:lnSpc>
              <a:tabLst/>
            </a:pPr>
            <a:r>
              <a:rPr lang="en-US" altLang="zh-CN" sz="4800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Next</a:t>
            </a:r>
            <a:r>
              <a:rPr lang="en-US" altLang="zh-CN" sz="4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800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report: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2819400" y="584200"/>
            <a:ext cx="3644900" cy="774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100"/>
              </a:lnSpc>
              <a:tabLst/>
            </a:pPr>
            <a:r>
              <a:rPr lang="en-US" altLang="zh-CN" sz="5402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The</a:t>
            </a:r>
            <a:r>
              <a:rPr lang="en-US" altLang="zh-CN" sz="5402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402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End</a:t>
            </a:r>
            <a:r>
              <a:rPr lang="en-US" altLang="zh-CN" sz="5402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402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of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498600" y="1409700"/>
            <a:ext cx="6261100" cy="774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100"/>
              </a:lnSpc>
              <a:tabLst/>
            </a:pPr>
            <a:r>
              <a:rPr lang="en-US" altLang="zh-CN" sz="5400" dirty="0">
                <a:solidFill>
                  <a:srgbClr val="000000"/>
                </a:solidFill>
                <a:latin typeface="Segoe UI" pitchFamily="18" charset="0"/>
                <a:cs typeface="Segoe UI" pitchFamily="18" charset="0"/>
              </a:rPr>
              <a:t>Photorespiration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163</Words>
  <Application>Microsoft Office PowerPoint</Application>
  <PresentationFormat>On-screen Show (4:3)</PresentationFormat>
  <Paragraphs>176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Segoe UI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SAI BABU TANGUDU</cp:lastModifiedBy>
  <cp:revision>4</cp:revision>
  <dcterms:created xsi:type="dcterms:W3CDTF">2006-08-16T00:00:00Z</dcterms:created>
  <dcterms:modified xsi:type="dcterms:W3CDTF">2019-06-09T02:24:01Z</dcterms:modified>
</cp:coreProperties>
</file>