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0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55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8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746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920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00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00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88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239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889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923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223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498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24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479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8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6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20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1012" y="-1133340"/>
            <a:ext cx="8689976" cy="3809998"/>
          </a:xfrm>
        </p:spPr>
        <p:txBody>
          <a:bodyPr>
            <a:normAutofit/>
          </a:bodyPr>
          <a:lstStyle/>
          <a:p>
            <a:r>
              <a:rPr lang="en-IN" sz="6000" dirty="0" smtClean="0">
                <a:solidFill>
                  <a:schemeClr val="bg1"/>
                </a:solidFill>
                <a:latin typeface="AR CENA" panose="02000000000000000000" pitchFamily="2" charset="0"/>
              </a:rPr>
              <a:t>BASIS OF CLASSIFICATION OF ANIMAL KINGDOM</a:t>
            </a:r>
            <a:endParaRPr lang="en-IN" sz="6000" dirty="0">
              <a:solidFill>
                <a:schemeClr val="bg1"/>
              </a:solidFill>
              <a:latin typeface="AR CENA" panose="02000000000000000000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20485" y="2833352"/>
            <a:ext cx="6143222" cy="3483735"/>
          </a:xfrm>
        </p:spPr>
        <p:txBody>
          <a:bodyPr>
            <a:normAutofit lnSpcReduction="10000"/>
          </a:bodyPr>
          <a:lstStyle/>
          <a:p>
            <a:endParaRPr lang="en-IN" sz="4800" dirty="0" smtClean="0">
              <a:solidFill>
                <a:schemeClr val="tx1">
                  <a:lumMod val="95000"/>
                  <a:lumOff val="5000"/>
                </a:schemeClr>
              </a:solidFill>
              <a:latin typeface="AR CENA" panose="02000000000000000000" pitchFamily="2" charset="0"/>
            </a:endParaRPr>
          </a:p>
          <a:p>
            <a:pPr algn="r"/>
            <a:r>
              <a:rPr lang="e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 CENA" panose="02000000000000000000" pitchFamily="2" charset="0"/>
              </a:rPr>
              <a:t>UTHAYAKUMAR A.S</a:t>
            </a:r>
          </a:p>
          <a:p>
            <a:pPr algn="r"/>
            <a:r>
              <a:rPr lang="e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 CENA" panose="02000000000000000000" pitchFamily="2" charset="0"/>
              </a:rPr>
              <a:t>PGT BIO </a:t>
            </a:r>
          </a:p>
          <a:p>
            <a:pPr algn="r"/>
            <a:r>
              <a:rPr lang="e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 CENA" panose="02000000000000000000" pitchFamily="2" charset="0"/>
              </a:rPr>
              <a:t>KV NO:1 ARAKKONAM RO CHENNAI</a:t>
            </a:r>
            <a:endParaRPr lang="en-IN" sz="4000" dirty="0">
              <a:solidFill>
                <a:schemeClr val="tx1">
                  <a:lumMod val="95000"/>
                  <a:lumOff val="5000"/>
                </a:schemeClr>
              </a:solidFill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15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4000" dirty="0" smtClean="0">
                <a:solidFill>
                  <a:schemeClr val="bg1"/>
                </a:solidFill>
                <a:latin typeface="AR CENA" panose="02000000000000000000" pitchFamily="2" charset="0"/>
              </a:rPr>
              <a:t>BASIS OF CLASSIFICATION</a:t>
            </a:r>
            <a:endParaRPr lang="en-IN" sz="4000" dirty="0">
              <a:solidFill>
                <a:schemeClr val="bg1"/>
              </a:solidFill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18198"/>
            <a:ext cx="10371638" cy="4443210"/>
          </a:xfrm>
        </p:spPr>
        <p:txBody>
          <a:bodyPr>
            <a:normAutofit/>
          </a:bodyPr>
          <a:lstStyle/>
          <a:p>
            <a:r>
              <a:rPr lang="en-IN" sz="3600" dirty="0" smtClean="0">
                <a:latin typeface="AR CENA" panose="02000000000000000000" pitchFamily="2" charset="0"/>
              </a:rPr>
              <a:t>Arrangement of cells</a:t>
            </a:r>
          </a:p>
          <a:p>
            <a:r>
              <a:rPr lang="en-IN" sz="3600" dirty="0" smtClean="0">
                <a:latin typeface="AR CENA" panose="02000000000000000000" pitchFamily="2" charset="0"/>
              </a:rPr>
              <a:t>Body symmetry</a:t>
            </a:r>
          </a:p>
          <a:p>
            <a:r>
              <a:rPr lang="en-IN" sz="3600" dirty="0" smtClean="0">
                <a:latin typeface="AR CENA" panose="02000000000000000000" pitchFamily="2" charset="0"/>
              </a:rPr>
              <a:t>Nature of coelom </a:t>
            </a:r>
          </a:p>
          <a:p>
            <a:r>
              <a:rPr lang="en-IN" sz="3600" dirty="0" smtClean="0">
                <a:latin typeface="AR CENA" panose="02000000000000000000" pitchFamily="2" charset="0"/>
              </a:rPr>
              <a:t>Patterns of digestive system</a:t>
            </a:r>
          </a:p>
          <a:p>
            <a:r>
              <a:rPr lang="en-IN" sz="3600" dirty="0" smtClean="0">
                <a:latin typeface="AR CENA" panose="02000000000000000000" pitchFamily="2" charset="0"/>
              </a:rPr>
              <a:t>Circulatory or reproductive systems</a:t>
            </a:r>
            <a:endParaRPr lang="en-IN" sz="3600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1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4000" dirty="0" smtClean="0">
                <a:solidFill>
                  <a:schemeClr val="bg1"/>
                </a:solidFill>
                <a:latin typeface="AR CENA" panose="02000000000000000000" pitchFamily="2" charset="0"/>
              </a:rPr>
              <a:t>LEVELS OF ORGANISATION</a:t>
            </a:r>
            <a:endParaRPr lang="en-IN" sz="4000" dirty="0">
              <a:solidFill>
                <a:schemeClr val="bg1"/>
              </a:solidFill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292439"/>
            <a:ext cx="10474669" cy="4056846"/>
          </a:xfrm>
        </p:spPr>
        <p:txBody>
          <a:bodyPr>
            <a:normAutofit/>
          </a:bodyPr>
          <a:lstStyle/>
          <a:p>
            <a:r>
              <a:rPr lang="en-IN" sz="3600" dirty="0" smtClean="0">
                <a:latin typeface="AR CENA" panose="02000000000000000000" pitchFamily="2" charset="0"/>
              </a:rPr>
              <a:t>Cellular level of organisation</a:t>
            </a:r>
          </a:p>
          <a:p>
            <a:r>
              <a:rPr lang="en-IN" sz="3600" dirty="0" smtClean="0">
                <a:latin typeface="AR CENA" panose="02000000000000000000" pitchFamily="2" charset="0"/>
              </a:rPr>
              <a:t>Tissue level of organisation </a:t>
            </a:r>
          </a:p>
          <a:p>
            <a:r>
              <a:rPr lang="en-IN" sz="3600" dirty="0" smtClean="0">
                <a:latin typeface="AR CENA" panose="02000000000000000000" pitchFamily="2" charset="0"/>
              </a:rPr>
              <a:t>Organ level of organisation </a:t>
            </a:r>
          </a:p>
          <a:p>
            <a:pPr marL="742950" indent="-742950">
              <a:buFont typeface="+mj-lt"/>
              <a:buAutoNum type="alphaLcParenR"/>
            </a:pPr>
            <a:r>
              <a:rPr lang="en-IN" sz="3600" dirty="0" smtClean="0">
                <a:latin typeface="AR CENA" panose="02000000000000000000" pitchFamily="2" charset="0"/>
              </a:rPr>
              <a:t>Complete digestive system</a:t>
            </a:r>
          </a:p>
          <a:p>
            <a:pPr marL="742950" indent="-742950">
              <a:buFont typeface="+mj-lt"/>
              <a:buAutoNum type="alphaLcParenR"/>
            </a:pPr>
            <a:r>
              <a:rPr lang="en-IN" sz="3600" dirty="0" smtClean="0">
                <a:latin typeface="AR CENA" panose="02000000000000000000" pitchFamily="2" charset="0"/>
              </a:rPr>
              <a:t>Incomplete digestive system</a:t>
            </a:r>
            <a:endParaRPr lang="en-IN" sz="3600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87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4000" dirty="0" smtClean="0">
                <a:solidFill>
                  <a:schemeClr val="bg1"/>
                </a:solidFill>
                <a:latin typeface="AR CENA" panose="02000000000000000000" pitchFamily="2" charset="0"/>
              </a:rPr>
              <a:t>Circulatory system</a:t>
            </a:r>
            <a:endParaRPr lang="en-IN" sz="4000" dirty="0">
              <a:solidFill>
                <a:schemeClr val="bg1"/>
              </a:solidFill>
              <a:latin typeface="AR CENA" panose="02000000000000000000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4000" dirty="0" smtClean="0">
                <a:latin typeface="AR CENA" panose="02000000000000000000" pitchFamily="2" charset="0"/>
              </a:rPr>
              <a:t>Open type</a:t>
            </a:r>
          </a:p>
          <a:p>
            <a:r>
              <a:rPr lang="en-IN" sz="4000" dirty="0" smtClean="0">
                <a:latin typeface="AR CENA" panose="02000000000000000000" pitchFamily="2" charset="0"/>
              </a:rPr>
              <a:t>Closed type</a:t>
            </a:r>
            <a:endParaRPr lang="en-IN" sz="4000" dirty="0">
              <a:latin typeface="AR CENA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3" y="1629177"/>
            <a:ext cx="8019245" cy="522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3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 smtClean="0">
                <a:solidFill>
                  <a:schemeClr val="bg1"/>
                </a:solidFill>
                <a:latin typeface="AR CENA" panose="02000000000000000000" pitchFamily="2" charset="0"/>
              </a:rPr>
              <a:t>SYMMETRY</a:t>
            </a:r>
            <a:endParaRPr lang="en-IN" sz="4000" dirty="0">
              <a:solidFill>
                <a:schemeClr val="bg1"/>
              </a:solidFill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006" y="2369713"/>
            <a:ext cx="10792495" cy="3650087"/>
          </a:xfrm>
        </p:spPr>
        <p:txBody>
          <a:bodyPr>
            <a:normAutofit/>
          </a:bodyPr>
          <a:lstStyle/>
          <a:p>
            <a:r>
              <a:rPr lang="en-IN" sz="3600" dirty="0" smtClean="0">
                <a:latin typeface="AR CENA" panose="02000000000000000000" pitchFamily="2" charset="0"/>
              </a:rPr>
              <a:t>Asymmetrical </a:t>
            </a:r>
            <a:r>
              <a:rPr lang="en-IN" sz="3600" dirty="0" err="1" smtClean="0">
                <a:latin typeface="AR CENA" panose="02000000000000000000" pitchFamily="2" charset="0"/>
              </a:rPr>
              <a:t>e.g.,sponges</a:t>
            </a:r>
            <a:endParaRPr lang="en-IN" sz="3600" dirty="0" smtClean="0">
              <a:latin typeface="AR CENA" panose="02000000000000000000" pitchFamily="2" charset="0"/>
            </a:endParaRPr>
          </a:p>
          <a:p>
            <a:r>
              <a:rPr lang="en-IN" sz="3600" dirty="0" smtClean="0">
                <a:latin typeface="AR CENA" panose="02000000000000000000" pitchFamily="2" charset="0"/>
              </a:rPr>
              <a:t>Radial symmetry e.g.,</a:t>
            </a:r>
            <a:r>
              <a:rPr lang="en-IN" sz="3600" dirty="0" err="1" smtClean="0">
                <a:latin typeface="AR CENA" panose="02000000000000000000" pitchFamily="2" charset="0"/>
              </a:rPr>
              <a:t>coelenterates,ctenophores,echinoderms</a:t>
            </a:r>
            <a:endParaRPr lang="en-IN" sz="3600" dirty="0" smtClean="0">
              <a:latin typeface="AR CENA" panose="02000000000000000000" pitchFamily="2" charset="0"/>
            </a:endParaRPr>
          </a:p>
          <a:p>
            <a:r>
              <a:rPr lang="en-IN" sz="3600" dirty="0" smtClean="0">
                <a:latin typeface="AR CENA" panose="02000000000000000000" pitchFamily="2" charset="0"/>
              </a:rPr>
              <a:t>Bilateral symmetry e.g.,</a:t>
            </a:r>
            <a:r>
              <a:rPr lang="en-IN" sz="3600" dirty="0" err="1" smtClean="0">
                <a:latin typeface="AR CENA" panose="02000000000000000000" pitchFamily="2" charset="0"/>
              </a:rPr>
              <a:t>annelids,arthropods</a:t>
            </a:r>
            <a:endParaRPr lang="en-IN" sz="3600" dirty="0" smtClean="0">
              <a:latin typeface="AR CENA" panose="02000000000000000000" pitchFamily="2" charset="0"/>
            </a:endParaRPr>
          </a:p>
          <a:p>
            <a:pPr marL="0" indent="0">
              <a:buNone/>
            </a:pPr>
            <a:endParaRPr lang="en-IN" sz="3600" dirty="0" smtClean="0">
              <a:latin typeface="AR CENA" panose="02000000000000000000" pitchFamily="2" charset="0"/>
            </a:endParaRPr>
          </a:p>
          <a:p>
            <a:pPr marL="0" indent="0">
              <a:buNone/>
            </a:pPr>
            <a:endParaRPr lang="en-IN" sz="3600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64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30" y="973667"/>
            <a:ext cx="9710669" cy="546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0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 smtClean="0">
                <a:latin typeface="AR CENA" panose="02000000000000000000" pitchFamily="2" charset="0"/>
              </a:rPr>
              <a:t>Diploblastic and Triploblastic organisation</a:t>
            </a:r>
            <a:endParaRPr lang="en-IN" sz="4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006" y="2382592"/>
            <a:ext cx="9800822" cy="4365938"/>
          </a:xfrm>
        </p:spPr>
        <p:txBody>
          <a:bodyPr>
            <a:normAutofit/>
          </a:bodyPr>
          <a:lstStyle/>
          <a:p>
            <a:r>
              <a:rPr lang="en-IN" sz="3600" dirty="0" smtClean="0">
                <a:latin typeface="AR CENA" panose="02000000000000000000" pitchFamily="2" charset="0"/>
              </a:rPr>
              <a:t>Diploblastic(</a:t>
            </a:r>
            <a:r>
              <a:rPr lang="en-IN" sz="3600" dirty="0" err="1" smtClean="0">
                <a:latin typeface="AR CENA" panose="02000000000000000000" pitchFamily="2" charset="0"/>
              </a:rPr>
              <a:t>ectoderm,endoderm</a:t>
            </a:r>
            <a:r>
              <a:rPr lang="en-IN" sz="3600" dirty="0" smtClean="0">
                <a:latin typeface="AR CENA" panose="02000000000000000000" pitchFamily="2" charset="0"/>
              </a:rPr>
              <a:t>) </a:t>
            </a:r>
            <a:r>
              <a:rPr lang="en-IN" sz="3600" dirty="0" err="1" smtClean="0">
                <a:latin typeface="AR CENA" panose="02000000000000000000" pitchFamily="2" charset="0"/>
              </a:rPr>
              <a:t>e.g.,coelenterates</a:t>
            </a:r>
            <a:endParaRPr lang="en-IN" sz="3600" dirty="0" smtClean="0">
              <a:latin typeface="AR CENA" panose="02000000000000000000" pitchFamily="2" charset="0"/>
            </a:endParaRPr>
          </a:p>
          <a:p>
            <a:r>
              <a:rPr lang="en-IN" sz="3600" dirty="0" smtClean="0">
                <a:latin typeface="AR CENA" panose="02000000000000000000" pitchFamily="2" charset="0"/>
              </a:rPr>
              <a:t>Triploblastic(</a:t>
            </a:r>
            <a:r>
              <a:rPr lang="en-IN" sz="3600" dirty="0" err="1" smtClean="0">
                <a:latin typeface="AR CENA" panose="02000000000000000000" pitchFamily="2" charset="0"/>
              </a:rPr>
              <a:t>ectoderm,endoderm,mesoderm</a:t>
            </a:r>
            <a:r>
              <a:rPr lang="en-IN" sz="3600" dirty="0" smtClean="0">
                <a:latin typeface="AR CENA" panose="02000000000000000000" pitchFamily="2" charset="0"/>
              </a:rPr>
              <a:t>)</a:t>
            </a:r>
          </a:p>
          <a:p>
            <a:pPr marL="0" indent="0">
              <a:buNone/>
            </a:pPr>
            <a:r>
              <a:rPr lang="en-IN" sz="3600" dirty="0">
                <a:latin typeface="AR CENA" panose="02000000000000000000" pitchFamily="2" charset="0"/>
              </a:rPr>
              <a:t>e</a:t>
            </a:r>
            <a:r>
              <a:rPr lang="en-IN" sz="3600" dirty="0" smtClean="0">
                <a:latin typeface="AR CENA" panose="02000000000000000000" pitchFamily="2" charset="0"/>
              </a:rPr>
              <a:t>x: Platyhelminthes to chordates</a:t>
            </a:r>
          </a:p>
          <a:p>
            <a:pPr marL="0" indent="0">
              <a:buNone/>
            </a:pPr>
            <a:endParaRPr lang="en-IN" sz="3600" dirty="0">
              <a:latin typeface="AR CENA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44" y="3670478"/>
            <a:ext cx="5602310" cy="318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 smtClean="0">
                <a:latin typeface="AR CENA" panose="02000000000000000000" pitchFamily="2" charset="0"/>
              </a:rPr>
              <a:t>COELOM</a:t>
            </a:r>
            <a:endParaRPr lang="en-IN" sz="4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642" y="2459865"/>
            <a:ext cx="10560676" cy="3559935"/>
          </a:xfrm>
        </p:spPr>
        <p:txBody>
          <a:bodyPr>
            <a:normAutofit/>
          </a:bodyPr>
          <a:lstStyle/>
          <a:p>
            <a:r>
              <a:rPr lang="en-IN" sz="3600" dirty="0" smtClean="0">
                <a:latin typeface="AR CENA" panose="02000000000000000000" pitchFamily="2" charset="0"/>
              </a:rPr>
              <a:t>Coelomates </a:t>
            </a:r>
            <a:r>
              <a:rPr lang="en-IN" sz="3600" dirty="0" err="1" smtClean="0">
                <a:latin typeface="AR CENA" panose="02000000000000000000" pitchFamily="2" charset="0"/>
              </a:rPr>
              <a:t>e.g.,molluscs</a:t>
            </a:r>
            <a:r>
              <a:rPr lang="en-IN" sz="3600" dirty="0" smtClean="0">
                <a:latin typeface="AR CENA" panose="02000000000000000000" pitchFamily="2" charset="0"/>
              </a:rPr>
              <a:t> </a:t>
            </a:r>
            <a:r>
              <a:rPr lang="en-IN" sz="3600" dirty="0" err="1" smtClean="0">
                <a:latin typeface="AR CENA" panose="02000000000000000000" pitchFamily="2" charset="0"/>
              </a:rPr>
              <a:t>etc</a:t>
            </a:r>
            <a:endParaRPr lang="en-IN" sz="3600" dirty="0" smtClean="0">
              <a:latin typeface="AR CENA" panose="02000000000000000000" pitchFamily="2" charset="0"/>
            </a:endParaRPr>
          </a:p>
          <a:p>
            <a:r>
              <a:rPr lang="en-IN" sz="3600" dirty="0" err="1" smtClean="0">
                <a:latin typeface="AR CENA" panose="02000000000000000000" pitchFamily="2" charset="0"/>
              </a:rPr>
              <a:t>Pseudocoelomates</a:t>
            </a:r>
            <a:r>
              <a:rPr lang="en-IN" sz="3600" dirty="0" smtClean="0">
                <a:latin typeface="AR CENA" panose="02000000000000000000" pitchFamily="2" charset="0"/>
              </a:rPr>
              <a:t> e.g.,</a:t>
            </a:r>
            <a:r>
              <a:rPr lang="en-IN" sz="3600" dirty="0" err="1" smtClean="0">
                <a:latin typeface="AR CENA" panose="02000000000000000000" pitchFamily="2" charset="0"/>
              </a:rPr>
              <a:t>aschelminthes</a:t>
            </a:r>
            <a:endParaRPr lang="en-IN" sz="3600" dirty="0" smtClean="0">
              <a:latin typeface="AR CENA" panose="02000000000000000000" pitchFamily="2" charset="0"/>
            </a:endParaRPr>
          </a:p>
          <a:p>
            <a:r>
              <a:rPr lang="en-IN" sz="3600" dirty="0" smtClean="0">
                <a:latin typeface="AR CENA" panose="02000000000000000000" pitchFamily="2" charset="0"/>
              </a:rPr>
              <a:t>Acoelomates e.g.,</a:t>
            </a:r>
            <a:r>
              <a:rPr lang="en-IN" sz="3600" dirty="0" err="1" smtClean="0">
                <a:latin typeface="AR CENA" panose="02000000000000000000" pitchFamily="2" charset="0"/>
              </a:rPr>
              <a:t>platyhelminthes</a:t>
            </a:r>
            <a:endParaRPr lang="en-IN" sz="3600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90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648" y="328411"/>
            <a:ext cx="8177719" cy="65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9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b="1" dirty="0" smtClean="0">
                <a:latin typeface="AR CENA" panose="02000000000000000000" pitchFamily="2" charset="0"/>
              </a:rPr>
              <a:t>SEGMENTATION</a:t>
            </a:r>
            <a:endParaRPr lang="en-IN" sz="4000" b="1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854" y="2408349"/>
            <a:ext cx="9929611" cy="3611451"/>
          </a:xfrm>
        </p:spPr>
        <p:txBody>
          <a:bodyPr>
            <a:normAutofit/>
          </a:bodyPr>
          <a:lstStyle/>
          <a:p>
            <a:r>
              <a:rPr lang="en-IN" sz="3600" dirty="0" smtClean="0">
                <a:latin typeface="AR CENA" panose="02000000000000000000" pitchFamily="2" charset="0"/>
              </a:rPr>
              <a:t>The body is externally and internally divided into segments with a serial repetition of at least some organs known as </a:t>
            </a:r>
            <a:r>
              <a:rPr lang="en-IN" sz="3600" dirty="0" err="1" smtClean="0">
                <a:latin typeface="AR CENA" panose="02000000000000000000" pitchFamily="2" charset="0"/>
              </a:rPr>
              <a:t>metamerism</a:t>
            </a:r>
            <a:r>
              <a:rPr lang="en-IN" sz="3600" dirty="0" smtClean="0">
                <a:latin typeface="AR CENA" panose="02000000000000000000" pitchFamily="2" charset="0"/>
              </a:rPr>
              <a:t>  </a:t>
            </a:r>
            <a:endParaRPr lang="en-IN" sz="3600" dirty="0">
              <a:latin typeface="AR CENA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475" y="4311604"/>
            <a:ext cx="8680361" cy="223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73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 smtClean="0">
                <a:latin typeface="AR CENA" panose="02000000000000000000" pitchFamily="2" charset="0"/>
              </a:rPr>
              <a:t>NOTOCHORD</a:t>
            </a:r>
            <a:endParaRPr lang="en-IN" sz="4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650" y="2436074"/>
            <a:ext cx="10217091" cy="3416300"/>
          </a:xfrm>
        </p:spPr>
        <p:txBody>
          <a:bodyPr>
            <a:normAutofit/>
          </a:bodyPr>
          <a:lstStyle/>
          <a:p>
            <a:r>
              <a:rPr lang="en-IN" sz="3600" dirty="0" smtClean="0">
                <a:latin typeface="AR CENA" panose="02000000000000000000" pitchFamily="2" charset="0"/>
              </a:rPr>
              <a:t>Notochord is derived from mesoderm on the dorsal side during embryonic development e.g.,</a:t>
            </a:r>
            <a:r>
              <a:rPr lang="en-IN" sz="3600" dirty="0" err="1" smtClean="0">
                <a:latin typeface="AR CENA" panose="02000000000000000000" pitchFamily="2" charset="0"/>
              </a:rPr>
              <a:t>porifera</a:t>
            </a:r>
            <a:r>
              <a:rPr lang="en-IN" sz="3600" dirty="0" smtClean="0">
                <a:latin typeface="AR CENA" panose="02000000000000000000" pitchFamily="2" charset="0"/>
              </a:rPr>
              <a:t> to echinoderms</a:t>
            </a:r>
            <a:endParaRPr lang="en-IN" sz="3600" dirty="0">
              <a:latin typeface="AR CENA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" t="9766" r="11033" b="54929"/>
          <a:stretch/>
        </p:blipFill>
        <p:spPr>
          <a:xfrm>
            <a:off x="1154954" y="3773509"/>
            <a:ext cx="9324303" cy="2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4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AR CENA" panose="02000000000000000000" pitchFamily="2" charset="0"/>
              </a:rPr>
              <a:t>CLASSIFICATION OF ANIMALS</a:t>
            </a:r>
            <a:endParaRPr lang="en-IN" dirty="0">
              <a:latin typeface="AR CENA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90" y="1680632"/>
            <a:ext cx="11736947" cy="5067898"/>
          </a:xfrm>
        </p:spPr>
      </p:pic>
    </p:spTree>
    <p:extLst>
      <p:ext uri="{BB962C8B-B14F-4D97-AF65-F5344CB8AC3E}">
        <p14:creationId xmlns:p14="http://schemas.microsoft.com/office/powerpoint/2010/main" val="408438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34096" y="2603500"/>
            <a:ext cx="10148551" cy="3416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12000" dirty="0" smtClean="0">
                <a:latin typeface="AR CENA" panose="02000000000000000000" pitchFamily="2" charset="0"/>
              </a:rPr>
              <a:t>THANK YOU</a:t>
            </a:r>
            <a:endParaRPr lang="en-IN" sz="12000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67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82</TotalTime>
  <Words>151</Words>
  <Application>Microsoft Office PowerPoint</Application>
  <PresentationFormat>Widescreen</PresentationFormat>
  <Paragraphs>38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 CENA</vt:lpstr>
      <vt:lpstr>Arial</vt:lpstr>
      <vt:lpstr>Century Gothic</vt:lpstr>
      <vt:lpstr>Wingdings</vt:lpstr>
      <vt:lpstr>Wingdings 3</vt:lpstr>
      <vt:lpstr>Ion Boardroom</vt:lpstr>
      <vt:lpstr>BASIS OF CLASSIFICATION OF ANIMAL KINGDOM</vt:lpstr>
      <vt:lpstr>BASIS OF CLASSIFICATION</vt:lpstr>
      <vt:lpstr>LEVELS OF ORGANISATION</vt:lpstr>
      <vt:lpstr>Circulatory system</vt:lpstr>
      <vt:lpstr>SYMMETRY</vt:lpstr>
      <vt:lpstr>PowerPoint Presentation</vt:lpstr>
      <vt:lpstr>Diploblastic and Triploblastic organisation</vt:lpstr>
      <vt:lpstr>COELOM</vt:lpstr>
      <vt:lpstr>PowerPoint Presentation</vt:lpstr>
      <vt:lpstr>SEGMENTATION</vt:lpstr>
      <vt:lpstr>NOTOCHORD</vt:lpstr>
      <vt:lpstr>CLASSIFICATION OF ANIMALS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BASICS OF CLASSIFICATION OF ANIMAL KINGDOM</dc:title>
  <dc:creator>Hp</dc:creator>
  <cp:lastModifiedBy>Hp</cp:lastModifiedBy>
  <cp:revision>9</cp:revision>
  <dcterms:created xsi:type="dcterms:W3CDTF">2019-06-01T22:30:10Z</dcterms:created>
  <dcterms:modified xsi:type="dcterms:W3CDTF">2019-06-01T23:52:23Z</dcterms:modified>
</cp:coreProperties>
</file>