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72" r:id="rId5"/>
    <p:sldId id="266" r:id="rId6"/>
    <p:sldId id="273" r:id="rId7"/>
    <p:sldId id="274" r:id="rId8"/>
    <p:sldId id="267" r:id="rId9"/>
    <p:sldId id="276" r:id="rId10"/>
    <p:sldId id="257" r:id="rId11"/>
    <p:sldId id="258" r:id="rId12"/>
    <p:sldId id="268" r:id="rId13"/>
    <p:sldId id="259" r:id="rId14"/>
    <p:sldId id="260" r:id="rId15"/>
    <p:sldId id="269" r:id="rId16"/>
    <p:sldId id="261" r:id="rId17"/>
    <p:sldId id="277" r:id="rId18"/>
    <p:sldId id="278" r:id="rId19"/>
    <p:sldId id="279" r:id="rId20"/>
    <p:sldId id="281" r:id="rId21"/>
    <p:sldId id="280" r:id="rId22"/>
    <p:sldId id="262" r:id="rId23"/>
    <p:sldId id="264" r:id="rId24"/>
    <p:sldId id="275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3A46E95-4B2C-4D1F-AA07-75D3009E15CD}" type="datetimeFigureOut">
              <a:rPr lang="en-US" smtClean="0"/>
              <a:pPr/>
              <a:t>6/8/2019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65F06F7-5939-4F7D-BDA4-06691DCB5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cliffnotes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Stock_80918025_LAR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024062"/>
            <a:ext cx="5486400" cy="357187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Strength training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-muscles-before-af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857364"/>
            <a:ext cx="4572000" cy="464347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85738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Structural proteins are added to muscle fibre</a:t>
            </a:r>
            <a:br>
              <a:rPr lang="en-IN" dirty="0" smtClean="0"/>
            </a:br>
            <a:r>
              <a:rPr lang="en-IN" dirty="0" smtClean="0"/>
              <a:t>cell diameter increases.</a:t>
            </a:r>
            <a:br>
              <a:rPr lang="en-IN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it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428737"/>
            <a:ext cx="7643866" cy="492922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More mitochondria, more ATP production , more aerobic metabolism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illar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581150"/>
            <a:ext cx="5943600" cy="44577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More capillary network around the muscle after exercise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214445"/>
          </a:xfrm>
        </p:spPr>
        <p:txBody>
          <a:bodyPr>
            <a:normAutofit/>
          </a:bodyPr>
          <a:lstStyle/>
          <a:p>
            <a:r>
              <a:rPr lang="en-IN" dirty="0" smtClean="0"/>
              <a:t>Derived from </a:t>
            </a:r>
            <a:r>
              <a:rPr lang="en-IN" dirty="0" err="1" smtClean="0"/>
              <a:t>latin</a:t>
            </a:r>
            <a:r>
              <a:rPr lang="en-IN" dirty="0" smtClean="0"/>
              <a:t> word </a:t>
            </a:r>
            <a:r>
              <a:rPr lang="en-IN" dirty="0" err="1" smtClean="0"/>
              <a:t>musculus</a:t>
            </a:r>
            <a:r>
              <a:rPr lang="en-IN" dirty="0" smtClean="0"/>
              <a:t>= little mouse</a:t>
            </a:r>
          </a:p>
          <a:p>
            <a:endParaRPr lang="en-US" dirty="0"/>
          </a:p>
        </p:txBody>
      </p:sp>
      <p:pic>
        <p:nvPicPr>
          <p:cNvPr id="8" name="Content Placeholder 7" descr="musculus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850959"/>
            <a:ext cx="4038600" cy="2614994"/>
          </a:xfrm>
        </p:spPr>
      </p:pic>
      <p:pic>
        <p:nvPicPr>
          <p:cNvPr id="9" name="Content Placeholder 8" descr="65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9788" y="2643981"/>
            <a:ext cx="4038600" cy="30289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Interesting facts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>
          <a:xfrm>
            <a:off x="4645025" y="1535112"/>
            <a:ext cx="4041775" cy="822317"/>
          </a:xfrm>
        </p:spPr>
        <p:txBody>
          <a:bodyPr/>
          <a:lstStyle/>
          <a:p>
            <a:r>
              <a:rPr lang="en-IN" dirty="0" smtClean="0"/>
              <a:t>650 skeletal muscles are there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Muscles make 40% of the body weight</a:t>
            </a:r>
          </a:p>
          <a:p>
            <a:endParaRPr lang="en-US" dirty="0"/>
          </a:p>
        </p:txBody>
      </p:sp>
      <p:pic>
        <p:nvPicPr>
          <p:cNvPr id="10" name="Content Placeholder 9" descr="shutterstock_7101937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5562" y="2201863"/>
            <a:ext cx="3701875" cy="3913187"/>
          </a:xfrm>
        </p:spPr>
      </p:pic>
      <p:pic>
        <p:nvPicPr>
          <p:cNvPr id="9" name="Content Placeholder 8" descr="heart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87888" y="2214554"/>
            <a:ext cx="3962400" cy="385765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916098"/>
          </a:xfrm>
        </p:spPr>
        <p:txBody>
          <a:bodyPr/>
          <a:lstStyle/>
          <a:p>
            <a:r>
              <a:rPr lang="en-IN" dirty="0" smtClean="0"/>
              <a:t>Interesting facts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 smtClean="0"/>
              <a:t>Heart : hardest working muscle , </a:t>
            </a:r>
            <a:r>
              <a:rPr lang="en-IN" dirty="0" err="1" smtClean="0"/>
              <a:t>immuned</a:t>
            </a:r>
            <a:r>
              <a:rPr lang="en-IN" dirty="0" smtClean="0"/>
              <a:t> to fatigue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Largest muscle : hip muscle</a:t>
            </a:r>
          </a:p>
          <a:p>
            <a:endParaRPr lang="en-US" dirty="0"/>
          </a:p>
        </p:txBody>
      </p:sp>
      <p:pic>
        <p:nvPicPr>
          <p:cNvPr id="1026" name="Picture 2" descr="C:\Users\dell\Desktop\Gluteus_maximus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93740" y="2201863"/>
            <a:ext cx="3765520" cy="3913187"/>
          </a:xfrm>
          <a:prstGeom prst="rect">
            <a:avLst/>
          </a:prstGeom>
          <a:noFill/>
        </p:spPr>
      </p:pic>
      <p:pic>
        <p:nvPicPr>
          <p:cNvPr id="1027" name="Picture 3" descr="C:\Users\dell\Desktop\sm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5" y="2214554"/>
            <a:ext cx="3643338" cy="38576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773222"/>
          </a:xfrm>
        </p:spPr>
        <p:txBody>
          <a:bodyPr/>
          <a:lstStyle/>
          <a:p>
            <a:r>
              <a:rPr lang="en-IN" dirty="0" smtClean="0"/>
              <a:t>Interesting facts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IN" dirty="0" smtClean="0"/>
              <a:t>Smallest :: in the middle ear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motions-371238_640(1)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2038350"/>
            <a:ext cx="6096000" cy="35433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928826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17 muscles required for smile &amp;</a:t>
            </a:r>
            <a:br>
              <a:rPr lang="en-IN" dirty="0" smtClean="0"/>
            </a:br>
            <a:r>
              <a:rPr lang="en-IN" dirty="0" smtClean="0"/>
              <a:t>43 to frown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5400" dirty="0" smtClean="0"/>
              <a:t>  Structure of skeletal muscles and contractile protein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06_01Figure-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571612"/>
            <a:ext cx="3833354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Features of skeletal muscles</a:t>
            </a:r>
            <a:endParaRPr lang="en-US" dirty="0"/>
          </a:p>
        </p:txBody>
      </p:sp>
      <p:pic>
        <p:nvPicPr>
          <p:cNvPr id="1027" name="Picture 3" descr="C:\Users\dell\Desktop\striated-mus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71611"/>
            <a:ext cx="4143404" cy="4450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001_Muscle_Tissue_revised-1024x516-e154144981979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2234406"/>
            <a:ext cx="7643866" cy="32575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Sectional view of muscle showing muscle bundles and muscle fibres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uscle-anatom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050" y="1663700"/>
            <a:ext cx="6311900" cy="4292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Fascicles &amp; Fascia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yofibril.jp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571612"/>
            <a:ext cx="5786478" cy="331569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Myofibril(</a:t>
            </a:r>
            <a:r>
              <a:rPr lang="en-IN" dirty="0" err="1" smtClean="0"/>
              <a:t>sarcomere</a:t>
            </a:r>
            <a:r>
              <a:rPr lang="en-IN" dirty="0" smtClean="0"/>
              <a:t> structure)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ctin comp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512" y="2071678"/>
            <a:ext cx="7520016" cy="328614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Actin</a:t>
            </a:r>
            <a:r>
              <a:rPr lang="en-IN" dirty="0" smtClean="0"/>
              <a:t>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ctin_filamen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928802"/>
            <a:ext cx="6858048" cy="340043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 </a:t>
            </a:r>
            <a:r>
              <a:rPr lang="en-IN" dirty="0" err="1" smtClean="0"/>
              <a:t>Actin</a:t>
            </a:r>
            <a:r>
              <a:rPr lang="en-IN" dirty="0" smtClean="0"/>
              <a:t> &amp; F </a:t>
            </a:r>
            <a:r>
              <a:rPr lang="en-IN" dirty="0" err="1" smtClean="0"/>
              <a:t>Actin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romyosi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714488"/>
            <a:ext cx="7215237" cy="42862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Meromyosin</a:t>
            </a:r>
            <a:r>
              <a:rPr lang="en-IN" dirty="0" smtClean="0"/>
              <a:t>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8215370" cy="385765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    *Myofibril</a:t>
            </a:r>
            <a:br>
              <a:rPr lang="en-IN" dirty="0" smtClean="0"/>
            </a:br>
            <a:r>
              <a:rPr lang="en-IN" dirty="0" smtClean="0"/>
              <a:t>*Fascicle</a:t>
            </a:r>
            <a:br>
              <a:rPr lang="en-IN" dirty="0" smtClean="0"/>
            </a:br>
            <a:r>
              <a:rPr lang="en-IN" dirty="0" smtClean="0"/>
              <a:t>*</a:t>
            </a:r>
            <a:r>
              <a:rPr lang="en-IN" dirty="0" err="1" smtClean="0"/>
              <a:t>Myofilaments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*Muscle fibre</a:t>
            </a:r>
            <a:br>
              <a:rPr lang="en-IN" dirty="0" smtClean="0"/>
            </a:br>
            <a:r>
              <a:rPr lang="en-IN" dirty="0" smtClean="0"/>
              <a:t>*muscle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Number the following cylindrical structures in order from largest(1) to smallest(5)</a:t>
            </a:r>
            <a:br>
              <a:rPr lang="en-IN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8-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500042"/>
            <a:ext cx="8143931" cy="562612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          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                               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5400" dirty="0" smtClean="0"/>
                        <a:t>Z line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Made of </a:t>
                      </a:r>
                      <a:r>
                        <a:rPr lang="en-IN" sz="2800" dirty="0" err="1" smtClean="0"/>
                        <a:t>Actin</a:t>
                      </a:r>
                      <a:r>
                        <a:rPr lang="en-IN" sz="2800" dirty="0" smtClean="0"/>
                        <a:t> protein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5400" dirty="0" smtClean="0"/>
                        <a:t>M line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The part of A band not overlapped by I band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5400" dirty="0" smtClean="0"/>
                        <a:t>H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Present at the middle of I band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5400" dirty="0" smtClean="0"/>
                        <a:t>I band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Made of Myosin protein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5400" dirty="0" smtClean="0"/>
                        <a:t>A band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Present at the middle of A band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Match the </a:t>
            </a:r>
            <a:r>
              <a:rPr lang="en-IN" dirty="0" err="1" smtClean="0"/>
              <a:t>follwing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Htt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>
                <a:solidFill>
                  <a:schemeClr val="bg1"/>
                </a:solidFill>
                <a:hlinkClick r:id="rId2"/>
              </a:rPr>
              <a:t>http://www.cliffnotes.com</a:t>
            </a:r>
            <a:endParaRPr lang="en-IN" dirty="0" smtClean="0">
              <a:solidFill>
                <a:schemeClr val="bg1"/>
              </a:solidFill>
            </a:endParaRPr>
          </a:p>
          <a:p>
            <a:r>
              <a:rPr lang="en-IN" dirty="0" smtClean="0"/>
              <a:t>http://www.khanacademy.org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3" descr="playtime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28596" y="428625"/>
            <a:ext cx="8429684" cy="27860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Home Assignments</a:t>
            </a:r>
            <a:br>
              <a:rPr lang="en-IN" dirty="0" smtClean="0"/>
            </a:br>
            <a:r>
              <a:rPr lang="en-IN" dirty="0" smtClean="0"/>
              <a:t>(HOTS /VB questions)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Which property of muscles is used effectively in muscular movement ?</a:t>
            </a:r>
          </a:p>
          <a:p>
            <a:r>
              <a:rPr lang="en-IN" dirty="0" smtClean="0"/>
              <a:t>Which compound provides energy for muscle contraction ?</a:t>
            </a:r>
          </a:p>
          <a:p>
            <a:r>
              <a:rPr lang="en-IN" dirty="0" smtClean="0"/>
              <a:t>What causes muscle fatigue during rigorous exercises ?</a:t>
            </a:r>
            <a:endParaRPr lang="en-US" dirty="0"/>
          </a:p>
        </p:txBody>
      </p:sp>
      <p:pic>
        <p:nvPicPr>
          <p:cNvPr id="5" name="Content Placeholder 4" descr="Q MARK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9052" y="1524000"/>
            <a:ext cx="2957534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Very short answer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 smtClean="0"/>
              <a:t> Why the muscle fibre is </a:t>
            </a:r>
            <a:r>
              <a:rPr lang="en-IN" dirty="0" err="1" smtClean="0"/>
              <a:t>syncitium</a:t>
            </a:r>
            <a:r>
              <a:rPr lang="en-IN" dirty="0" smtClean="0"/>
              <a:t> ?</a:t>
            </a:r>
          </a:p>
          <a:p>
            <a:r>
              <a:rPr lang="en-IN" dirty="0" smtClean="0"/>
              <a:t>Name the monomer of F </a:t>
            </a:r>
            <a:r>
              <a:rPr lang="en-IN" dirty="0" err="1" smtClean="0"/>
              <a:t>Actin</a:t>
            </a:r>
            <a:r>
              <a:rPr lang="en-IN" dirty="0" smtClean="0"/>
              <a:t>.</a:t>
            </a:r>
          </a:p>
          <a:p>
            <a:r>
              <a:rPr lang="en-IN" dirty="0" smtClean="0"/>
              <a:t> Name the monomers of thick filament of a </a:t>
            </a:r>
            <a:r>
              <a:rPr lang="en-IN" dirty="0" err="1" smtClean="0"/>
              <a:t>sarcomere</a:t>
            </a:r>
            <a:r>
              <a:rPr lang="en-IN" dirty="0" smtClean="0"/>
              <a:t>.</a:t>
            </a:r>
          </a:p>
          <a:p>
            <a:r>
              <a:rPr lang="en-IN" dirty="0" smtClean="0"/>
              <a:t>Which part of Myosin act as </a:t>
            </a:r>
            <a:r>
              <a:rPr lang="en-IN" dirty="0" err="1" smtClean="0"/>
              <a:t>ATPase</a:t>
            </a:r>
            <a:r>
              <a:rPr lang="en-IN" dirty="0" smtClean="0"/>
              <a:t> ?</a:t>
            </a:r>
          </a:p>
          <a:p>
            <a:endParaRPr lang="en-US" dirty="0"/>
          </a:p>
        </p:txBody>
      </p:sp>
      <p:pic>
        <p:nvPicPr>
          <p:cNvPr id="5" name="Content Placeholder 4" descr="s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2819" y="1905000"/>
            <a:ext cx="3810000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Diagrammatic skill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Draw the diagram of myofibril showing the </a:t>
            </a:r>
            <a:r>
              <a:rPr lang="en-IN" dirty="0" err="1" smtClean="0"/>
              <a:t>sarcomere</a:t>
            </a:r>
            <a:r>
              <a:rPr lang="en-IN" dirty="0" smtClean="0"/>
              <a:t> .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 </a:t>
            </a:r>
            <a:endParaRPr lang="en-US" dirty="0" smtClean="0"/>
          </a:p>
          <a:p>
            <a:r>
              <a:rPr lang="en-IN" dirty="0" smtClean="0"/>
              <a:t> Draw the diagram of </a:t>
            </a:r>
            <a:r>
              <a:rPr lang="en-IN" dirty="0" err="1" smtClean="0"/>
              <a:t>Actin</a:t>
            </a:r>
            <a:r>
              <a:rPr lang="en-IN" dirty="0" smtClean="0"/>
              <a:t> filament and label four different types of protein it is made up with.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 </a:t>
            </a:r>
            <a:endParaRPr lang="en-US" dirty="0" smtClean="0"/>
          </a:p>
          <a:p>
            <a:r>
              <a:rPr lang="en-IN" dirty="0" smtClean="0"/>
              <a:t> Draw the diagram of </a:t>
            </a:r>
            <a:r>
              <a:rPr lang="en-IN" dirty="0" err="1" smtClean="0"/>
              <a:t>meromyosin</a:t>
            </a:r>
            <a:r>
              <a:rPr lang="en-IN" dirty="0" smtClean="0"/>
              <a:t> showing HMM &amp; LMM.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Drawing for Fu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1285860"/>
            <a:ext cx="4357718" cy="44823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hank-you-lettering-with-curls_1262-696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675" y="1700212"/>
            <a:ext cx="5962650" cy="4219575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726</TotalTime>
  <Words>262</Words>
  <Application>Microsoft Office PowerPoint</Application>
  <PresentationFormat>On-screen Show (4:3)</PresentationFormat>
  <Paragraphs>59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Paper</vt:lpstr>
      <vt:lpstr>Strength training</vt:lpstr>
      <vt:lpstr>Structural proteins are added to muscle fibre cell diameter increases. </vt:lpstr>
      <vt:lpstr>More mitochondria, more ATP production , more aerobic metabolism</vt:lpstr>
      <vt:lpstr>More capillary network around the muscle after exercise</vt:lpstr>
      <vt:lpstr>Interesting facts</vt:lpstr>
      <vt:lpstr>Interesting facts</vt:lpstr>
      <vt:lpstr>Interesting facts</vt:lpstr>
      <vt:lpstr>    17 muscles required for smile &amp; 43 to frown </vt:lpstr>
      <vt:lpstr>Slide 9</vt:lpstr>
      <vt:lpstr>Features of skeletal muscles</vt:lpstr>
      <vt:lpstr>Sectional view of muscle showing muscle bundles and muscle fibres</vt:lpstr>
      <vt:lpstr>Fascicles &amp; Fascia</vt:lpstr>
      <vt:lpstr>Myofibril(sarcomere structure) </vt:lpstr>
      <vt:lpstr>Actin structure</vt:lpstr>
      <vt:lpstr>G Actin &amp; F Actin</vt:lpstr>
      <vt:lpstr>Meromyosin structure</vt:lpstr>
      <vt:lpstr>Slide 17</vt:lpstr>
      <vt:lpstr>Number the following cylindrical structures in order from largest(1) to smallest(5) </vt:lpstr>
      <vt:lpstr>Slide 19</vt:lpstr>
      <vt:lpstr>Match the follwing</vt:lpstr>
      <vt:lpstr>Slide 21</vt:lpstr>
      <vt:lpstr>Home Assignments (HOTS /VB questions)</vt:lpstr>
      <vt:lpstr>Very short answer questions</vt:lpstr>
      <vt:lpstr>Diagrammatic skill development </vt:lpstr>
      <vt:lpstr>Slide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 training</dc:title>
  <dc:creator>supratik hazra</dc:creator>
  <cp:lastModifiedBy>supratik hazra</cp:lastModifiedBy>
  <cp:revision>80</cp:revision>
  <dcterms:created xsi:type="dcterms:W3CDTF">2019-05-26T18:16:50Z</dcterms:created>
  <dcterms:modified xsi:type="dcterms:W3CDTF">2019-06-08T15:32:18Z</dcterms:modified>
</cp:coreProperties>
</file>