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32"/>
  </p:notesMasterIdLst>
  <p:sldIdLst>
    <p:sldId id="441" r:id="rId3"/>
    <p:sldId id="442" r:id="rId4"/>
    <p:sldId id="443" r:id="rId5"/>
    <p:sldId id="410" r:id="rId6"/>
    <p:sldId id="439" r:id="rId7"/>
    <p:sldId id="411" r:id="rId8"/>
    <p:sldId id="415" r:id="rId9"/>
    <p:sldId id="432" r:id="rId10"/>
    <p:sldId id="416" r:id="rId11"/>
    <p:sldId id="345" r:id="rId12"/>
    <p:sldId id="419" r:id="rId13"/>
    <p:sldId id="373" r:id="rId14"/>
    <p:sldId id="381" r:id="rId15"/>
    <p:sldId id="389" r:id="rId16"/>
    <p:sldId id="395" r:id="rId17"/>
    <p:sldId id="403" r:id="rId18"/>
    <p:sldId id="402" r:id="rId19"/>
    <p:sldId id="408" r:id="rId20"/>
    <p:sldId id="407" r:id="rId21"/>
    <p:sldId id="406" r:id="rId22"/>
    <p:sldId id="440" r:id="rId23"/>
    <p:sldId id="425" r:id="rId24"/>
    <p:sldId id="434" r:id="rId25"/>
    <p:sldId id="303" r:id="rId26"/>
    <p:sldId id="433" r:id="rId27"/>
    <p:sldId id="435" r:id="rId28"/>
    <p:sldId id="428" r:id="rId29"/>
    <p:sldId id="444" r:id="rId30"/>
    <p:sldId id="430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31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B78AE-0B0D-4646-B450-4D876EA96336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0DD7AB7-3615-464D-BA82-BF5DFFBA5A7D}">
      <dgm:prSet phldrT="[Text]"/>
      <dgm:spPr/>
      <dgm:t>
        <a:bodyPr/>
        <a:lstStyle/>
        <a:p>
          <a:r>
            <a:rPr lang="en-US" smtClean="0"/>
            <a:t>PLANT BREEDING</a:t>
          </a:r>
          <a:endParaRPr lang="en-US"/>
        </a:p>
      </dgm:t>
    </dgm:pt>
    <dgm:pt modelId="{D9CC18AD-5AF6-4218-B07E-AB6A1B9B58DD}" type="parTrans" cxnId="{77BEA3D3-EF78-473F-BBD4-16786ADEBDDC}">
      <dgm:prSet/>
      <dgm:spPr/>
      <dgm:t>
        <a:bodyPr/>
        <a:lstStyle/>
        <a:p>
          <a:endParaRPr lang="en-US"/>
        </a:p>
      </dgm:t>
    </dgm:pt>
    <dgm:pt modelId="{3DCC853D-9D31-43E3-AFF8-B162CE5AFCAE}" type="sibTrans" cxnId="{77BEA3D3-EF78-473F-BBD4-16786ADEBDDC}">
      <dgm:prSet/>
      <dgm:spPr/>
      <dgm:t>
        <a:bodyPr/>
        <a:lstStyle/>
        <a:p>
          <a:endParaRPr lang="en-US"/>
        </a:p>
      </dgm:t>
    </dgm:pt>
    <dgm:pt modelId="{0135FB69-638A-4478-A01D-F30CE9576B53}">
      <dgm:prSet phldrT="[Text]" custT="1"/>
      <dgm:spPr/>
      <dgm:t>
        <a:bodyPr/>
        <a:lstStyle/>
        <a:p>
          <a:r>
            <a:rPr lang="en-US" sz="2000" smtClean="0"/>
            <a:t>WHAT</a:t>
          </a:r>
          <a:r>
            <a:rPr lang="en-US" sz="1500" smtClean="0"/>
            <a:t>?</a:t>
          </a:r>
          <a:endParaRPr lang="en-US" sz="1500"/>
        </a:p>
      </dgm:t>
    </dgm:pt>
    <dgm:pt modelId="{A71F0803-DDB3-4B34-889B-1A7D400C9AFA}" type="parTrans" cxnId="{05AB6B1E-C01D-4FF2-B472-98116309B501}">
      <dgm:prSet/>
      <dgm:spPr/>
      <dgm:t>
        <a:bodyPr/>
        <a:lstStyle/>
        <a:p>
          <a:endParaRPr lang="en-US"/>
        </a:p>
      </dgm:t>
    </dgm:pt>
    <dgm:pt modelId="{F379B0C6-CE41-48DA-BE65-7DC619C0F0BA}" type="sibTrans" cxnId="{05AB6B1E-C01D-4FF2-B472-98116309B501}">
      <dgm:prSet/>
      <dgm:spPr/>
      <dgm:t>
        <a:bodyPr/>
        <a:lstStyle/>
        <a:p>
          <a:endParaRPr lang="en-US"/>
        </a:p>
      </dgm:t>
    </dgm:pt>
    <dgm:pt modelId="{5E3AE61D-A20D-493A-A5C0-D59A5DB7162B}">
      <dgm:prSet phldrT="[Text]" custT="1"/>
      <dgm:spPr/>
      <dgm:t>
        <a:bodyPr/>
        <a:lstStyle/>
        <a:p>
          <a:r>
            <a:rPr lang="en-US" sz="2000" smtClean="0"/>
            <a:t>WHY?</a:t>
          </a:r>
          <a:endParaRPr lang="en-US" sz="2000"/>
        </a:p>
      </dgm:t>
    </dgm:pt>
    <dgm:pt modelId="{E93DE13C-4954-41CD-AC57-33F8073583F4}" type="parTrans" cxnId="{19C36880-B751-43C2-A44B-0E20478CBB74}">
      <dgm:prSet/>
      <dgm:spPr/>
      <dgm:t>
        <a:bodyPr/>
        <a:lstStyle/>
        <a:p>
          <a:endParaRPr lang="en-US"/>
        </a:p>
      </dgm:t>
    </dgm:pt>
    <dgm:pt modelId="{FE084687-6453-4720-9F3C-AAFD9DB3ED76}" type="sibTrans" cxnId="{19C36880-B751-43C2-A44B-0E20478CBB74}">
      <dgm:prSet/>
      <dgm:spPr/>
      <dgm:t>
        <a:bodyPr/>
        <a:lstStyle/>
        <a:p>
          <a:endParaRPr lang="en-US"/>
        </a:p>
      </dgm:t>
    </dgm:pt>
    <dgm:pt modelId="{273E5914-B3C0-4ECA-821C-48888D9394BA}">
      <dgm:prSet phldrT="[Text]" custT="1"/>
      <dgm:spPr/>
      <dgm:t>
        <a:bodyPr/>
        <a:lstStyle/>
        <a:p>
          <a:r>
            <a:rPr lang="en-US" sz="2000" smtClean="0"/>
            <a:t>USES</a:t>
          </a:r>
          <a:endParaRPr lang="en-US" sz="2000"/>
        </a:p>
      </dgm:t>
    </dgm:pt>
    <dgm:pt modelId="{1680A917-D4B5-4826-8C3F-54C10C173B77}" type="parTrans" cxnId="{3C15B222-20C2-45AD-9975-4BD892FA71D6}">
      <dgm:prSet/>
      <dgm:spPr/>
      <dgm:t>
        <a:bodyPr/>
        <a:lstStyle/>
        <a:p>
          <a:endParaRPr lang="en-US"/>
        </a:p>
      </dgm:t>
    </dgm:pt>
    <dgm:pt modelId="{07529FD1-C3F3-4DF4-8ED7-317A5208E30C}" type="sibTrans" cxnId="{3C15B222-20C2-45AD-9975-4BD892FA71D6}">
      <dgm:prSet/>
      <dgm:spPr/>
      <dgm:t>
        <a:bodyPr/>
        <a:lstStyle/>
        <a:p>
          <a:endParaRPr lang="en-US"/>
        </a:p>
      </dgm:t>
    </dgm:pt>
    <dgm:pt modelId="{2CBB6F6C-B39F-4946-990D-4B370319277A}">
      <dgm:prSet phldrT="[Text]" custT="1"/>
      <dgm:spPr/>
      <dgm:t>
        <a:bodyPr/>
        <a:lstStyle/>
        <a:p>
          <a:r>
            <a:rPr lang="en-US" sz="2000" smtClean="0"/>
            <a:t>HOW</a:t>
          </a:r>
          <a:r>
            <a:rPr lang="en-US" sz="1500" smtClean="0"/>
            <a:t>?</a:t>
          </a:r>
          <a:endParaRPr lang="en-US" sz="1500"/>
        </a:p>
      </dgm:t>
    </dgm:pt>
    <dgm:pt modelId="{2E8695B2-D498-4F9B-B062-0C50A46145CD}" type="parTrans" cxnId="{BA84849F-F57F-4B07-967A-22CE2F8AFB97}">
      <dgm:prSet/>
      <dgm:spPr/>
      <dgm:t>
        <a:bodyPr/>
        <a:lstStyle/>
        <a:p>
          <a:endParaRPr lang="en-US"/>
        </a:p>
      </dgm:t>
    </dgm:pt>
    <dgm:pt modelId="{59903C88-827F-4389-B064-1945BDCEAFFF}" type="sibTrans" cxnId="{BA84849F-F57F-4B07-967A-22CE2F8AFB97}">
      <dgm:prSet/>
      <dgm:spPr/>
      <dgm:t>
        <a:bodyPr/>
        <a:lstStyle/>
        <a:p>
          <a:endParaRPr lang="en-US"/>
        </a:p>
      </dgm:t>
    </dgm:pt>
    <dgm:pt modelId="{CE9DD535-7B7E-4EB2-BAD4-ED343CD08D70}" type="pres">
      <dgm:prSet presAssocID="{E98B78AE-0B0D-4646-B450-4D876EA963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F2E74A-C8FE-4FC2-8F41-1E8CEEEFD257}" type="pres">
      <dgm:prSet presAssocID="{80DD7AB7-3615-464D-BA82-BF5DFFBA5A7D}" presName="centerShape" presStyleLbl="node0" presStyleIdx="0" presStyleCnt="1" custScaleX="130882" custScaleY="138036"/>
      <dgm:spPr/>
      <dgm:t>
        <a:bodyPr/>
        <a:lstStyle/>
        <a:p>
          <a:endParaRPr lang="en-US"/>
        </a:p>
      </dgm:t>
    </dgm:pt>
    <dgm:pt modelId="{B1BA69D7-C3AA-4185-9C76-A3068CF7EE11}" type="pres">
      <dgm:prSet presAssocID="{A71F0803-DDB3-4B34-889B-1A7D400C9AFA}" presName="parTrans" presStyleLbl="sibTrans2D1" presStyleIdx="0" presStyleCnt="4"/>
      <dgm:spPr/>
      <dgm:t>
        <a:bodyPr/>
        <a:lstStyle/>
        <a:p>
          <a:endParaRPr lang="en-US"/>
        </a:p>
      </dgm:t>
    </dgm:pt>
    <dgm:pt modelId="{3812D90C-EDEA-49DB-88E5-3669A6D6ACDF}" type="pres">
      <dgm:prSet presAssocID="{A71F0803-DDB3-4B34-889B-1A7D400C9AFA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B2D9739-BA7D-4B62-8EA4-A052F09CE9FD}" type="pres">
      <dgm:prSet presAssocID="{0135FB69-638A-4478-A01D-F30CE9576B53}" presName="node" presStyleLbl="node1" presStyleIdx="0" presStyleCnt="4" custScaleX="1692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F4822F-92A6-4401-B24F-992897670C04}" type="pres">
      <dgm:prSet presAssocID="{E93DE13C-4954-41CD-AC57-33F8073583F4}" presName="parTrans" presStyleLbl="sibTrans2D1" presStyleIdx="1" presStyleCnt="4"/>
      <dgm:spPr/>
      <dgm:t>
        <a:bodyPr/>
        <a:lstStyle/>
        <a:p>
          <a:endParaRPr lang="en-US"/>
        </a:p>
      </dgm:t>
    </dgm:pt>
    <dgm:pt modelId="{86E39998-EA15-4A76-915A-62AC374F04A5}" type="pres">
      <dgm:prSet presAssocID="{E93DE13C-4954-41CD-AC57-33F8073583F4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0FC25013-A9C7-4215-96D5-2C89609CC7B7}" type="pres">
      <dgm:prSet presAssocID="{5E3AE61D-A20D-493A-A5C0-D59A5DB7162B}" presName="node" presStyleLbl="node1" presStyleIdx="1" presStyleCnt="4" custScaleX="123451" custScaleY="1583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66A8A-3EDF-4D24-9F4C-430ED7CFFD5B}" type="pres">
      <dgm:prSet presAssocID="{1680A917-D4B5-4826-8C3F-54C10C173B77}" presName="parTrans" presStyleLbl="sibTrans2D1" presStyleIdx="2" presStyleCnt="4"/>
      <dgm:spPr/>
      <dgm:t>
        <a:bodyPr/>
        <a:lstStyle/>
        <a:p>
          <a:endParaRPr lang="en-US"/>
        </a:p>
      </dgm:t>
    </dgm:pt>
    <dgm:pt modelId="{B2B569CB-F733-4768-B98D-2B3F1AD97DAC}" type="pres">
      <dgm:prSet presAssocID="{1680A917-D4B5-4826-8C3F-54C10C173B77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2BA39DB-F10F-4F2D-8F80-BAE2443CC7F3}" type="pres">
      <dgm:prSet presAssocID="{273E5914-B3C0-4ECA-821C-48888D9394BA}" presName="node" presStyleLbl="node1" presStyleIdx="2" presStyleCnt="4" custScaleX="168665" custScaleY="1207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BE8B3-3082-4EE9-A877-A794593FDB8C}" type="pres">
      <dgm:prSet presAssocID="{2E8695B2-D498-4F9B-B062-0C50A46145CD}" presName="parTrans" presStyleLbl="sibTrans2D1" presStyleIdx="3" presStyleCnt="4"/>
      <dgm:spPr/>
      <dgm:t>
        <a:bodyPr/>
        <a:lstStyle/>
        <a:p>
          <a:endParaRPr lang="en-US"/>
        </a:p>
      </dgm:t>
    </dgm:pt>
    <dgm:pt modelId="{97F3A56D-6D2E-489E-B408-4A24DB300428}" type="pres">
      <dgm:prSet presAssocID="{2E8695B2-D498-4F9B-B062-0C50A46145CD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BBD95682-9824-400E-A2F5-EFF6ECC4E1B2}" type="pres">
      <dgm:prSet presAssocID="{2CBB6F6C-B39F-4946-990D-4B370319277A}" presName="node" presStyleLbl="node1" presStyleIdx="3" presStyleCnt="4" custScaleX="127928" custScaleY="148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331EB6-536C-44BE-A168-C430B91F390A}" type="presOf" srcId="{A71F0803-DDB3-4B34-889B-1A7D400C9AFA}" destId="{B1BA69D7-C3AA-4185-9C76-A3068CF7EE11}" srcOrd="0" destOrd="0" presId="urn:microsoft.com/office/officeart/2005/8/layout/radial5"/>
    <dgm:cxn modelId="{1B430D28-5DF0-4547-B388-2F181A1EA44E}" type="presOf" srcId="{2E8695B2-D498-4F9B-B062-0C50A46145CD}" destId="{980BE8B3-3082-4EE9-A877-A794593FDB8C}" srcOrd="0" destOrd="0" presId="urn:microsoft.com/office/officeart/2005/8/layout/radial5"/>
    <dgm:cxn modelId="{35283A99-EA4C-42EF-823A-E3AC32F0ED00}" type="presOf" srcId="{273E5914-B3C0-4ECA-821C-48888D9394BA}" destId="{32BA39DB-F10F-4F2D-8F80-BAE2443CC7F3}" srcOrd="0" destOrd="0" presId="urn:microsoft.com/office/officeart/2005/8/layout/radial5"/>
    <dgm:cxn modelId="{695C4EC2-492A-42BA-BDFF-EC358FAD84F0}" type="presOf" srcId="{E93DE13C-4954-41CD-AC57-33F8073583F4}" destId="{86E39998-EA15-4A76-915A-62AC374F04A5}" srcOrd="1" destOrd="0" presId="urn:microsoft.com/office/officeart/2005/8/layout/radial5"/>
    <dgm:cxn modelId="{BB25B9C5-DA2E-4AB2-B670-B8485DBFC3D1}" type="presOf" srcId="{2E8695B2-D498-4F9B-B062-0C50A46145CD}" destId="{97F3A56D-6D2E-489E-B408-4A24DB300428}" srcOrd="1" destOrd="0" presId="urn:microsoft.com/office/officeart/2005/8/layout/radial5"/>
    <dgm:cxn modelId="{EE01DEEB-4267-44A2-BDA4-02529D45D339}" type="presOf" srcId="{80DD7AB7-3615-464D-BA82-BF5DFFBA5A7D}" destId="{93F2E74A-C8FE-4FC2-8F41-1E8CEEEFD257}" srcOrd="0" destOrd="0" presId="urn:microsoft.com/office/officeart/2005/8/layout/radial5"/>
    <dgm:cxn modelId="{47754898-5D8F-49ED-A9D2-DC67FB109667}" type="presOf" srcId="{2CBB6F6C-B39F-4946-990D-4B370319277A}" destId="{BBD95682-9824-400E-A2F5-EFF6ECC4E1B2}" srcOrd="0" destOrd="0" presId="urn:microsoft.com/office/officeart/2005/8/layout/radial5"/>
    <dgm:cxn modelId="{0F3C0AEF-CD9D-47CA-AF13-EEA9C1A291A8}" type="presOf" srcId="{E93DE13C-4954-41CD-AC57-33F8073583F4}" destId="{B5F4822F-92A6-4401-B24F-992897670C04}" srcOrd="0" destOrd="0" presId="urn:microsoft.com/office/officeart/2005/8/layout/radial5"/>
    <dgm:cxn modelId="{84435360-1C30-4614-B038-EF7630412D87}" type="presOf" srcId="{0135FB69-638A-4478-A01D-F30CE9576B53}" destId="{1B2D9739-BA7D-4B62-8EA4-A052F09CE9FD}" srcOrd="0" destOrd="0" presId="urn:microsoft.com/office/officeart/2005/8/layout/radial5"/>
    <dgm:cxn modelId="{BA84849F-F57F-4B07-967A-22CE2F8AFB97}" srcId="{80DD7AB7-3615-464D-BA82-BF5DFFBA5A7D}" destId="{2CBB6F6C-B39F-4946-990D-4B370319277A}" srcOrd="3" destOrd="0" parTransId="{2E8695B2-D498-4F9B-B062-0C50A46145CD}" sibTransId="{59903C88-827F-4389-B064-1945BDCEAFFF}"/>
    <dgm:cxn modelId="{B4E4509D-0934-4B53-82CA-7850D68EF1D2}" type="presOf" srcId="{5E3AE61D-A20D-493A-A5C0-D59A5DB7162B}" destId="{0FC25013-A9C7-4215-96D5-2C89609CC7B7}" srcOrd="0" destOrd="0" presId="urn:microsoft.com/office/officeart/2005/8/layout/radial5"/>
    <dgm:cxn modelId="{44EA805B-B56D-48ED-A0CF-5A2B8655FE50}" type="presOf" srcId="{A71F0803-DDB3-4B34-889B-1A7D400C9AFA}" destId="{3812D90C-EDEA-49DB-88E5-3669A6D6ACDF}" srcOrd="1" destOrd="0" presId="urn:microsoft.com/office/officeart/2005/8/layout/radial5"/>
    <dgm:cxn modelId="{E6F25127-7E44-4AAA-8647-5449E86FC71D}" type="presOf" srcId="{1680A917-D4B5-4826-8C3F-54C10C173B77}" destId="{B2B569CB-F733-4768-B98D-2B3F1AD97DAC}" srcOrd="1" destOrd="0" presId="urn:microsoft.com/office/officeart/2005/8/layout/radial5"/>
    <dgm:cxn modelId="{ADD6D188-5CEB-4D22-AE2A-2E2E2B89C308}" type="presOf" srcId="{1680A917-D4B5-4826-8C3F-54C10C173B77}" destId="{9B566A8A-3EDF-4D24-9F4C-430ED7CFFD5B}" srcOrd="0" destOrd="0" presId="urn:microsoft.com/office/officeart/2005/8/layout/radial5"/>
    <dgm:cxn modelId="{77BEA3D3-EF78-473F-BBD4-16786ADEBDDC}" srcId="{E98B78AE-0B0D-4646-B450-4D876EA96336}" destId="{80DD7AB7-3615-464D-BA82-BF5DFFBA5A7D}" srcOrd="0" destOrd="0" parTransId="{D9CC18AD-5AF6-4218-B07E-AB6A1B9B58DD}" sibTransId="{3DCC853D-9D31-43E3-AFF8-B162CE5AFCAE}"/>
    <dgm:cxn modelId="{05AB6B1E-C01D-4FF2-B472-98116309B501}" srcId="{80DD7AB7-3615-464D-BA82-BF5DFFBA5A7D}" destId="{0135FB69-638A-4478-A01D-F30CE9576B53}" srcOrd="0" destOrd="0" parTransId="{A71F0803-DDB3-4B34-889B-1A7D400C9AFA}" sibTransId="{F379B0C6-CE41-48DA-BE65-7DC619C0F0BA}"/>
    <dgm:cxn modelId="{19C36880-B751-43C2-A44B-0E20478CBB74}" srcId="{80DD7AB7-3615-464D-BA82-BF5DFFBA5A7D}" destId="{5E3AE61D-A20D-493A-A5C0-D59A5DB7162B}" srcOrd="1" destOrd="0" parTransId="{E93DE13C-4954-41CD-AC57-33F8073583F4}" sibTransId="{FE084687-6453-4720-9F3C-AAFD9DB3ED76}"/>
    <dgm:cxn modelId="{3C15B222-20C2-45AD-9975-4BD892FA71D6}" srcId="{80DD7AB7-3615-464D-BA82-BF5DFFBA5A7D}" destId="{273E5914-B3C0-4ECA-821C-48888D9394BA}" srcOrd="2" destOrd="0" parTransId="{1680A917-D4B5-4826-8C3F-54C10C173B77}" sibTransId="{07529FD1-C3F3-4DF4-8ED7-317A5208E30C}"/>
    <dgm:cxn modelId="{D5AF813C-08A7-4CBD-9814-D5F9A767FEC3}" type="presOf" srcId="{E98B78AE-0B0D-4646-B450-4D876EA96336}" destId="{CE9DD535-7B7E-4EB2-BAD4-ED343CD08D70}" srcOrd="0" destOrd="0" presId="urn:microsoft.com/office/officeart/2005/8/layout/radial5"/>
    <dgm:cxn modelId="{7D8EA04D-3CB1-4301-8934-8E37E1855B4C}" type="presParOf" srcId="{CE9DD535-7B7E-4EB2-BAD4-ED343CD08D70}" destId="{93F2E74A-C8FE-4FC2-8F41-1E8CEEEFD257}" srcOrd="0" destOrd="0" presId="urn:microsoft.com/office/officeart/2005/8/layout/radial5"/>
    <dgm:cxn modelId="{C6061C5C-29D9-4D24-93C2-01D85A0C9D4E}" type="presParOf" srcId="{CE9DD535-7B7E-4EB2-BAD4-ED343CD08D70}" destId="{B1BA69D7-C3AA-4185-9C76-A3068CF7EE11}" srcOrd="1" destOrd="0" presId="urn:microsoft.com/office/officeart/2005/8/layout/radial5"/>
    <dgm:cxn modelId="{50FD27BB-98AD-41E4-A253-3A168A004B80}" type="presParOf" srcId="{B1BA69D7-C3AA-4185-9C76-A3068CF7EE11}" destId="{3812D90C-EDEA-49DB-88E5-3669A6D6ACDF}" srcOrd="0" destOrd="0" presId="urn:microsoft.com/office/officeart/2005/8/layout/radial5"/>
    <dgm:cxn modelId="{BEF4A7AD-5DA3-4688-B2B1-9DA4CA0C34D5}" type="presParOf" srcId="{CE9DD535-7B7E-4EB2-BAD4-ED343CD08D70}" destId="{1B2D9739-BA7D-4B62-8EA4-A052F09CE9FD}" srcOrd="2" destOrd="0" presId="urn:microsoft.com/office/officeart/2005/8/layout/radial5"/>
    <dgm:cxn modelId="{92FABB37-A1AE-400C-ADC7-FFB2F4678A71}" type="presParOf" srcId="{CE9DD535-7B7E-4EB2-BAD4-ED343CD08D70}" destId="{B5F4822F-92A6-4401-B24F-992897670C04}" srcOrd="3" destOrd="0" presId="urn:microsoft.com/office/officeart/2005/8/layout/radial5"/>
    <dgm:cxn modelId="{F6161FF2-780F-4AA0-85AF-435DDED89B2A}" type="presParOf" srcId="{B5F4822F-92A6-4401-B24F-992897670C04}" destId="{86E39998-EA15-4A76-915A-62AC374F04A5}" srcOrd="0" destOrd="0" presId="urn:microsoft.com/office/officeart/2005/8/layout/radial5"/>
    <dgm:cxn modelId="{581FFF0C-0052-4FAB-981A-F2898D47AB93}" type="presParOf" srcId="{CE9DD535-7B7E-4EB2-BAD4-ED343CD08D70}" destId="{0FC25013-A9C7-4215-96D5-2C89609CC7B7}" srcOrd="4" destOrd="0" presId="urn:microsoft.com/office/officeart/2005/8/layout/radial5"/>
    <dgm:cxn modelId="{2366EEED-4375-438D-B77A-D25FE8FE8118}" type="presParOf" srcId="{CE9DD535-7B7E-4EB2-BAD4-ED343CD08D70}" destId="{9B566A8A-3EDF-4D24-9F4C-430ED7CFFD5B}" srcOrd="5" destOrd="0" presId="urn:microsoft.com/office/officeart/2005/8/layout/radial5"/>
    <dgm:cxn modelId="{472EF822-ADFA-460C-80FB-2A931F8B040F}" type="presParOf" srcId="{9B566A8A-3EDF-4D24-9F4C-430ED7CFFD5B}" destId="{B2B569CB-F733-4768-B98D-2B3F1AD97DAC}" srcOrd="0" destOrd="0" presId="urn:microsoft.com/office/officeart/2005/8/layout/radial5"/>
    <dgm:cxn modelId="{BF1A6EBE-B20E-4851-B05A-F965B208EB5B}" type="presParOf" srcId="{CE9DD535-7B7E-4EB2-BAD4-ED343CD08D70}" destId="{32BA39DB-F10F-4F2D-8F80-BAE2443CC7F3}" srcOrd="6" destOrd="0" presId="urn:microsoft.com/office/officeart/2005/8/layout/radial5"/>
    <dgm:cxn modelId="{313EC62C-E066-44CD-9025-526C9E728B97}" type="presParOf" srcId="{CE9DD535-7B7E-4EB2-BAD4-ED343CD08D70}" destId="{980BE8B3-3082-4EE9-A877-A794593FDB8C}" srcOrd="7" destOrd="0" presId="urn:microsoft.com/office/officeart/2005/8/layout/radial5"/>
    <dgm:cxn modelId="{1482444C-00E2-444F-BD2A-9EA2EEB2BD80}" type="presParOf" srcId="{980BE8B3-3082-4EE9-A877-A794593FDB8C}" destId="{97F3A56D-6D2E-489E-B408-4A24DB300428}" srcOrd="0" destOrd="0" presId="urn:microsoft.com/office/officeart/2005/8/layout/radial5"/>
    <dgm:cxn modelId="{2ED43366-0149-45C0-BF95-95AE3C8F6B26}" type="presParOf" srcId="{CE9DD535-7B7E-4EB2-BAD4-ED343CD08D70}" destId="{BBD95682-9824-400E-A2F5-EFF6ECC4E1B2}" srcOrd="8" destOrd="0" presId="urn:microsoft.com/office/officeart/2005/8/layout/radial5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BB8A2-AC19-4E70-BE4E-1B56F348E805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5CACF-DB0F-40D0-8FFD-9F4D437413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587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5CACF-DB0F-40D0-8FFD-9F4D4374137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205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4986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162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7028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503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873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29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808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232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0523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2744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775A2-B7CC-4352-B841-3D81AB7CDDE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DAC94-AD91-4C26-856A-4A1EE185BC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5321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7EDC-C16A-4024-9126-A73081B0F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3D8C0-6734-41B1-B419-9DD5AE63C4F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265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47AB0-FBC8-418A-B68E-96BD64D4CC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F4382-BBCF-4F10-8D62-FAA14CE7D8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2554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89873-6FA5-4830-8A04-48D5592D84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5692-EE02-4036-A13A-AD77AEEA23C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1660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DD9D8-DF21-4011-B6D4-70043C6978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1DBEF-4033-4C4D-B33D-39440DC404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239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4B1A-EA6F-480E-90FB-9DC7EB50387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2091B-A85F-479D-BDBB-05A04CCE907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60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FA2E-B6FE-4A85-83F9-6EFA9CBE52A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0C5C9-3B33-48B9-AB40-BE25BB0197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3363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735CB-E0B1-40B6-B6EF-EC969F96A32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F8CEF-2E98-41D9-AEAF-C3FA6990D97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3207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8EA54-7BBC-486D-8C5C-10A117C1C6A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6D50A-7DC1-498D-BC8D-6621794338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1911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D53E0-7C17-4489-987B-550F62FA0C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34F88-589A-4696-8536-53F7568B68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1407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22DA8-83F3-4E69-9216-79A0CCB781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64D1-0D27-42DB-AF7E-7C251D01CA4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688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53273-D0CF-44D8-B342-ECA040DFA493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0014-28DC-48B9-8F3E-291684592E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60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29E643-6664-4344-ADA5-8444AD2CB43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36F6DA-B694-46A0-9CF0-A1F13A08242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665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LESSON%20PLAN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videoplayback%20(6).mp4" TargetMode="External"/><Relationship Id="rId2" Type="http://schemas.openxmlformats.org/officeDocument/2006/relationships/hyperlink" Target="An%20Introduction%20To%20Plant%20Breeding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ownloa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899" y="1858601"/>
            <a:ext cx="2975202" cy="3639673"/>
          </a:xfrm>
        </p:spPr>
      </p:pic>
      <p:pic>
        <p:nvPicPr>
          <p:cNvPr id="5" name="Content Placeholder 3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83876" y="1840675"/>
            <a:ext cx="2707512" cy="340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5" name="Picture 1" descr="C:\Users\dell\Desktop\download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0995" y="1686296"/>
            <a:ext cx="3028950" cy="3420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727" y="486888"/>
            <a:ext cx="10972800" cy="1104405"/>
          </a:xfrm>
        </p:spPr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Solution</a:t>
            </a:r>
            <a:br>
              <a:rPr lang="en-US" smtClean="0"/>
            </a:b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2636322"/>
            <a:ext cx="10972800" cy="3489842"/>
          </a:xfrm>
        </p:spPr>
        <p:txBody>
          <a:bodyPr/>
          <a:lstStyle/>
          <a:p>
            <a:r>
              <a:rPr lang="en-US" smtClean="0"/>
              <a:t>Traditional farming?</a:t>
            </a:r>
          </a:p>
          <a:p>
            <a:r>
              <a:rPr lang="en-US" smtClean="0"/>
              <a:t>Better management practices?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1219200" y="2250374"/>
            <a:ext cx="10972800" cy="914400"/>
          </a:xfrm>
        </p:spPr>
        <p:txBody>
          <a:bodyPr/>
          <a:lstStyle/>
          <a:p>
            <a:r>
              <a:rPr lang="en-US" altLang="en-US" sz="5400" u="sng" smtClean="0">
                <a:solidFill>
                  <a:srgbClr val="0070C0"/>
                </a:solidFill>
              </a:rPr>
              <a:t>PLANT BREEDING AND ITS USES</a:t>
            </a:r>
            <a:endParaRPr lang="en-US" altLang="en-US" sz="5400" u="sng" dirty="0" smtClean="0">
              <a:solidFill>
                <a:srgbClr val="0070C0"/>
              </a:solidFill>
            </a:endParaRP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812800" y="4991100"/>
            <a:ext cx="10972800" cy="3733800"/>
          </a:xfrm>
        </p:spPr>
        <p:txBody>
          <a:bodyPr/>
          <a:lstStyle/>
          <a:p>
            <a:pPr>
              <a:buNone/>
            </a:pPr>
            <a:r>
              <a:rPr lang="en-US" altLang="en-US" sz="3600" b="1" smtClean="0">
                <a:solidFill>
                  <a:srgbClr val="C00000"/>
                </a:solidFill>
              </a:rPr>
              <a:t>Presented by- Ms. Sushila kala (P.G.T.Biology)</a:t>
            </a:r>
          </a:p>
          <a:p>
            <a:pPr>
              <a:buNone/>
            </a:pPr>
            <a:r>
              <a:rPr lang="en-US" altLang="en-US" sz="3600" b="1" smtClean="0">
                <a:solidFill>
                  <a:srgbClr val="C00000"/>
                </a:solidFill>
              </a:rPr>
              <a:t>K.V.No.5, Jaipur( I shift)</a:t>
            </a:r>
            <a:endParaRPr lang="en-US" altLang="en-US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8" y="381000"/>
            <a:ext cx="210396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5" name="Picture 1" descr="C:\Users\dell\Desktop\220px-Отбор_образцов_мини-растений_картофел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1486" y="665018"/>
            <a:ext cx="2921330" cy="1650670"/>
          </a:xfrm>
          <a:prstGeom prst="rect">
            <a:avLst/>
          </a:prstGeom>
          <a:noFill/>
        </p:spPr>
      </p:pic>
      <p:pic>
        <p:nvPicPr>
          <p:cNvPr id="1026" name="Picture 2" descr="C:\Users\dell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189" y="3218212"/>
            <a:ext cx="2143125" cy="1805049"/>
          </a:xfrm>
          <a:prstGeom prst="rect">
            <a:avLst/>
          </a:prstGeom>
          <a:noFill/>
        </p:spPr>
      </p:pic>
      <p:pic>
        <p:nvPicPr>
          <p:cNvPr id="1027" name="Picture 3" descr="C:\Users\dell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52079" y="3283095"/>
            <a:ext cx="1743075" cy="1740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417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002060"/>
                </a:solidFill>
              </a:rPr>
              <a:t>CONTENT TO BE COVERED</a:t>
            </a:r>
            <a:endParaRPr lang="en-US" u="sng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smtClean="0"/>
              <a:t>LESSON PLAN</a:t>
            </a:r>
            <a:endParaRPr lang="en-US" sz="280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2" action="ppaction://hlinkfile"/>
              </a:rPr>
              <a:t>LESSON PLAN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u="sng" smtClean="0">
                <a:solidFill>
                  <a:srgbClr val="FF0000"/>
                </a:solidFill>
              </a:rPr>
              <a:t>WHAT</a:t>
            </a:r>
            <a:r>
              <a:rPr lang="en-US" sz="3200" u="sng" smtClean="0"/>
              <a:t> IS PLANT BREEDING?</a:t>
            </a:r>
            <a:endParaRPr lang="en-US" sz="3200" u="sng"/>
          </a:p>
        </p:txBody>
      </p:sp>
      <p:sp>
        <p:nvSpPr>
          <p:cNvPr id="3" name="Rectangle 2"/>
          <p:cNvSpPr/>
          <p:nvPr/>
        </p:nvSpPr>
        <p:spPr>
          <a:xfrm>
            <a:off x="1163782" y="1710047"/>
            <a:ext cx="7980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mtClean="0"/>
              <a:t>Plant breeding</a:t>
            </a:r>
            <a:r>
              <a:rPr lang="en-US" sz="2400" smtClean="0"/>
              <a:t> is a method of </a:t>
            </a:r>
            <a:r>
              <a:rPr lang="en-US" sz="2400" b="1" smtClean="0"/>
              <a:t>altering the genetic pattern </a:t>
            </a:r>
            <a:r>
              <a:rPr lang="en-US" sz="2400" smtClean="0"/>
              <a:t>of plants to increase their value and utility for human welfare.</a:t>
            </a:r>
          </a:p>
          <a:p>
            <a:r>
              <a:rPr lang="en-US" sz="2400" smtClean="0"/>
              <a:t>                                                      OR</a:t>
            </a:r>
          </a:p>
          <a:p>
            <a:r>
              <a:rPr lang="en-US" sz="2400" smtClean="0"/>
              <a:t> It is a purposeful manipulation of plants to create </a:t>
            </a:r>
            <a:r>
              <a:rPr lang="en-US" sz="2400" b="1" smtClean="0"/>
              <a:t>desired plant</a:t>
            </a:r>
            <a:r>
              <a:rPr lang="en-US" sz="2400" smtClean="0"/>
              <a:t> types that are better suited for cultivation, give </a:t>
            </a:r>
            <a:r>
              <a:rPr lang="en-US" sz="2400" b="1" smtClean="0"/>
              <a:t>better yield </a:t>
            </a:r>
            <a:r>
              <a:rPr lang="en-US" sz="2400" smtClean="0"/>
              <a:t>and are </a:t>
            </a:r>
            <a:r>
              <a:rPr lang="en-US" sz="2400" b="1" smtClean="0"/>
              <a:t>disease resistant</a:t>
            </a:r>
            <a:r>
              <a:rPr lang="en-US" smtClean="0"/>
              <a:t>.</a:t>
            </a:r>
            <a:endParaRPr lang="en-US"/>
          </a:p>
        </p:txBody>
      </p:sp>
      <p:pic>
        <p:nvPicPr>
          <p:cNvPr id="9218" name="Picture 2" descr="C:\Users\dell\Desktop\downloa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3" y="3955670"/>
            <a:ext cx="3313214" cy="2255124"/>
          </a:xfrm>
          <a:prstGeom prst="rect">
            <a:avLst/>
          </a:prstGeom>
          <a:noFill/>
        </p:spPr>
      </p:pic>
      <p:pic>
        <p:nvPicPr>
          <p:cNvPr id="6" name="Picture 1" descr="C:\Users\dell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7054" y="3818572"/>
            <a:ext cx="3776354" cy="234472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663" y="665018"/>
            <a:ext cx="7315200" cy="712520"/>
          </a:xfrm>
        </p:spPr>
        <p:txBody>
          <a:bodyPr>
            <a:normAutofit fontScale="90000"/>
          </a:bodyPr>
          <a:lstStyle/>
          <a:p>
            <a:r>
              <a:rPr lang="en-US" sz="4000" u="sng" smtClean="0">
                <a:solidFill>
                  <a:srgbClr val="C00000"/>
                </a:solidFill>
              </a:rPr>
              <a:t/>
            </a:r>
            <a:br>
              <a:rPr lang="en-US" sz="4000" u="sng" smtClean="0">
                <a:solidFill>
                  <a:srgbClr val="C00000"/>
                </a:solidFill>
              </a:rPr>
            </a:br>
            <a:r>
              <a:rPr lang="en-US" sz="4000" u="sng" smtClean="0">
                <a:solidFill>
                  <a:srgbClr val="C00000"/>
                </a:solidFill>
              </a:rPr>
              <a:t>PLANT BREEDING- WHY?</a:t>
            </a:r>
            <a:r>
              <a:rPr lang="en-US" sz="4000" smtClean="0">
                <a:solidFill>
                  <a:srgbClr val="C00000"/>
                </a:solidFill>
              </a:rPr>
              <a:t/>
            </a:r>
            <a:br>
              <a:rPr lang="en-US" sz="4000" smtClean="0">
                <a:solidFill>
                  <a:srgbClr val="C00000"/>
                </a:solidFill>
              </a:rPr>
            </a:br>
            <a:endParaRPr lang="en-US" sz="4000">
              <a:solidFill>
                <a:srgbClr val="C00000"/>
              </a:solidFill>
            </a:endParaRPr>
          </a:p>
        </p:txBody>
      </p:sp>
      <p:pic>
        <p:nvPicPr>
          <p:cNvPr id="5" name="Content Placeholder 5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044" y="1805049"/>
            <a:ext cx="8502733" cy="4809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52f274a0-c9cb-4d48-ab7a-5a2e4bd7676b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009676" y="236745"/>
            <a:ext cx="3685535" cy="3195224"/>
          </a:xfrm>
        </p:spPr>
      </p:pic>
      <p:pic>
        <p:nvPicPr>
          <p:cNvPr id="6" name="Content Placeholder 3" descr="f781fe38-d57a-44be-b4ce-2bf76a3f10a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225631"/>
            <a:ext cx="3776353" cy="313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3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956467" y="261257"/>
            <a:ext cx="3788229" cy="311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3" descr="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55" y="3681351"/>
            <a:ext cx="5213267" cy="2719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rgbClr val="C00000"/>
                </a:solidFill>
              </a:rPr>
              <a:t> Steps in plant breeding-HOW?</a:t>
            </a:r>
            <a:endParaRPr lang="en-US" u="sng">
              <a:solidFill>
                <a:srgbClr val="C00000"/>
              </a:solidFill>
            </a:endParaRPr>
          </a:p>
        </p:txBody>
      </p:sp>
      <p:pic>
        <p:nvPicPr>
          <p:cNvPr id="71683" name="Picture 3" descr="C:\Users\dell\Desktop\Evaluation+and+selection+of+parent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9423" y="1448790"/>
            <a:ext cx="7457704" cy="5189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C00000"/>
                </a:solidFill>
              </a:rPr>
              <a:t>1. </a:t>
            </a:r>
            <a:r>
              <a:rPr lang="en-US" u="sng" smtClean="0">
                <a:solidFill>
                  <a:srgbClr val="C00000"/>
                </a:solidFill>
              </a:rPr>
              <a:t>COLLECTION OF VARIABILITY </a:t>
            </a:r>
            <a:endParaRPr lang="en-US" u="sng">
              <a:solidFill>
                <a:srgbClr val="C00000"/>
              </a:solidFill>
            </a:endParaRPr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792" y="1520042"/>
            <a:ext cx="4674179" cy="2208811"/>
          </a:xfrm>
        </p:spPr>
      </p:pic>
      <p:pic>
        <p:nvPicPr>
          <p:cNvPr id="5" name="Content Placeholder 3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431166" y="1493323"/>
            <a:ext cx="4078496" cy="229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7256" y="3961907"/>
            <a:ext cx="4612885" cy="259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3" descr="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63874" y="4061361"/>
            <a:ext cx="4180114" cy="235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smtClean="0">
                <a:solidFill>
                  <a:srgbClr val="C00000"/>
                </a:solidFill>
              </a:rPr>
              <a:t>2.EVALUATION AND SELECTION OF PARENTS</a:t>
            </a:r>
            <a:endParaRPr lang="en-US" sz="3600" u="sng">
              <a:solidFill>
                <a:srgbClr val="C00000"/>
              </a:solidFill>
            </a:endParaRPr>
          </a:p>
        </p:txBody>
      </p:sp>
      <p:pic>
        <p:nvPicPr>
          <p:cNvPr id="5" name="Content Placeholder 3" descr="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6894" y="1705132"/>
            <a:ext cx="4298867" cy="436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3" descr="a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53889" y="1710046"/>
            <a:ext cx="6366475" cy="4370120"/>
          </a:xfrm>
        </p:spPr>
      </p:pic>
      <p:sp>
        <p:nvSpPr>
          <p:cNvPr id="9" name="TextBox 8"/>
          <p:cNvSpPr txBox="1"/>
          <p:nvPr/>
        </p:nvSpPr>
        <p:spPr>
          <a:xfrm>
            <a:off x="8229600" y="2280061"/>
            <a:ext cx="3325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IFWE PUT THE PLANT   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39438" y="855023"/>
            <a:ext cx="6341423" cy="464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smtClean="0">
                <a:solidFill>
                  <a:srgbClr val="C00000"/>
                </a:solidFill>
              </a:rPr>
              <a:t>3.CROSS HYBRIDISATION AMONG THE SELECTED PARENTS</a:t>
            </a:r>
            <a:endParaRPr lang="en-US" sz="3200" u="sng">
              <a:solidFill>
                <a:srgbClr val="C00000"/>
              </a:solidFill>
            </a:endParaRPr>
          </a:p>
        </p:txBody>
      </p:sp>
      <p:pic>
        <p:nvPicPr>
          <p:cNvPr id="7" name="Content Placeholder 3" descr="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72540" y="1600200"/>
            <a:ext cx="6495803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1283" y="274639"/>
            <a:ext cx="9001496" cy="782266"/>
          </a:xfrm>
        </p:spPr>
        <p:txBody>
          <a:bodyPr/>
          <a:lstStyle/>
          <a:p>
            <a:r>
              <a:rPr lang="en-US" sz="3600" smtClean="0"/>
              <a:t>ARTIFICIAL HYBRIDISATION</a:t>
            </a:r>
            <a:endParaRPr lang="en-US" sz="3600"/>
          </a:p>
        </p:txBody>
      </p:sp>
      <p:pic>
        <p:nvPicPr>
          <p:cNvPr id="4" name="Content Placeholder 3" descr="ad6077da-0c7c-4d3c-9b85-b0411210b3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385" y="1145748"/>
            <a:ext cx="3396343" cy="2284748"/>
          </a:xfrm>
        </p:spPr>
      </p:pic>
      <p:pic>
        <p:nvPicPr>
          <p:cNvPr id="8" name="Content Placeholder 3" descr="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8136" y="3669475"/>
            <a:ext cx="3639258" cy="260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3" descr="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567055" y="1148142"/>
            <a:ext cx="3087584" cy="213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3" descr="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591319" y="3541078"/>
            <a:ext cx="3110821" cy="277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smtClean="0">
                <a:solidFill>
                  <a:srgbClr val="C00000"/>
                </a:solidFill>
              </a:rPr>
              <a:t>4.  SELECTION AND TESTING OF SUPERIOR RECOMBINANTS</a:t>
            </a:r>
            <a:endParaRPr lang="en-US" sz="3600" u="sng">
              <a:solidFill>
                <a:srgbClr val="C00000"/>
              </a:solidFill>
            </a:endParaRPr>
          </a:p>
        </p:txBody>
      </p:sp>
      <p:pic>
        <p:nvPicPr>
          <p:cNvPr id="4" name="Content Placeholder 3" descr="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644" y="1600200"/>
            <a:ext cx="4857008" cy="4525963"/>
          </a:xfrm>
        </p:spPr>
      </p:pic>
      <p:pic>
        <p:nvPicPr>
          <p:cNvPr id="6" name="Content Placeholder 3" descr="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27405" y="1695203"/>
            <a:ext cx="507602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AFTER 7-8 GENERATIONS</a:t>
            </a:r>
            <a:endParaRPr lang="en-US"/>
          </a:p>
        </p:txBody>
      </p:sp>
      <p:pic>
        <p:nvPicPr>
          <p:cNvPr id="4" name="Content Placeholder 3" descr="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BY ICAR NEW DELHI</a:t>
            </a:r>
            <a:endParaRPr lang="en-US"/>
          </a:p>
        </p:txBody>
      </p:sp>
      <p:pic>
        <p:nvPicPr>
          <p:cNvPr id="4" name="Content Placeholder 3" descr="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897" y="1600200"/>
            <a:ext cx="4892634" cy="4525963"/>
          </a:xfrm>
        </p:spPr>
      </p:pic>
      <p:pic>
        <p:nvPicPr>
          <p:cNvPr id="5" name="Content Placeholder 3" descr="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37662" y="1635826"/>
            <a:ext cx="570145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IS DONE AT SEVERAL LOCATIONS </a:t>
            </a:r>
            <a:endParaRPr lang="en-US"/>
          </a:p>
        </p:txBody>
      </p:sp>
      <p:pic>
        <p:nvPicPr>
          <p:cNvPr id="4" name="Content Placeholder 3" descr="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7022" y="1600200"/>
            <a:ext cx="4692055" cy="4525963"/>
          </a:xfrm>
        </p:spPr>
      </p:pic>
      <p:pic>
        <p:nvPicPr>
          <p:cNvPr id="5" name="Picture 1" descr="C:\Users\dell\Desktop\Testing,+release+and+commercialization+of+new+cultiva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3148" y="1555668"/>
            <a:ext cx="4393871" cy="4762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smtClean="0">
                <a:solidFill>
                  <a:srgbClr val="C00000"/>
                </a:solidFill>
              </a:rPr>
              <a:t>SELECTION AND TESTING OF SUPERIOR RECOMBINANTS (SEEDS)</a:t>
            </a:r>
            <a:endParaRPr lang="en-US" sz="3200" u="sng">
              <a:solidFill>
                <a:srgbClr val="C00000"/>
              </a:solidFill>
            </a:endParaRPr>
          </a:p>
        </p:txBody>
      </p:sp>
      <p:pic>
        <p:nvPicPr>
          <p:cNvPr id="4" name="Content Placeholder 3" descr="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smtClean="0">
                <a:solidFill>
                  <a:srgbClr val="C00000"/>
                </a:solidFill>
              </a:rPr>
              <a:t>5.MULTIPLICATION OF IMPROVED SEEDS</a:t>
            </a:r>
            <a:endParaRPr lang="en-US" sz="3600" u="sng">
              <a:solidFill>
                <a:srgbClr val="C00000"/>
              </a:solidFill>
            </a:endParaRPr>
          </a:p>
        </p:txBody>
      </p:sp>
      <p:pic>
        <p:nvPicPr>
          <p:cNvPr id="4" name="Content Placeholder 3" descr="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Modern plant breeding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    Modern plant breeding includes not only genetics but covers </a:t>
            </a:r>
            <a:r>
              <a:rPr lang="en-US" smtClean="0">
                <a:solidFill>
                  <a:srgbClr val="C00000"/>
                </a:solidFill>
              </a:rPr>
              <a:t>molecular biology,cytology,systematics,physiology,pathology,entomology,chemistry and statistics etc.</a:t>
            </a:r>
          </a:p>
          <a:p>
            <a:pPr>
              <a:buNone/>
            </a:pPr>
            <a:r>
              <a:rPr lang="en-US" smtClean="0"/>
              <a:t>     it also includes </a:t>
            </a:r>
            <a:r>
              <a:rPr lang="en-US" smtClean="0">
                <a:solidFill>
                  <a:srgbClr val="C00000"/>
                </a:solidFill>
              </a:rPr>
              <a:t>mutational breeding </a:t>
            </a:r>
            <a:r>
              <a:rPr lang="en-US" smtClean="0"/>
              <a:t>-by this method it is possible to induce mutations artifically through use of chemicals or radiations and selecting and using the plants that have the desirable character as a source of breeding.</a:t>
            </a:r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z="4000" b="1" u="sng" smtClean="0">
                <a:solidFill>
                  <a:srgbClr val="C00000"/>
                </a:solidFill>
              </a:rPr>
              <a:t>Uses-</a:t>
            </a:r>
            <a:br>
              <a:rPr lang="en-US" sz="4000" b="1" u="sng" smtClean="0">
                <a:solidFill>
                  <a:srgbClr val="C00000"/>
                </a:solidFill>
              </a:rPr>
            </a:br>
            <a:r>
              <a:rPr lang="en-US" sz="4000" b="1" u="sng" smtClean="0">
                <a:solidFill>
                  <a:srgbClr val="C00000"/>
                </a:solidFill>
              </a:rPr>
              <a:t>1) </a:t>
            </a:r>
            <a:r>
              <a:rPr lang="en-US" sz="4000" b="1" smtClean="0">
                <a:solidFill>
                  <a:srgbClr val="C00000"/>
                </a:solidFill>
              </a:rPr>
              <a:t>Plant Breeding for Developing Resistance to Insect Pests: </a:t>
            </a:r>
            <a:br>
              <a:rPr lang="en-US" sz="4000" b="1" smtClean="0">
                <a:solidFill>
                  <a:srgbClr val="C00000"/>
                </a:solidFill>
              </a:rPr>
            </a:br>
            <a:endParaRPr lang="en-US" sz="4000" b="1">
              <a:solidFill>
                <a:srgbClr val="C0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766949" y="2173555"/>
          <a:ext cx="7558089" cy="39731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19363"/>
                <a:gridCol w="2519363"/>
                <a:gridCol w="2519363"/>
              </a:tblGrid>
              <a:tr h="8944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Crop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Variety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Insect pest</a:t>
                      </a:r>
                    </a:p>
                  </a:txBody>
                  <a:tcPr marL="9525" marR="9525" marT="9525" marB="0" anchor="b"/>
                </a:tc>
              </a:tr>
              <a:tr h="894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/>
                        <a:t>Brassica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Pusa Gaurav</a:t>
                      </a: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Aphids</a:t>
                      </a:r>
                    </a:p>
                  </a:txBody>
                  <a:tcPr marL="85725" marR="9525" marT="9525" marB="0" anchor="b"/>
                </a:tc>
              </a:tr>
              <a:tr h="89448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/>
                        <a:t>Flat bean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Pusa </a:t>
                      </a:r>
                      <a:r>
                        <a:rPr lang="en-US" sz="2800" b="0" i="0" u="none" strike="noStrike" smtClean="0">
                          <a:solidFill>
                            <a:srgbClr val="0B0B0B"/>
                          </a:solidFill>
                          <a:latin typeface="Arial"/>
                        </a:rPr>
                        <a:t>sem2,3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smtClean="0">
                          <a:solidFill>
                            <a:srgbClr val="0B0B0B"/>
                          </a:solidFill>
                          <a:latin typeface="Arial"/>
                        </a:rPr>
                        <a:t>Jassids, aphids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</a:tr>
              <a:tr h="894484">
                <a:tc>
                  <a:txBody>
                    <a:bodyPr/>
                    <a:lstStyle/>
                    <a:p>
                      <a:pPr algn="just" fontAlgn="b"/>
                      <a:r>
                        <a:rPr lang="en-US" sz="2800" u="none" strike="noStrike"/>
                        <a:t>Okra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Pusa </a:t>
                      </a:r>
                      <a:r>
                        <a:rPr lang="en-US" sz="2800" b="0" i="0" u="none" strike="noStrike" smtClean="0">
                          <a:solidFill>
                            <a:srgbClr val="0B0B0B"/>
                          </a:solidFill>
                          <a:latin typeface="Arial"/>
                        </a:rPr>
                        <a:t>Sawani,Pusa A 4</a:t>
                      </a:r>
                      <a:endParaRPr lang="en-US" sz="2800" b="0" i="0" u="none" strike="noStrike">
                        <a:solidFill>
                          <a:srgbClr val="0B0B0B"/>
                        </a:solidFill>
                        <a:latin typeface="Arial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B0B0B"/>
                          </a:solidFill>
                          <a:latin typeface="Arial"/>
                        </a:rPr>
                        <a:t>Shoot and fruit bores</a:t>
                      </a:r>
                    </a:p>
                  </a:txBody>
                  <a:tcPr marL="857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z="4000" b="1" u="sng" smtClean="0">
                <a:solidFill>
                  <a:srgbClr val="C00000"/>
                </a:solidFill>
              </a:rPr>
              <a:t>Uses-</a:t>
            </a:r>
            <a:br>
              <a:rPr lang="en-US" sz="4000" b="1" u="sng" smtClean="0">
                <a:solidFill>
                  <a:srgbClr val="C00000"/>
                </a:solidFill>
              </a:rPr>
            </a:br>
            <a:r>
              <a:rPr lang="en-US" sz="4000" b="1" u="sng" smtClean="0">
                <a:solidFill>
                  <a:srgbClr val="C00000"/>
                </a:solidFill>
              </a:rPr>
              <a:t>2) Production of disease resistant varieties</a:t>
            </a:r>
            <a:r>
              <a:rPr lang="en-US" b="1" smtClean="0"/>
              <a:t/>
            </a:r>
            <a:br>
              <a:rPr lang="en-US" b="1" smtClean="0"/>
            </a:b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44435"/>
            <a:ext cx="10515600" cy="3932527"/>
          </a:xfrm>
        </p:spPr>
        <p:txBody>
          <a:bodyPr/>
          <a:lstStyle/>
          <a:p>
            <a:endParaRPr lang="en-US"/>
          </a:p>
        </p:txBody>
      </p:sp>
      <p:pic>
        <p:nvPicPr>
          <p:cNvPr id="70658" name="Picture 2" descr="C:\Users\dell\Desktop\23043978380_c404b0f219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561" y="2614612"/>
            <a:ext cx="7861465" cy="35843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C00000"/>
                </a:solidFill>
              </a:rPr>
              <a:t>3.</a:t>
            </a:r>
            <a:r>
              <a:rPr lang="en-US" b="1" smtClean="0"/>
              <a:t> </a:t>
            </a:r>
            <a:r>
              <a:rPr lang="en-US" sz="3600" b="1" u="sng" smtClean="0">
                <a:solidFill>
                  <a:srgbClr val="C00000"/>
                </a:solidFill>
              </a:rPr>
              <a:t>Plant Breeding for Improved Food Quality</a:t>
            </a:r>
            <a:r>
              <a:rPr lang="en-US" b="1" smtClean="0"/>
              <a:t>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mtClean="0"/>
              <a:t>Plant breeding is undertaken for improved </a:t>
            </a:r>
            <a:r>
              <a:rPr lang="en-US" b="1" smtClean="0"/>
              <a:t>nutritional quality </a:t>
            </a:r>
            <a:r>
              <a:rPr lang="en-US" smtClean="0"/>
              <a:t>of the plants. Following are the </a:t>
            </a:r>
            <a:r>
              <a:rPr lang="en-US" b="1" smtClean="0"/>
              <a:t>objectives </a:t>
            </a:r>
            <a:r>
              <a:rPr lang="en-US" smtClean="0"/>
              <a:t>of improving:</a:t>
            </a:r>
          </a:p>
          <a:p>
            <a:pPr fontAlgn="base"/>
            <a:r>
              <a:rPr lang="en-US" smtClean="0"/>
              <a:t>(1) Protein content and quality</a:t>
            </a:r>
          </a:p>
          <a:p>
            <a:pPr fontAlgn="base"/>
            <a:r>
              <a:rPr lang="en-US" smtClean="0"/>
              <a:t>(2) Oil content and quality</a:t>
            </a:r>
          </a:p>
          <a:p>
            <a:pPr fontAlgn="base"/>
            <a:r>
              <a:rPr lang="en-US" smtClean="0"/>
              <a:t>(3) Vitamin content and</a:t>
            </a:r>
          </a:p>
          <a:p>
            <a:pPr fontAlgn="base"/>
            <a:r>
              <a:rPr lang="en-US" smtClean="0"/>
              <a:t>(4) Micronutrient and mineral content.</a:t>
            </a:r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             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600" smtClean="0"/>
              <a:t>RECAPITULATION AND EVALUATION</a:t>
            </a:r>
            <a:r>
              <a:rPr lang="en-US" smtClean="0"/>
              <a:t/>
            </a:r>
            <a:br>
              <a:rPr lang="en-US" smtClean="0"/>
            </a:br>
            <a:endParaRPr 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(TARSIA SOFTWARE)</a:t>
            </a:r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600697" y="2550125"/>
          <a:ext cx="2933204" cy="2211880"/>
        </p:xfrm>
        <a:graphic>
          <a:graphicData uri="http://schemas.openxmlformats.org/presentationml/2006/ole">
            <p:oleObj spid="_x0000_s2050" name="Packager Shell Object" showAsIcon="1" r:id="rId3" imgW="97812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Match  the crop with its variety by assigning them number </a:t>
            </a:r>
            <a:endParaRPr lang="en-US" sz="3200"/>
          </a:p>
        </p:txBody>
      </p:sp>
      <p:pic>
        <p:nvPicPr>
          <p:cNvPr id="6" name="Content Placeholder 5" descr="788273c3-c17f-4564-a60b-bb538b24ab9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2238" y="1825625"/>
            <a:ext cx="5547523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smtClean="0"/>
              <a:t>Recapitulation</a:t>
            </a:r>
            <a:r>
              <a:rPr lang="en-US" sz="3200" b="1" smtClean="0"/>
              <a:t/>
            </a:r>
            <a:br>
              <a:rPr lang="en-US" sz="3200" b="1" smtClean="0"/>
            </a:br>
            <a:endParaRPr 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0042"/>
            <a:ext cx="8763990" cy="48095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b="1" smtClean="0"/>
              <a:t>Q 1) Breeding for disease resistance requires -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A good source of resistance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Planned hybridsation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Disease test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All of these</a:t>
            </a:r>
          </a:p>
          <a:p>
            <a:pPr marL="514350" indent="-514350">
              <a:buNone/>
            </a:pPr>
            <a:r>
              <a:rPr lang="en-US" sz="1400" b="1" smtClean="0"/>
              <a:t>Q 2) Which of the following is not true for inbreeding?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It causes inbreeding depression after a few generations.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It leads to homozygosity.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It is used to obtain pureline.</a:t>
            </a:r>
          </a:p>
          <a:p>
            <a:pPr marL="514350" indent="-514350">
              <a:buAutoNum type="alphaLcParenR"/>
            </a:pPr>
            <a:r>
              <a:rPr lang="en-US" sz="1400" b="1" smtClean="0"/>
              <a:t>It always increase the productivity.</a:t>
            </a:r>
          </a:p>
          <a:p>
            <a:pPr marL="514350" indent="-514350">
              <a:buNone/>
            </a:pPr>
            <a:r>
              <a:rPr lang="en-US" sz="1400" b="1" smtClean="0"/>
              <a:t>Q 3) Breeding crops for improved nutritional quality is refered to as-</a:t>
            </a:r>
          </a:p>
          <a:p>
            <a:pPr marL="514350" indent="-514350">
              <a:buNone/>
            </a:pPr>
            <a:r>
              <a:rPr lang="en-US" sz="1400" b="1" smtClean="0"/>
              <a:t>         a) Biomining         b) Biomagnification   c) Biofortification   d) Bioremedication</a:t>
            </a:r>
          </a:p>
          <a:p>
            <a:pPr marL="514350" indent="-514350">
              <a:buNone/>
            </a:pPr>
            <a:r>
              <a:rPr lang="en-US" sz="1400" b="1" smtClean="0"/>
              <a:t>Q 4) sonaliaka and kalyan sona are high yielding variety of-</a:t>
            </a:r>
          </a:p>
          <a:p>
            <a:pPr marL="514350" indent="-514350">
              <a:buNone/>
            </a:pPr>
            <a:r>
              <a:rPr lang="en-US" sz="1400" b="1" smtClean="0"/>
              <a:t>       a) Rice             b) wheat              c) maize          d) sugarcane </a:t>
            </a:r>
          </a:p>
          <a:p>
            <a:pPr marL="514350" indent="-514350">
              <a:buNone/>
            </a:pPr>
            <a:endParaRPr lang="en-US" sz="1400" b="1" smtClean="0"/>
          </a:p>
          <a:p>
            <a:pPr marL="514350" indent="-514350">
              <a:buAutoNum type="alphaLcParenR"/>
            </a:pPr>
            <a:endParaRPr lang="en-US" sz="1400" b="1" smtClean="0"/>
          </a:p>
          <a:p>
            <a:pPr marL="514350" indent="-514350">
              <a:buAutoNum type="alphaLcParenR"/>
            </a:pPr>
            <a:endParaRPr lang="en-US" sz="1400" b="1" smtClean="0"/>
          </a:p>
          <a:p>
            <a:pPr marL="514350" indent="-514350">
              <a:buAutoNum type="alphaLcParenR"/>
            </a:pPr>
            <a:endParaRPr lang="en-US" sz="1400" b="1" smtClean="0"/>
          </a:p>
          <a:p>
            <a:pPr marL="514350" indent="-514350">
              <a:buNone/>
            </a:pPr>
            <a:endParaRPr lang="en-US" sz="1400" b="1" smtClean="0"/>
          </a:p>
          <a:p>
            <a:pPr marL="514350" indent="-514350">
              <a:buNone/>
            </a:pPr>
            <a:endParaRPr lang="en-US" sz="1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smtClean="0"/>
              <a:t>PICTURE BASED QUESTIONS</a:t>
            </a:r>
            <a:endParaRPr lang="en-US" sz="2400"/>
          </a:p>
        </p:txBody>
      </p:sp>
      <p:pic>
        <p:nvPicPr>
          <p:cNvPr id="4" name="Content Placeholder 3" descr="downlo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821" y="1906597"/>
            <a:ext cx="3543053" cy="2142889"/>
          </a:xfrm>
        </p:spPr>
      </p:pic>
      <p:pic>
        <p:nvPicPr>
          <p:cNvPr id="53250" name="Picture 2" descr="C:\Users\dell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655" y="1716602"/>
            <a:ext cx="3439205" cy="2190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r>
              <a:rPr lang="en-US" sz="3600" b="1" smtClean="0"/>
              <a:t>SUGGESTED SITES AND VIDEOS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Scholarswing channel on you tube</a:t>
            </a:r>
          </a:p>
          <a:p>
            <a:r>
              <a:rPr lang="en-US" smtClean="0"/>
              <a:t>Shiksha house.com</a:t>
            </a:r>
          </a:p>
          <a:p>
            <a:r>
              <a:rPr lang="en-US" smtClean="0"/>
              <a:t>Agriculture’s point</a:t>
            </a:r>
          </a:p>
          <a:p>
            <a:r>
              <a:rPr lang="en-US" smtClean="0">
                <a:hlinkClick r:id="rId2" action="ppaction://hlinkfile"/>
              </a:rPr>
              <a:t>VIDEO PRESENTATION</a:t>
            </a:r>
            <a:endParaRPr lang="en-US" smtClean="0"/>
          </a:p>
          <a:p>
            <a:r>
              <a:rPr lang="en-US" smtClean="0">
                <a:hlinkClick r:id="rId3" action="ppaction://hlinkfile"/>
              </a:rPr>
              <a:t>VIDEO PRESENTATION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                   MALTHUS THEORY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    &amp;quot;&quot;/&gt;&lt;property id=&quot;20307&quot; value=&quot;256&quot;/&gt;&lt;/object&gt;&lt;object type=&quot;3&quot; unique_id=&quot;10006&quot;&gt;&lt;property id=&quot;20148&quot; value=&quot;5&quot;/&gt;&lt;property id=&quot;20300&quot; value=&quot;Slide 3 - &amp;quot;                                                                         which give                     1.    more &quot;/&gt;&lt;property id=&quot;20307&quot; value=&quot;266&quot;/&gt;&lt;/object&gt;&lt;object type=&quot;3&quot; unique_id=&quot;10007&quot;&gt;&lt;property id=&quot;20148&quot; value=&quot;5&quot;/&gt;&lt;property id=&quot;20300&quot; value=&quot;Slide 4 - &amp;quot;                          The purposeful manipulation of plant species in order to create desired plant types&amp;quot;&quot;/&gt;&lt;property id=&quot;20307&quot; value=&quot;257&quot;/&gt;&lt;/object&gt;&lt;object type=&quot;3&quot; unique_id=&quot;10009&quot;&gt;&lt;property id=&quot;20148&quot; value=&quot;5&quot;/&gt;&lt;property id=&quot;20300&quot; value=&quot;Slide 6 - &amp;quot; 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  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 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Selecting progeny that are superior to parents &amp;amp; self pollinate them till they reach homozygosity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  i)  By growing them in research fields ii) Under ideal fertilizer application and irrigation     and crop manage&quot;/&gt;&lt;property id=&quot;20307&quot; value=&quot;265&quot;/&gt;&lt;/object&gt;&lt;object type=&quot;3&quot; unique_id=&quot;10014&quot;&gt;&lt;property id=&quot;20148&quot; value=&quot;5&quot;/&gt;&lt;property id=&quot;20300&quot; value=&quot;Slide 11 - &amp;quot;                   FOOD SECURITY ACT&amp;quot;&quot;/&gt;&lt;property id=&quot;20307&quot; value=&quot;260&quot;/&gt;&lt;/object&gt;&lt;object type=&quot;3&quot; unique_id=&quot;10015&quot;&gt;&lt;property id=&quot;20148&quot; value=&quot;5&quot;/&gt;&lt;property id=&quot;20300&quot; value=&quot;Slide 12&quot;/&gt;&lt;property id=&quot;20307&quot; value=&quot;267&quot;/&gt;&lt;/object&gt;&lt;object type=&quot;3&quot; unique_id=&quot;10016&quot;&gt;&lt;property id=&quot;20148&quot; value=&quot;5&quot;/&gt;&lt;property id=&quot;20300&quot; value=&quot;Slide 13&quot;/&gt;&lt;property id=&quot;20307&quot; value=&quot;268&quot;/&gt;&lt;/object&gt;&lt;object type=&quot;3&quot; unique_id=&quot;10187&quot;&gt;&lt;property id=&quot;20148&quot; value=&quot;5&quot;/&gt;&lt;property id=&quot;20300&quot; value=&quot;Slide 5 - &amp;quot;The main steps in breeding a new genetic            variety of a crop &amp;quot;&quot;/&gt;&lt;property id=&quot;20307&quot; value=&quot;26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396</Words>
  <Application>Microsoft Office PowerPoint</Application>
  <PresentationFormat>Custom</PresentationFormat>
  <Paragraphs>84</Paragraphs>
  <Slides>29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Office Theme</vt:lpstr>
      <vt:lpstr>3_Office Theme</vt:lpstr>
      <vt:lpstr>Packager Shell Object</vt:lpstr>
      <vt:lpstr>Slide 1</vt:lpstr>
      <vt:lpstr>  Solution </vt:lpstr>
      <vt:lpstr>PLANT BREEDING AND ITS USES</vt:lpstr>
      <vt:lpstr>CONTENT TO BE COVERED</vt:lpstr>
      <vt:lpstr>LESSON PLAN</vt:lpstr>
      <vt:lpstr>WHAT IS PLANT BREEDING?</vt:lpstr>
      <vt:lpstr> PLANT BREEDING- WHY? </vt:lpstr>
      <vt:lpstr>Slide 8</vt:lpstr>
      <vt:lpstr> Steps in plant breeding-HOW?</vt:lpstr>
      <vt:lpstr>1. COLLECTION OF VARIABILITY </vt:lpstr>
      <vt:lpstr>2.EVALUATION AND SELECTION OF PARENTS</vt:lpstr>
      <vt:lpstr>Slide 12</vt:lpstr>
      <vt:lpstr>3.CROSS HYBRIDISATION AMONG THE SELECTED PARENTS</vt:lpstr>
      <vt:lpstr>ARTIFICIAL HYBRIDISATION</vt:lpstr>
      <vt:lpstr>4.  SELECTION AND TESTING OF SUPERIOR RECOMBINANTS</vt:lpstr>
      <vt:lpstr>AFTER 7-8 GENERATIONS</vt:lpstr>
      <vt:lpstr>BY ICAR NEW DELHI</vt:lpstr>
      <vt:lpstr>TESTING IS DONE AT SEVERAL LOCATIONS </vt:lpstr>
      <vt:lpstr>SELECTION AND TESTING OF SUPERIOR RECOMBINANTS (SEEDS)</vt:lpstr>
      <vt:lpstr>5.MULTIPLICATION OF IMPROVED SEEDS</vt:lpstr>
      <vt:lpstr>Modern plant breeding</vt:lpstr>
      <vt:lpstr> Uses- 1) Plant Breeding for Developing Resistance to Insect Pests:  </vt:lpstr>
      <vt:lpstr> Uses- 2) Production of disease resistant varieties </vt:lpstr>
      <vt:lpstr>3. Plant Breeding for Improved Food Quality:</vt:lpstr>
      <vt:lpstr>                RECAPITULATION AND EVALUATION </vt:lpstr>
      <vt:lpstr>Match  the crop with its variety by assigning them number </vt:lpstr>
      <vt:lpstr>Recapitulation </vt:lpstr>
      <vt:lpstr>PICTURE BASED QUESTIONS</vt:lpstr>
      <vt:lpstr> SUGGESTED SITES AND VIDEOS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KVE1</dc:creator>
  <cp:lastModifiedBy>dell</cp:lastModifiedBy>
  <cp:revision>99</cp:revision>
  <dcterms:created xsi:type="dcterms:W3CDTF">2017-05-19T11:19:46Z</dcterms:created>
  <dcterms:modified xsi:type="dcterms:W3CDTF">2019-06-10T15:18:34Z</dcterms:modified>
</cp:coreProperties>
</file>