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9"/>
  </p:notesMasterIdLst>
  <p:sldIdLst>
    <p:sldId id="256" r:id="rId2"/>
    <p:sldId id="271" r:id="rId3"/>
    <p:sldId id="270" r:id="rId4"/>
    <p:sldId id="291" r:id="rId5"/>
    <p:sldId id="275" r:id="rId6"/>
    <p:sldId id="277" r:id="rId7"/>
    <p:sldId id="278" r:id="rId8"/>
    <p:sldId id="272" r:id="rId9"/>
    <p:sldId id="273" r:id="rId10"/>
    <p:sldId id="280" r:id="rId11"/>
    <p:sldId id="276" r:id="rId12"/>
    <p:sldId id="258" r:id="rId13"/>
    <p:sldId id="295" r:id="rId14"/>
    <p:sldId id="267" r:id="rId15"/>
    <p:sldId id="289" r:id="rId16"/>
    <p:sldId id="268" r:id="rId17"/>
    <p:sldId id="293" r:id="rId18"/>
    <p:sldId id="283" r:id="rId19"/>
    <p:sldId id="284" r:id="rId20"/>
    <p:sldId id="282" r:id="rId21"/>
    <p:sldId id="290" r:id="rId22"/>
    <p:sldId id="294" r:id="rId23"/>
    <p:sldId id="279" r:id="rId24"/>
    <p:sldId id="286" r:id="rId25"/>
    <p:sldId id="287" r:id="rId26"/>
    <p:sldId id="296" r:id="rId27"/>
    <p:sldId id="26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59" autoAdjust="0"/>
    <p:restoredTop sz="94660"/>
  </p:normalViewPr>
  <p:slideViewPr>
    <p:cSldViewPr snapToGrid="0">
      <p:cViewPr>
        <p:scale>
          <a:sx n="90" d="100"/>
          <a:sy n="90" d="100"/>
        </p:scale>
        <p:origin x="1014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4CF58-AD41-43E3-A4E8-F8DB5BCB163C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DCD8D-74BD-408E-8B70-2EBEDED26C5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477901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Consider using this video as a review: How Pregnancy Happens video: https://www.youtube.com/watch?v=n04NPtZI4QQ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1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A7D3655-FCF4-4470-BAAE-92B1374DAA6E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</p:spTree>
    <p:extLst>
      <p:ext uri="{BB962C8B-B14F-4D97-AF65-F5344CB8AC3E}">
        <p14:creationId xmlns="" xmlns:p14="http://schemas.microsoft.com/office/powerpoint/2010/main" val="17924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9106884-85B5-41DB-A1BC-DC2A1DBAD078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</p:spPr>
        <p:txBody>
          <a:bodyPr lIns="93172" tIns="46586" rIns="93172" bIns="46586"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6294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Ways to prevent STIs and Pregnancy</a:t>
            </a:r>
          </a:p>
          <a:p>
            <a:r>
              <a:rPr lang="en-US" altLang="en-US" smtClean="0">
                <a:latin typeface="Times New Roman" panose="02020603050405020304" pitchFamily="18" charset="0"/>
              </a:rPr>
              <a:t>Note: hormonal methods will not prevent STIs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DF0D3B6-0237-4F0A-923A-69BF541A5EF7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365408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CA" altLang="en-US" smtClean="0">
                <a:latin typeface="Arial" panose="020B0604020202020204" pitchFamily="34" charset="0"/>
                <a:cs typeface="Arial" panose="020B0604020202020204" pitchFamily="34" charset="0"/>
              </a:rPr>
              <a:t>** At the discretion of teacher whether to include this method of contraception ** - not widely used</a:t>
            </a:r>
          </a:p>
          <a:p>
            <a:pPr eaLnBrk="1" hangingPunct="1">
              <a:lnSpc>
                <a:spcPct val="90000"/>
              </a:lnSpc>
            </a:pPr>
            <a:endParaRPr lang="en-US" altLang="en-US" sz="1100" b="1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mtClean="0">
                <a:latin typeface="Gill Sans Light"/>
              </a:rPr>
              <a:t>spermicides can cause vaginal irritation which can increase the risk of STI transmission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endParaRPr lang="en-US" altLang="en-US" sz="1100" smtClean="0">
              <a:latin typeface="Gill Sans Light"/>
            </a:endParaRPr>
          </a:p>
          <a:p>
            <a:endParaRPr lang="en-CA" altLang="en-US" smtClean="0">
              <a:latin typeface="Times New Roman" panose="02020603050405020304" pitchFamily="18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810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81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979BDCF-1EF8-4057-8F8A-9B6519D9BA10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63015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594371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3737432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901368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09464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63232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3280982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6526539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559734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480060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0108575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1582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2304343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419371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483798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3793799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878149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30725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B1664-3207-43B7-91E0-EDCACCCFE5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0660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ABF7F-A704-4858-A72F-473876C0C6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8885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0B95-3C9F-4145-8569-7D72FC9D94ED}" type="datetimeFigureOut">
              <a:rPr lang="en-IN" smtClean="0"/>
              <a:pPr/>
              <a:t>09-06-2019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EEA5D3-F798-4BFA-8433-B3D53DBD55F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7662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inenet.com/stds_pictures_slideshow/article.htm" TargetMode="External"/><Relationship Id="rId2" Type="http://schemas.openxmlformats.org/officeDocument/2006/relationships/hyperlink" Target="https://www.medicinenet.com/birth_control_methods/article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edicinenet.com/ovulation_and_fertility_pictures_slideshow/article.htm" TargetMode="External"/><Relationship Id="rId5" Type="http://schemas.openxmlformats.org/officeDocument/2006/relationships/hyperlink" Target="https://www.medicinenet.com/birth_control_pictures_slideshow/article.htm" TargetMode="External"/><Relationship Id="rId4" Type="http://schemas.openxmlformats.org/officeDocument/2006/relationships/hyperlink" Target="https://www.medicinenet.com/sexually_transmitted_diseases_stds_in_women/article.ht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I:\INSERVICECOURSE2019\TASKS%20GIVEN%20IN%20ISC2019\VIDEOS%20ON%20BARRIER%20METHOD\Birth%20Control%20Animation%20_%20The%20Contraceptinator%20-%20YouTube%20(360p)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I:\INSERVICECOURSE2019\TASKS%20GIVEN%20IN%20ISC2019\VIDEOS%20ON%20BARRIER%20METHOD\Female%20Condom%20as%20a%20Form%20of%20Birth%20Control%20-%20Planned%20Parenthood%20-%20YouTube%20(360p).mp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4102" y="1237885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Barrier methods of birth control and their significance in STDs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028" y="4050833"/>
            <a:ext cx="9238593" cy="1096899"/>
          </a:xfrm>
        </p:spPr>
        <p:txBody>
          <a:bodyPr>
            <a:normAutofit fontScale="85000" lnSpcReduction="20000"/>
          </a:bodyPr>
          <a:lstStyle/>
          <a:p>
            <a:pPr algn="ctr">
              <a:defRPr/>
            </a:pPr>
            <a:r>
              <a:rPr lang="en-IN" sz="2200" b="1" dirty="0" smtClean="0">
                <a:solidFill>
                  <a:srgbClr val="002060"/>
                </a:solidFill>
              </a:rPr>
              <a:t>PREPARED BY: MANAS RANJAN TRIPATHY</a:t>
            </a:r>
          </a:p>
          <a:p>
            <a:pPr algn="ctr"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Garamond" pitchFamily="18" charset="0"/>
              </a:rPr>
              <a:t>PGT </a:t>
            </a:r>
            <a:r>
              <a:rPr lang="en-US" sz="2200" b="1" dirty="0">
                <a:solidFill>
                  <a:srgbClr val="002060"/>
                </a:solidFill>
                <a:latin typeface="Garamond" pitchFamily="18" charset="0"/>
              </a:rPr>
              <a:t>BIOLOGY</a:t>
            </a:r>
          </a:p>
          <a:p>
            <a:pPr algn="ctr">
              <a:defRPr/>
            </a:pPr>
            <a:r>
              <a:rPr lang="en-US" sz="2200" b="1" dirty="0">
                <a:solidFill>
                  <a:srgbClr val="002060"/>
                </a:solidFill>
                <a:latin typeface="Garamond" pitchFamily="18" charset="0"/>
              </a:rPr>
              <a:t>KENDRIYA </a:t>
            </a:r>
            <a:r>
              <a:rPr lang="en-US" sz="2200" b="1" dirty="0" smtClean="0">
                <a:solidFill>
                  <a:srgbClr val="002060"/>
                </a:solidFill>
                <a:latin typeface="Garamond" pitchFamily="18" charset="0"/>
              </a:rPr>
              <a:t>VIDYALAYA NO.1 SAMBALPUR,BHUBANESWAR REGION</a:t>
            </a:r>
            <a:endParaRPr lang="en-US" sz="2200" b="1" dirty="0">
              <a:solidFill>
                <a:srgbClr val="002060"/>
              </a:solidFill>
              <a:latin typeface="Garamond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0561376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992313" y="1268413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7200" b="1" dirty="0">
                <a:solidFill>
                  <a:schemeClr val="accent6"/>
                </a:solidFill>
                <a:ea typeface="+mn-ea"/>
                <a:cs typeface="+mn-cs"/>
              </a:rPr>
              <a:t>Objective: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2313" y="2565401"/>
            <a:ext cx="8871630" cy="4292599"/>
          </a:xfrm>
        </p:spPr>
        <p:txBody>
          <a:bodyPr/>
          <a:lstStyle/>
          <a:p>
            <a:pPr>
              <a:defRPr/>
            </a:pPr>
            <a:r>
              <a:rPr lang="en-US" sz="4400" dirty="0" smtClean="0"/>
              <a:t>Review of reproductive systems</a:t>
            </a:r>
          </a:p>
          <a:p>
            <a:pPr>
              <a:defRPr/>
            </a:pPr>
            <a:r>
              <a:rPr lang="en-US" sz="4400" dirty="0" smtClean="0"/>
              <a:t>To learn about the various methods of contraception or birth control to prevent pregnancy and STIs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220019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0171" y="1441226"/>
            <a:ext cx="755559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CA" sz="8800" b="1" dirty="0">
                <a:latin typeface="+mj-lt"/>
              </a:rPr>
              <a:t>Birth Control</a:t>
            </a:r>
          </a:p>
          <a:p>
            <a:pPr algn="ctr" eaLnBrk="1" hangingPunct="1">
              <a:defRPr/>
            </a:pPr>
            <a:r>
              <a:rPr lang="en-CA" sz="7200" b="1" dirty="0">
                <a:latin typeface="+mj-lt"/>
              </a:rPr>
              <a:t>(Contraception)</a:t>
            </a:r>
          </a:p>
        </p:txBody>
      </p:sp>
    </p:spTree>
    <p:extLst>
      <p:ext uri="{BB962C8B-B14F-4D97-AF65-F5344CB8AC3E}">
        <p14:creationId xmlns="" xmlns:p14="http://schemas.microsoft.com/office/powerpoint/2010/main" val="19690312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92000" cy="6529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36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INTRODUCTION</a:t>
            </a:r>
          </a:p>
          <a:p>
            <a:pPr lvl="0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Sexually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people can choose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methods to reduce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</a:p>
          <a:p>
            <a:pPr lvl="0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possibility of pregnancy. 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Nevertheless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 method of </a:t>
            </a: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birth control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available today offers perfect 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sexually transmitted infections (</a:t>
            </a:r>
            <a:r>
              <a:rPr lang="en-IN" sz="2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sexually transmitted </a:t>
            </a:r>
            <a:endParaRPr lang="en-IN" sz="2600" u="sng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lvl="0"/>
            <a:r>
              <a:rPr lang="en-IN" sz="2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diseases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 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STDs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except abstinence.</a:t>
            </a:r>
          </a:p>
          <a:p>
            <a:pPr lvl="0"/>
            <a:endParaRPr lang="en-IN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terms, all methods of </a:t>
            </a:r>
            <a:r>
              <a:rPr lang="en-IN" sz="2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birth control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are based on either </a:t>
            </a:r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preventing</a:t>
            </a:r>
          </a:p>
          <a:p>
            <a:pPr lvl="0"/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man's sperm from reaching and entering a woman's egg (</a:t>
            </a:r>
            <a:r>
              <a:rPr lang="en-IN" sz="2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fertilization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lvl="0"/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preventing the fertilized egg from implanting in the woman's uterus (her womb) </a:t>
            </a:r>
            <a:endParaRPr lang="en-IN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starting to grow.</a:t>
            </a:r>
          </a:p>
          <a:p>
            <a:pPr lvl="0"/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methods of birth control are constantly being developed. </a:t>
            </a:r>
            <a:endParaRPr lang="en-IN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I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ongoing evolution of 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contraceptive</a:t>
            </a: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technology allows a couple the flexibility to change their choice of birth 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based on their personal circumstances at the time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67673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Rectangle 2"/>
          <p:cNvSpPr>
            <a:spLocks noGrp="1" noChangeArrowheads="1"/>
          </p:cNvSpPr>
          <p:nvPr>
            <p:ph type="title"/>
          </p:nvPr>
        </p:nvSpPr>
        <p:spPr>
          <a:xfrm>
            <a:off x="174171" y="1"/>
            <a:ext cx="12017829" cy="1139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CHARACTERISTICS OF IDEAL CONTRACEPTIVES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fld id="{48BD71A5-1D25-4CFD-9C3E-11E5D0B50540}" type="slidenum">
              <a:rPr lang="en-US" smtClean="0"/>
              <a:pPr/>
              <a:t>5</a:t>
            </a:fld>
            <a:endParaRPr lang="en-US" smtClean="0"/>
          </a:p>
        </p:txBody>
      </p:sp>
      <p:grpSp>
        <p:nvGrpSpPr>
          <p:cNvPr id="2" name="Diagram 6"/>
          <p:cNvGrpSpPr>
            <a:grpSpLocks noChangeAspect="1"/>
          </p:cNvGrpSpPr>
          <p:nvPr/>
        </p:nvGrpSpPr>
        <p:grpSpPr bwMode="auto">
          <a:xfrm>
            <a:off x="294391" y="710214"/>
            <a:ext cx="9606354" cy="6147785"/>
            <a:chOff x="1618" y="951"/>
            <a:chExt cx="2557" cy="2635"/>
          </a:xfrm>
          <a:solidFill>
            <a:schemeClr val="accent1"/>
          </a:solidFill>
        </p:grpSpPr>
        <p:sp>
          <p:nvSpPr>
            <p:cNvPr id="30725" name="_s1028"/>
            <p:cNvSpPr>
              <a:spLocks noChangeShapeType="1"/>
            </p:cNvSpPr>
            <p:nvPr/>
          </p:nvSpPr>
          <p:spPr bwMode="auto">
            <a:xfrm flipH="1" flipV="1">
              <a:off x="2241" y="2226"/>
              <a:ext cx="320" cy="105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7" name="_s1029"/>
            <p:cNvSpPr>
              <a:spLocks noChangeArrowheads="1"/>
            </p:cNvSpPr>
            <p:nvPr/>
          </p:nvSpPr>
          <p:spPr bwMode="auto">
            <a:xfrm>
              <a:off x="1618" y="1653"/>
              <a:ext cx="639" cy="879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NON INTER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FERING</a:t>
              </a:r>
            </a:p>
            <a:p>
              <a:pPr algn="ctr">
                <a:defRPr/>
              </a:pPr>
              <a:endParaRPr lang="en-US" sz="1200" dirty="0">
                <a:solidFill>
                  <a:schemeClr val="tx1"/>
                </a:solidFill>
                <a:latin typeface="Garamond" pitchFamily="18" charset="0"/>
              </a:endParaRPr>
            </a:p>
          </p:txBody>
        </p:sp>
        <p:sp>
          <p:nvSpPr>
            <p:cNvPr id="30727" name="_s1030"/>
            <p:cNvSpPr>
              <a:spLocks noChangeShapeType="1"/>
            </p:cNvSpPr>
            <p:nvPr/>
          </p:nvSpPr>
          <p:spPr bwMode="auto">
            <a:xfrm flipH="1">
              <a:off x="2484" y="2706"/>
              <a:ext cx="199" cy="272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_s1031"/>
            <p:cNvSpPr>
              <a:spLocks noChangeArrowheads="1"/>
            </p:cNvSpPr>
            <p:nvPr/>
          </p:nvSpPr>
          <p:spPr bwMode="auto">
            <a:xfrm>
              <a:off x="1935" y="2829"/>
              <a:ext cx="683" cy="733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NO OR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LEAST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SIDE 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EFFECT</a:t>
              </a:r>
            </a:p>
          </p:txBody>
        </p:sp>
        <p:sp>
          <p:nvSpPr>
            <p:cNvPr id="30729" name="_s1032"/>
            <p:cNvSpPr>
              <a:spLocks noChangeShapeType="1"/>
            </p:cNvSpPr>
            <p:nvPr/>
          </p:nvSpPr>
          <p:spPr bwMode="auto">
            <a:xfrm>
              <a:off x="3077" y="2706"/>
              <a:ext cx="198" cy="273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_s1033"/>
            <p:cNvSpPr>
              <a:spLocks noChangeArrowheads="1"/>
            </p:cNvSpPr>
            <p:nvPr/>
          </p:nvSpPr>
          <p:spPr bwMode="auto">
            <a:xfrm>
              <a:off x="3137" y="2706"/>
              <a:ext cx="672" cy="880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EFFECTIVE</a:t>
              </a:r>
            </a:p>
          </p:txBody>
        </p:sp>
        <p:sp>
          <p:nvSpPr>
            <p:cNvPr id="30731" name="_s1034"/>
            <p:cNvSpPr>
              <a:spLocks noChangeShapeType="1"/>
            </p:cNvSpPr>
            <p:nvPr/>
          </p:nvSpPr>
          <p:spPr bwMode="auto">
            <a:xfrm flipV="1">
              <a:off x="3199" y="2227"/>
              <a:ext cx="321" cy="10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3" name="_s1035"/>
            <p:cNvSpPr>
              <a:spLocks noChangeArrowheads="1"/>
            </p:cNvSpPr>
            <p:nvPr/>
          </p:nvSpPr>
          <p:spPr bwMode="auto">
            <a:xfrm>
              <a:off x="3503" y="1653"/>
              <a:ext cx="672" cy="879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EASILY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AVAILABLE</a:t>
              </a:r>
            </a:p>
          </p:txBody>
        </p:sp>
        <p:sp>
          <p:nvSpPr>
            <p:cNvPr id="30733" name="_s1036"/>
            <p:cNvSpPr>
              <a:spLocks noChangeShapeType="1"/>
            </p:cNvSpPr>
            <p:nvPr/>
          </p:nvSpPr>
          <p:spPr bwMode="auto">
            <a:xfrm flipV="1">
              <a:off x="2880" y="1762"/>
              <a:ext cx="0" cy="337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5" name="_s1037"/>
            <p:cNvSpPr>
              <a:spLocks noChangeArrowheads="1"/>
            </p:cNvSpPr>
            <p:nvPr/>
          </p:nvSpPr>
          <p:spPr bwMode="auto">
            <a:xfrm>
              <a:off x="2544" y="951"/>
              <a:ext cx="672" cy="811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USER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  <a:latin typeface="Garamond" pitchFamily="18" charset="0"/>
                </a:rPr>
                <a:t>FRIENDLY</a:t>
              </a:r>
            </a:p>
          </p:txBody>
        </p:sp>
        <p:sp>
          <p:nvSpPr>
            <p:cNvPr id="16" name="_s1038"/>
            <p:cNvSpPr>
              <a:spLocks noChangeArrowheads="1"/>
            </p:cNvSpPr>
            <p:nvPr/>
          </p:nvSpPr>
          <p:spPr bwMode="auto">
            <a:xfrm>
              <a:off x="2484" y="2099"/>
              <a:ext cx="791" cy="730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FF0000"/>
                  </a:solidFill>
                  <a:latin typeface="Felix Titling" panose="04060505060202020A04" pitchFamily="82" charset="0"/>
                </a:rPr>
                <a:t>CONTRACEPTIVES</a:t>
              </a:r>
              <a:endParaRPr lang="en-US" b="1" dirty="0">
                <a:solidFill>
                  <a:srgbClr val="FF0000"/>
                </a:solidFill>
                <a:latin typeface="Felix Titling" panose="04060505060202020A04" pitchFamily="8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741232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2"/>
          <p:cNvSpPr>
            <a:spLocks noGrp="1" noChangeArrowheads="1"/>
          </p:cNvSpPr>
          <p:nvPr>
            <p:ph type="title"/>
          </p:nvPr>
        </p:nvSpPr>
        <p:spPr>
          <a:xfrm>
            <a:off x="957943" y="1"/>
            <a:ext cx="10395857" cy="11398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B0F0"/>
                </a:solidFill>
              </a:rPr>
              <a:t>METHODS OF BIRTH CONTROL</a:t>
            </a:r>
          </a:p>
        </p:txBody>
      </p:sp>
      <p:sp>
        <p:nvSpPr>
          <p:cNvPr id="317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fld id="{A6CE415F-3C98-4468-9853-24F229A10593}" type="slidenum">
              <a:rPr lang="en-US" smtClean="0"/>
              <a:pPr/>
              <a:t>6</a:t>
            </a:fld>
            <a:endParaRPr lang="en-US" smtClean="0"/>
          </a:p>
        </p:txBody>
      </p:sp>
      <p:grpSp>
        <p:nvGrpSpPr>
          <p:cNvPr id="2" name="Organization Chart 6"/>
          <p:cNvGrpSpPr>
            <a:grpSpLocks noChangeAspect="1"/>
          </p:cNvGrpSpPr>
          <p:nvPr/>
        </p:nvGrpSpPr>
        <p:grpSpPr bwMode="auto">
          <a:xfrm>
            <a:off x="522514" y="1523999"/>
            <a:ext cx="11125200" cy="5035248"/>
            <a:chOff x="288" y="1019"/>
            <a:chExt cx="5903" cy="724"/>
          </a:xfrm>
        </p:grpSpPr>
        <p:cxnSp>
          <p:nvCxnSpPr>
            <p:cNvPr id="31749" name="_s3076"/>
            <p:cNvCxnSpPr>
              <a:cxnSpLocks noChangeShapeType="1"/>
              <a:stCxn id="31761" idx="0"/>
            </p:cNvCxnSpPr>
            <p:nvPr/>
          </p:nvCxnSpPr>
          <p:spPr bwMode="auto">
            <a:xfrm rot="5400000" flipH="1">
              <a:off x="4428" y="119"/>
              <a:ext cx="144" cy="2519"/>
            </a:xfrm>
            <a:prstGeom prst="bentConnector3">
              <a:avLst>
                <a:gd name="adj1" fmla="val 1272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1750" name="_s3077"/>
            <p:cNvCxnSpPr>
              <a:cxnSpLocks noChangeShapeType="1"/>
              <a:stCxn id="31760" idx="0"/>
            </p:cNvCxnSpPr>
            <p:nvPr/>
          </p:nvCxnSpPr>
          <p:spPr bwMode="auto">
            <a:xfrm rot="5400000" flipH="1">
              <a:off x="3924" y="623"/>
              <a:ext cx="144" cy="1512"/>
            </a:xfrm>
            <a:prstGeom prst="bentConnector3">
              <a:avLst>
                <a:gd name="adj1" fmla="val 1272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1751" name="_s3078"/>
            <p:cNvCxnSpPr>
              <a:cxnSpLocks noChangeShapeType="1"/>
              <a:stCxn id="31759" idx="0"/>
            </p:cNvCxnSpPr>
            <p:nvPr/>
          </p:nvCxnSpPr>
          <p:spPr bwMode="auto">
            <a:xfrm rot="5400000" flipH="1">
              <a:off x="3420" y="1127"/>
              <a:ext cx="144" cy="504"/>
            </a:xfrm>
            <a:prstGeom prst="bentConnector3">
              <a:avLst>
                <a:gd name="adj1" fmla="val 1272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1752" name="_s3079"/>
            <p:cNvCxnSpPr>
              <a:cxnSpLocks noChangeShapeType="1"/>
              <a:stCxn id="31758" idx="0"/>
            </p:cNvCxnSpPr>
            <p:nvPr/>
          </p:nvCxnSpPr>
          <p:spPr bwMode="auto">
            <a:xfrm rot="16200000">
              <a:off x="2826" y="1131"/>
              <a:ext cx="144" cy="504"/>
            </a:xfrm>
            <a:prstGeom prst="bentConnector3">
              <a:avLst>
                <a:gd name="adj1" fmla="val 1272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1753" name="_s3080"/>
            <p:cNvCxnSpPr>
              <a:cxnSpLocks noChangeShapeType="1"/>
              <a:stCxn id="31757" idx="0"/>
            </p:cNvCxnSpPr>
            <p:nvPr/>
          </p:nvCxnSpPr>
          <p:spPr bwMode="auto">
            <a:xfrm rot="16200000">
              <a:off x="2375" y="622"/>
              <a:ext cx="144" cy="1512"/>
            </a:xfrm>
            <a:prstGeom prst="bentConnector3">
              <a:avLst>
                <a:gd name="adj1" fmla="val 1272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1754" name="_s3081"/>
            <p:cNvCxnSpPr>
              <a:cxnSpLocks noChangeShapeType="1"/>
              <a:stCxn id="31756" idx="0"/>
            </p:cNvCxnSpPr>
            <p:nvPr/>
          </p:nvCxnSpPr>
          <p:spPr bwMode="auto">
            <a:xfrm rot="16200000">
              <a:off x="1909" y="123"/>
              <a:ext cx="144" cy="2519"/>
            </a:xfrm>
            <a:prstGeom prst="bentConnector3">
              <a:avLst>
                <a:gd name="adj1" fmla="val 1272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31755" name="_s3082"/>
            <p:cNvSpPr>
              <a:spLocks noChangeArrowheads="1"/>
            </p:cNvSpPr>
            <p:nvPr/>
          </p:nvSpPr>
          <p:spPr bwMode="auto">
            <a:xfrm>
              <a:off x="2425" y="1019"/>
              <a:ext cx="1536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2800" dirty="0"/>
                <a:t>BIRTH</a:t>
              </a:r>
            </a:p>
            <a:p>
              <a:pPr algn="ctr">
                <a:defRPr/>
              </a:pPr>
              <a:r>
                <a:rPr lang="en-US" sz="2800" dirty="0"/>
                <a:t>CONTROL</a:t>
              </a:r>
            </a:p>
          </p:txBody>
        </p:sp>
        <p:sp>
          <p:nvSpPr>
            <p:cNvPr id="31756" name="_s3083"/>
            <p:cNvSpPr>
              <a:spLocks noChangeArrowheads="1"/>
            </p:cNvSpPr>
            <p:nvPr/>
          </p:nvSpPr>
          <p:spPr bwMode="auto">
            <a:xfrm>
              <a:off x="288" y="1455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2060"/>
                  </a:solidFill>
                </a:rPr>
                <a:t>NATURAL</a:t>
              </a:r>
            </a:p>
          </p:txBody>
        </p:sp>
        <p:sp>
          <p:nvSpPr>
            <p:cNvPr id="31757" name="_s3084"/>
            <p:cNvSpPr>
              <a:spLocks noChangeArrowheads="1"/>
            </p:cNvSpPr>
            <p:nvPr/>
          </p:nvSpPr>
          <p:spPr bwMode="auto">
            <a:xfrm>
              <a:off x="1259" y="1450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2060"/>
                  </a:solidFill>
                </a:rPr>
                <a:t>BARRIER</a:t>
              </a:r>
            </a:p>
          </p:txBody>
        </p:sp>
        <p:sp>
          <p:nvSpPr>
            <p:cNvPr id="31758" name="_s3085"/>
            <p:cNvSpPr>
              <a:spLocks noChangeArrowheads="1"/>
            </p:cNvSpPr>
            <p:nvPr/>
          </p:nvSpPr>
          <p:spPr bwMode="auto">
            <a:xfrm>
              <a:off x="2213" y="1455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2060"/>
                  </a:solidFill>
                </a:rPr>
                <a:t>IUDs</a:t>
              </a:r>
            </a:p>
          </p:txBody>
        </p:sp>
        <p:sp>
          <p:nvSpPr>
            <p:cNvPr id="31759" name="_s3086"/>
            <p:cNvSpPr>
              <a:spLocks noChangeArrowheads="1"/>
            </p:cNvSpPr>
            <p:nvPr/>
          </p:nvSpPr>
          <p:spPr bwMode="auto">
            <a:xfrm>
              <a:off x="3312" y="1451"/>
              <a:ext cx="863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</a:rPr>
                <a:t>ORAL</a:t>
              </a:r>
            </a:p>
            <a:p>
              <a:pPr algn="ctr">
                <a:defRPr/>
              </a:pPr>
              <a:endParaRPr lang="en-US" sz="1600" b="1" dirty="0">
                <a:solidFill>
                  <a:srgbClr val="002060"/>
                </a:solidFill>
              </a:endParaRP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</a:rPr>
                <a:t>CONCTR-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</a:rPr>
                <a:t>ACEPTIVE</a:t>
              </a:r>
            </a:p>
          </p:txBody>
        </p:sp>
        <p:sp>
          <p:nvSpPr>
            <p:cNvPr id="31760" name="_s3087"/>
            <p:cNvSpPr>
              <a:spLocks noChangeArrowheads="1"/>
            </p:cNvSpPr>
            <p:nvPr/>
          </p:nvSpPr>
          <p:spPr bwMode="auto">
            <a:xfrm>
              <a:off x="4320" y="1451"/>
              <a:ext cx="863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</a:rPr>
                <a:t>INJECTABLE 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</a:rPr>
                <a:t>AND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rgbClr val="002060"/>
                  </a:solidFill>
                </a:rPr>
                <a:t>IMPLANTS</a:t>
              </a:r>
            </a:p>
          </p:txBody>
        </p:sp>
        <p:sp>
          <p:nvSpPr>
            <p:cNvPr id="31761" name="_s3088"/>
            <p:cNvSpPr>
              <a:spLocks noChangeArrowheads="1"/>
            </p:cNvSpPr>
            <p:nvPr/>
          </p:nvSpPr>
          <p:spPr bwMode="auto">
            <a:xfrm>
              <a:off x="5327" y="1451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2060"/>
                  </a:solidFill>
                </a:rPr>
                <a:t>SURGICAL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8882535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09057" y="228707"/>
            <a:ext cx="9372600" cy="1139825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BARRIER METHOD OF BIRTH CONTROL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fld id="{D13EB33D-D359-4602-9870-E90803316E65}" type="slidenum">
              <a:rPr lang="en-US" smtClean="0"/>
              <a:pPr/>
              <a:t>7</a:t>
            </a:fld>
            <a:endParaRPr lang="en-US" smtClean="0"/>
          </a:p>
        </p:txBody>
      </p:sp>
      <p:grpSp>
        <p:nvGrpSpPr>
          <p:cNvPr id="2" name="Organization Chart 6"/>
          <p:cNvGrpSpPr>
            <a:grpSpLocks noChangeAspect="1"/>
          </p:cNvGrpSpPr>
          <p:nvPr/>
        </p:nvGrpSpPr>
        <p:grpSpPr bwMode="auto">
          <a:xfrm>
            <a:off x="1981200" y="1611419"/>
            <a:ext cx="8229600" cy="4502044"/>
            <a:chOff x="288" y="1018"/>
            <a:chExt cx="2880" cy="721"/>
          </a:xfrm>
          <a:solidFill>
            <a:schemeClr val="accent6"/>
          </a:solidFill>
        </p:grpSpPr>
        <p:cxnSp>
          <p:nvCxnSpPr>
            <p:cNvPr id="33797" name="_s5124"/>
            <p:cNvCxnSpPr>
              <a:cxnSpLocks noChangeShapeType="1"/>
              <a:stCxn id="33803" idx="0"/>
            </p:cNvCxnSpPr>
            <p:nvPr/>
          </p:nvCxnSpPr>
          <p:spPr bwMode="auto">
            <a:xfrm rot="5400000" flipH="1">
              <a:off x="2160" y="875"/>
              <a:ext cx="144" cy="1008"/>
            </a:xfrm>
            <a:prstGeom prst="bentConnector3">
              <a:avLst>
                <a:gd name="adj1" fmla="val 12722"/>
              </a:avLst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33798" name="_s5125"/>
            <p:cNvCxnSpPr>
              <a:cxnSpLocks noChangeShapeType="1"/>
              <a:stCxn id="33802" idx="0"/>
            </p:cNvCxnSpPr>
            <p:nvPr/>
          </p:nvCxnSpPr>
          <p:spPr bwMode="auto">
            <a:xfrm rot="-5400000">
              <a:off x="1657" y="1378"/>
              <a:ext cx="144" cy="1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799" name="_s5126"/>
            <p:cNvCxnSpPr>
              <a:cxnSpLocks noChangeShapeType="1"/>
              <a:stCxn id="33801" idx="0"/>
            </p:cNvCxnSpPr>
            <p:nvPr/>
          </p:nvCxnSpPr>
          <p:spPr bwMode="auto">
            <a:xfrm rot="-5400000">
              <a:off x="1152" y="875"/>
              <a:ext cx="144" cy="1008"/>
            </a:xfrm>
            <a:prstGeom prst="bentConnector3">
              <a:avLst>
                <a:gd name="adj1" fmla="val 12722"/>
              </a:avLst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33800" name="_s5127"/>
            <p:cNvSpPr>
              <a:spLocks noChangeArrowheads="1"/>
            </p:cNvSpPr>
            <p:nvPr/>
          </p:nvSpPr>
          <p:spPr bwMode="auto">
            <a:xfrm>
              <a:off x="1296" y="1018"/>
              <a:ext cx="864" cy="288"/>
            </a:xfrm>
            <a:prstGeom prst="roundRect">
              <a:avLst>
                <a:gd name="adj" fmla="val 16667"/>
              </a:avLst>
            </a:prstGeom>
            <a:grpFill/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3600" dirty="0"/>
                <a:t>Barrier</a:t>
              </a:r>
            </a:p>
          </p:txBody>
        </p:sp>
        <p:sp>
          <p:nvSpPr>
            <p:cNvPr id="33801" name="_s5128"/>
            <p:cNvSpPr>
              <a:spLocks noChangeArrowheads="1"/>
            </p:cNvSpPr>
            <p:nvPr/>
          </p:nvSpPr>
          <p:spPr bwMode="auto">
            <a:xfrm>
              <a:off x="288" y="1451"/>
              <a:ext cx="864" cy="288"/>
            </a:xfrm>
            <a:prstGeom prst="roundRect">
              <a:avLst>
                <a:gd name="adj" fmla="val 16667"/>
              </a:avLst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3200" dirty="0"/>
                <a:t>Condom</a:t>
              </a:r>
            </a:p>
          </p:txBody>
        </p:sp>
        <p:sp>
          <p:nvSpPr>
            <p:cNvPr id="33802" name="_s5129"/>
            <p:cNvSpPr>
              <a:spLocks noChangeArrowheads="1"/>
            </p:cNvSpPr>
            <p:nvPr/>
          </p:nvSpPr>
          <p:spPr bwMode="auto">
            <a:xfrm>
              <a:off x="1296" y="1451"/>
              <a:ext cx="864" cy="288"/>
            </a:xfrm>
            <a:prstGeom prst="roundRect">
              <a:avLst>
                <a:gd name="adj" fmla="val 16667"/>
              </a:avLst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2800" dirty="0"/>
                <a:t>Diaphragm/</a:t>
              </a:r>
            </a:p>
            <a:p>
              <a:pPr algn="ctr">
                <a:defRPr/>
              </a:pPr>
              <a:r>
                <a:rPr lang="en-US" sz="2800" dirty="0"/>
                <a:t>Cervical caps/</a:t>
              </a:r>
            </a:p>
            <a:p>
              <a:pPr algn="ctr">
                <a:defRPr/>
              </a:pPr>
              <a:r>
                <a:rPr lang="en-US" sz="2800" dirty="0"/>
                <a:t>vaults</a:t>
              </a:r>
            </a:p>
          </p:txBody>
        </p:sp>
        <p:sp>
          <p:nvSpPr>
            <p:cNvPr id="33803" name="_s5130"/>
            <p:cNvSpPr>
              <a:spLocks noChangeArrowheads="1"/>
            </p:cNvSpPr>
            <p:nvPr/>
          </p:nvSpPr>
          <p:spPr bwMode="auto">
            <a:xfrm>
              <a:off x="2304" y="1451"/>
              <a:ext cx="864" cy="288"/>
            </a:xfrm>
            <a:prstGeom prst="roundRect">
              <a:avLst>
                <a:gd name="adj" fmla="val 16667"/>
              </a:avLst>
            </a:prstGeom>
            <a:grp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2800" dirty="0"/>
                <a:t>Spermicidal</a:t>
              </a:r>
            </a:p>
            <a:p>
              <a:pPr algn="ctr">
                <a:defRPr/>
              </a:pPr>
              <a:r>
                <a:rPr lang="en-US" sz="2800" dirty="0"/>
                <a:t> cream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7949873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6613"/>
            <a:ext cx="11277599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dirty="0">
                <a:latin typeface="Arial Rounded MT Bold" panose="020F0704030504030204" pitchFamily="34" charset="0"/>
                <a:ea typeface="+mn-ea"/>
                <a:cs typeface="+mn-cs"/>
              </a:rPr>
              <a:t>STIs and Pregnancy Prevention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785257" y="2133600"/>
            <a:ext cx="8436656" cy="3671888"/>
          </a:xfrm>
        </p:spPr>
        <p:txBody>
          <a:bodyPr>
            <a:normAutofit/>
          </a:bodyPr>
          <a:lstStyle/>
          <a:p>
            <a:r>
              <a:rPr lang="en-US" altLang="en-US" sz="4400" dirty="0" smtClean="0">
                <a:solidFill>
                  <a:srgbClr val="002060"/>
                </a:solidFill>
              </a:rPr>
              <a:t>Abstinence</a:t>
            </a:r>
          </a:p>
          <a:p>
            <a:r>
              <a:rPr lang="en-US" altLang="en-US" sz="4400" dirty="0" smtClean="0">
                <a:solidFill>
                  <a:srgbClr val="002060"/>
                </a:solidFill>
              </a:rPr>
              <a:t>Hormonal Methods</a:t>
            </a:r>
          </a:p>
          <a:p>
            <a:r>
              <a:rPr lang="en-US" altLang="en-US" sz="4400" dirty="0" smtClean="0">
                <a:solidFill>
                  <a:srgbClr val="002060"/>
                </a:solidFill>
              </a:rPr>
              <a:t>Non-hormonal Methods</a:t>
            </a:r>
          </a:p>
        </p:txBody>
      </p:sp>
    </p:spTree>
    <p:extLst>
      <p:ext uri="{BB962C8B-B14F-4D97-AF65-F5344CB8AC3E}">
        <p14:creationId xmlns="" xmlns:p14="http://schemas.microsoft.com/office/powerpoint/2010/main" val="29647512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ChangeArrowheads="1"/>
          </p:cNvSpPr>
          <p:nvPr/>
        </p:nvSpPr>
        <p:spPr bwMode="auto">
          <a:xfrm>
            <a:off x="5547407" y="1773239"/>
            <a:ext cx="82073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b="1">
              <a:solidFill>
                <a:srgbClr val="F7964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1371" y="1773239"/>
            <a:ext cx="9542917" cy="186213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rgbClr val="FF0000"/>
                </a:solidFill>
                <a:ea typeface="+mn-ea"/>
                <a:cs typeface="+mn-cs"/>
              </a:rPr>
              <a:t>What is the most effective method of preventing pregnancy and STIs?</a:t>
            </a:r>
            <a:r>
              <a:rPr lang="en-US" altLang="en-US" sz="4400" b="1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en-US" altLang="en-US" sz="4400" b="1" dirty="0">
                <a:solidFill>
                  <a:srgbClr val="FF0000"/>
                </a:solidFill>
                <a:ea typeface="+mn-ea"/>
                <a:cs typeface="+mn-cs"/>
              </a:rPr>
            </a:b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55913" y="4221163"/>
            <a:ext cx="6202362" cy="2189162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6000" b="1" dirty="0">
                <a:solidFill>
                  <a:srgbClr val="002060"/>
                </a:solidFill>
              </a:rPr>
              <a:t>Abstinence</a:t>
            </a:r>
          </a:p>
        </p:txBody>
      </p:sp>
    </p:spTree>
    <p:extLst>
      <p:ext uri="{BB962C8B-B14F-4D97-AF65-F5344CB8AC3E}">
        <p14:creationId xmlns="" xmlns:p14="http://schemas.microsoft.com/office/powerpoint/2010/main" val="11576348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9238" y="2133601"/>
            <a:ext cx="9144001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CA" sz="7200" b="1" dirty="0">
                <a:solidFill>
                  <a:schemeClr val="accent6"/>
                </a:solidFill>
                <a:latin typeface="+mj-lt"/>
              </a:rPr>
              <a:t>Barrier methods </a:t>
            </a:r>
          </a:p>
          <a:p>
            <a:pPr algn="ctr" eaLnBrk="1" hangingPunct="1">
              <a:defRPr/>
            </a:pPr>
            <a:r>
              <a:rPr lang="en-CA" sz="7200" b="1" dirty="0">
                <a:solidFill>
                  <a:schemeClr val="accent6"/>
                </a:solidFill>
                <a:latin typeface="+mj-lt"/>
              </a:rPr>
              <a:t>(non-hormonal)</a:t>
            </a:r>
          </a:p>
        </p:txBody>
      </p:sp>
    </p:spTree>
    <p:extLst>
      <p:ext uri="{BB962C8B-B14F-4D97-AF65-F5344CB8AC3E}">
        <p14:creationId xmlns="" xmlns:p14="http://schemas.microsoft.com/office/powerpoint/2010/main" val="26870143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6000" b="1" dirty="0" smtClean="0">
                <a:solidFill>
                  <a:schemeClr val="accent6"/>
                </a:solidFill>
              </a:rPr>
              <a:t/>
            </a:r>
            <a:br>
              <a:rPr lang="en-CA" sz="6000" b="1" dirty="0" smtClean="0">
                <a:solidFill>
                  <a:schemeClr val="accent6"/>
                </a:solidFill>
              </a:rPr>
            </a:br>
            <a:r>
              <a:rPr lang="en-CA" sz="6000" b="1" dirty="0" smtClean="0">
                <a:solidFill>
                  <a:schemeClr val="accent6"/>
                </a:solidFill>
                <a:latin typeface="Arial Rounded MT Bold" panose="020F0704030504030204" pitchFamily="34" charset="0"/>
              </a:rPr>
              <a:t>Barrier </a:t>
            </a:r>
            <a:r>
              <a:rPr lang="en-CA" sz="60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methods </a:t>
            </a:r>
            <a:r>
              <a:rPr lang="en-CA" sz="6000" b="1" dirty="0">
                <a:solidFill>
                  <a:schemeClr val="accent6"/>
                </a:solidFill>
              </a:rPr>
              <a:t/>
            </a:r>
            <a:br>
              <a:rPr lang="en-CA" sz="6000" b="1" dirty="0">
                <a:solidFill>
                  <a:schemeClr val="accent6"/>
                </a:solidFill>
              </a:rPr>
            </a:br>
            <a:endParaRPr lang="en-IN" sz="6000" dirty="0"/>
          </a:p>
        </p:txBody>
      </p:sp>
      <p:pic>
        <p:nvPicPr>
          <p:cNvPr id="6" name="SmartArt Placeholder 5"/>
          <p:cNvPicPr>
            <a:picLocks noGrp="1"/>
          </p:cNvPicPr>
          <p:nvPr>
            <p:ph type="dgm" idx="1"/>
          </p:nvPr>
        </p:nvPicPr>
        <p:blipFill>
          <a:blip r:embed="rId2"/>
          <a:stretch>
            <a:fillRect/>
          </a:stretch>
        </p:blipFill>
        <p:spPr>
          <a:xfrm>
            <a:off x="6923314" y="0"/>
            <a:ext cx="2743200" cy="29312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  <p:sp>
        <p:nvSpPr>
          <p:cNvPr id="5" name="Rectangle 4"/>
          <p:cNvSpPr/>
          <p:nvPr/>
        </p:nvSpPr>
        <p:spPr>
          <a:xfrm>
            <a:off x="394138" y="2946070"/>
            <a:ext cx="1179786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-</a:t>
            </a:r>
            <a:r>
              <a:rPr lang="en-IN" sz="4000" dirty="0" smtClean="0"/>
              <a:t>Barrier </a:t>
            </a:r>
            <a:r>
              <a:rPr lang="en-IN" sz="4000" dirty="0"/>
              <a:t>methods work by </a:t>
            </a:r>
            <a:r>
              <a:rPr lang="en-IN" sz="3600" dirty="0"/>
              <a:t>preventing</a:t>
            </a:r>
            <a:r>
              <a:rPr lang="en-IN" sz="4000" dirty="0"/>
              <a:t> the passage of sperm into the female genital tract. </a:t>
            </a:r>
            <a:endParaRPr lang="en-IN" sz="4000" dirty="0" smtClean="0"/>
          </a:p>
          <a:p>
            <a:r>
              <a:rPr lang="en-IN" sz="4000" dirty="0" smtClean="0"/>
              <a:t>Types</a:t>
            </a:r>
            <a:r>
              <a:rPr lang="en-IN" sz="4000" dirty="0"/>
              <a:t>: </a:t>
            </a:r>
            <a:endParaRPr lang="en-IN" sz="4000" dirty="0" smtClean="0"/>
          </a:p>
          <a:p>
            <a:r>
              <a:rPr lang="en-IN" sz="4000" dirty="0" smtClean="0"/>
              <a:t>Male &amp; </a:t>
            </a:r>
            <a:r>
              <a:rPr lang="en-IN" sz="4000" smtClean="0"/>
              <a:t>Female Condoms, </a:t>
            </a:r>
            <a:r>
              <a:rPr lang="en-IN" sz="4000" dirty="0" smtClean="0"/>
              <a:t>Diaphragm and Cervical Cap</a:t>
            </a:r>
            <a:endParaRPr lang="en-IN" sz="4000" dirty="0"/>
          </a:p>
        </p:txBody>
      </p:sp>
    </p:spTree>
    <p:extLst>
      <p:ext uri="{BB962C8B-B14F-4D97-AF65-F5344CB8AC3E}">
        <p14:creationId xmlns="" xmlns:p14="http://schemas.microsoft.com/office/powerpoint/2010/main" val="20934899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/>
                </a:solidFill>
              </a:rPr>
              <a:t>Condom (male)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b="1" dirty="0"/>
              <a:t>Thin latex or polyurethane that fits over an erect penis</a:t>
            </a:r>
          </a:p>
          <a:p>
            <a:pPr>
              <a:defRPr/>
            </a:pPr>
            <a:r>
              <a:rPr lang="en-US" sz="2400" b="1" dirty="0"/>
              <a:t>Catches sperm during ejaculation to prevent it from entering the vaginal/cervical canal</a:t>
            </a:r>
          </a:p>
          <a:p>
            <a:pPr>
              <a:defRPr/>
            </a:pPr>
            <a:r>
              <a:rPr lang="en-US" sz="2400" b="1" dirty="0"/>
              <a:t>Typical effectiveness is 82%</a:t>
            </a:r>
          </a:p>
          <a:p>
            <a:pPr>
              <a:defRPr/>
            </a:pPr>
            <a:r>
              <a:rPr lang="en-US" sz="2400" b="1" dirty="0"/>
              <a:t>Reduces but does not eliminate the spread of STIs and HIV</a:t>
            </a:r>
          </a:p>
          <a:p>
            <a:endParaRPr lang="en-IN" sz="1600" dirty="0"/>
          </a:p>
        </p:txBody>
      </p:sp>
      <p:pic>
        <p:nvPicPr>
          <p:cNvPr id="4" name="Picture 4" descr="http://www.sexualityandu.ca/uploads/images/13sexualityandu_homepagebanner_nextgencond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4288971"/>
            <a:ext cx="2853559" cy="256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https://www.healthunit.com/uploads/img/female-cond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745" y="4288971"/>
            <a:ext cx="2656489" cy="2569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7283668" y="4071257"/>
            <a:ext cx="4908332" cy="278674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/>
          <a:stretch>
            <a:fillRect/>
          </a:stretch>
        </p:blipFill>
        <p:spPr>
          <a:xfrm>
            <a:off x="4370989" y="91505"/>
            <a:ext cx="4016266" cy="1690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87728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rth Control Animation _ The Contraceptinator - YouTube (360p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69675" y="711200"/>
            <a:ext cx="8488393" cy="548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Condom (female)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421" y="1825625"/>
            <a:ext cx="11887199" cy="4786160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/>
              <a:t>Polyurethane sheath inserted into the vagina</a:t>
            </a:r>
          </a:p>
          <a:p>
            <a:pPr>
              <a:defRPr/>
            </a:pPr>
            <a:r>
              <a:rPr lang="en-US" sz="2400" b="1" dirty="0" smtClean="0"/>
              <a:t>Provides a physical barrier to prevent sperm from entering cervical canal</a:t>
            </a:r>
          </a:p>
          <a:p>
            <a:pPr>
              <a:defRPr/>
            </a:pPr>
            <a:r>
              <a:rPr lang="en-US" sz="2400" b="1" dirty="0" smtClean="0"/>
              <a:t>Sperm is trapped in the condom, which is thrown away after use</a:t>
            </a:r>
          </a:p>
          <a:p>
            <a:pPr>
              <a:defRPr/>
            </a:pPr>
            <a:r>
              <a:rPr lang="en-US" sz="2400" b="1" dirty="0" smtClean="0"/>
              <a:t> Typical effectiveness rate is 79%</a:t>
            </a:r>
          </a:p>
          <a:p>
            <a:endParaRPr lang="en-IN" dirty="0"/>
          </a:p>
        </p:txBody>
      </p:sp>
      <p:pic>
        <p:nvPicPr>
          <p:cNvPr id="4" name="Picture 3" descr="fml_co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395" y="3856279"/>
            <a:ext cx="3003529" cy="287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455258" y="3811906"/>
            <a:ext cx="2685196" cy="2799878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6961730" y="3856280"/>
            <a:ext cx="4941236" cy="2755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83380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09903" y="2274838"/>
            <a:ext cx="112408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2800" dirty="0" smtClean="0"/>
              <a:t>: - </a:t>
            </a:r>
            <a:r>
              <a:rPr lang="en-IN" sz="2800" b="1" dirty="0">
                <a:solidFill>
                  <a:srgbClr val="0070C0"/>
                </a:solidFill>
              </a:rPr>
              <a:t>Condoms are effective in preventing STIs, including HIV. </a:t>
            </a:r>
            <a:endParaRPr lang="en-IN" sz="2800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800" b="1" dirty="0" smtClean="0">
                <a:solidFill>
                  <a:srgbClr val="0070C0"/>
                </a:solidFill>
              </a:rPr>
              <a:t> -Cheap 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b="1" dirty="0" smtClean="0">
                <a:solidFill>
                  <a:srgbClr val="0070C0"/>
                </a:solidFill>
              </a:rPr>
              <a:t>-Widely </a:t>
            </a:r>
            <a:r>
              <a:rPr lang="en-IN" sz="2800" b="1" dirty="0">
                <a:solidFill>
                  <a:srgbClr val="0070C0"/>
                </a:solidFill>
              </a:rPr>
              <a:t>available </a:t>
            </a:r>
            <a:endParaRPr lang="en-IN" sz="2800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800" b="1" dirty="0" smtClean="0">
                <a:solidFill>
                  <a:srgbClr val="FF0000"/>
                </a:solidFill>
              </a:rPr>
              <a:t>Disadvantages</a:t>
            </a:r>
            <a:r>
              <a:rPr lang="en-IN" sz="2800" b="1" dirty="0">
                <a:solidFill>
                  <a:srgbClr val="FF0000"/>
                </a:solidFill>
              </a:rPr>
              <a:t>:</a:t>
            </a:r>
            <a:r>
              <a:rPr lang="en-IN" sz="2800" b="1" dirty="0">
                <a:solidFill>
                  <a:srgbClr val="0070C0"/>
                </a:solidFill>
              </a:rPr>
              <a:t>  Require high degree of motivation. </a:t>
            </a:r>
            <a:endParaRPr lang="en-IN" sz="2800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800" b="1" dirty="0" smtClean="0">
                <a:solidFill>
                  <a:srgbClr val="0070C0"/>
                </a:solidFill>
              </a:rPr>
              <a:t>-Less </a:t>
            </a:r>
            <a:r>
              <a:rPr lang="en-IN" sz="2800" b="1" dirty="0">
                <a:solidFill>
                  <a:srgbClr val="0070C0"/>
                </a:solidFill>
              </a:rPr>
              <a:t>effective than either the pill or the IUDs. </a:t>
            </a:r>
            <a:endParaRPr lang="en-IN" sz="2800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800" b="1" dirty="0" smtClean="0">
                <a:solidFill>
                  <a:srgbClr val="0070C0"/>
                </a:solidFill>
              </a:rPr>
              <a:t>-Latex </a:t>
            </a:r>
            <a:r>
              <a:rPr lang="en-IN" sz="2800" b="1" dirty="0">
                <a:solidFill>
                  <a:srgbClr val="0070C0"/>
                </a:solidFill>
              </a:rPr>
              <a:t>allergy, recurrent vaginal infections such as bacterial </a:t>
            </a:r>
            <a:r>
              <a:rPr lang="en-IN" sz="2800" b="1" dirty="0" err="1">
                <a:solidFill>
                  <a:srgbClr val="0070C0"/>
                </a:solidFill>
              </a:rPr>
              <a:t>vaginosis</a:t>
            </a:r>
            <a:r>
              <a:rPr lang="en-IN" sz="2800" b="1" dirty="0">
                <a:solidFill>
                  <a:srgbClr val="0070C0"/>
                </a:solidFill>
              </a:rPr>
              <a:t> or candida and recurrent urinary tract infection are possible side effects. </a:t>
            </a:r>
            <a:endParaRPr lang="en-IN" sz="2800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800" b="1" dirty="0" smtClean="0">
                <a:solidFill>
                  <a:srgbClr val="0070C0"/>
                </a:solidFill>
              </a:rPr>
              <a:t>-Cervical </a:t>
            </a:r>
            <a:r>
              <a:rPr lang="en-IN" sz="2800" b="1" dirty="0">
                <a:solidFill>
                  <a:srgbClr val="0070C0"/>
                </a:solidFill>
              </a:rPr>
              <a:t>cap difficult to insert and remove and much more likely to experience dislodgement</a:t>
            </a:r>
            <a:r>
              <a:rPr lang="en-IN" sz="2800" b="1" dirty="0" smtClean="0">
                <a:solidFill>
                  <a:srgbClr val="0070C0"/>
                </a:solidFill>
              </a:rPr>
              <a:t>.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66193" y="784913"/>
            <a:ext cx="88129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400" dirty="0">
                <a:solidFill>
                  <a:srgbClr val="00B050"/>
                </a:solidFill>
              </a:rPr>
              <a:t>Advantages</a:t>
            </a:r>
          </a:p>
        </p:txBody>
      </p:sp>
    </p:spTree>
    <p:extLst>
      <p:ext uri="{BB962C8B-B14F-4D97-AF65-F5344CB8AC3E}">
        <p14:creationId xmlns="" xmlns:p14="http://schemas.microsoft.com/office/powerpoint/2010/main" val="34063075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CERVICAL CAPS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7293429" cy="5032375"/>
          </a:xfrm>
        </p:spPr>
        <p:txBody>
          <a:bodyPr>
            <a:normAutofit/>
          </a:bodyPr>
          <a:lstStyle/>
          <a:p>
            <a:r>
              <a:rPr lang="en-IN" sz="3600" dirty="0"/>
              <a:t>Caps fit snugly over the cervix. It is a silicone rubber device designed to be easier to fit, and less likely to slip, than the traditional diaphragm. 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293429" y="609600"/>
            <a:ext cx="4751426" cy="59646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7382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Female Condom as a Form of Birth Control - Planned Parenthood - YouTube (360p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5132" y="982133"/>
            <a:ext cx="7192842" cy="574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950695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DIAPHRAGM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28058"/>
            <a:ext cx="8596668" cy="1789386"/>
          </a:xfrm>
        </p:spPr>
        <p:txBody>
          <a:bodyPr>
            <a:noAutofit/>
          </a:bodyPr>
          <a:lstStyle/>
          <a:p>
            <a:r>
              <a:rPr lang="en-IN" sz="2800" b="1" dirty="0"/>
              <a:t>Shallow, Dome shaped cup with flexible rim Health Professional must fit the diaphragm Inserted 6 hours prior to intercourse Size of the diaphragm is determined before insertion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28751" y="3117443"/>
            <a:ext cx="2651076" cy="3504074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2779827" y="3117443"/>
            <a:ext cx="3668926" cy="337795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448753" y="3117443"/>
            <a:ext cx="5614496" cy="3740557"/>
            <a:chOff x="0" y="0"/>
            <a:chExt cx="10858500" cy="5611368"/>
          </a:xfrm>
        </p:grpSpPr>
        <p:pic>
          <p:nvPicPr>
            <p:cNvPr id="9" name="Picture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887468" cy="5611368"/>
            </a:xfrm>
            <a:prstGeom prst="rect">
              <a:avLst/>
            </a:prstGeom>
          </p:spPr>
        </p:pic>
        <p:pic>
          <p:nvPicPr>
            <p:cNvPr id="10" name="Picture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158070" y="573809"/>
              <a:ext cx="5700430" cy="44935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40342136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ADVANTAGES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677334" y="2586462"/>
            <a:ext cx="1067646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It has no effect on a woman’s natural hormones.</a:t>
            </a:r>
            <a:endParaRPr lang="en-IN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It does not affect milk supply if you are breastfeeding.</a:t>
            </a:r>
            <a:endParaRPr lang="en-IN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It can be inserted hours before sex</a:t>
            </a:r>
            <a:endParaRPr lang="en-IN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Because the spermicide used with the diaphragm can increase the risk of getting HIV from an infected partner, </a:t>
            </a:r>
            <a:endParaRPr lang="en-IN" sz="2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4376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566989" y="1052513"/>
            <a:ext cx="7024687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defRPr/>
            </a:pP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24000" y="765175"/>
            <a:ext cx="8675688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defRPr/>
            </a:pPr>
            <a:r>
              <a:rPr lang="en-US" b="1" dirty="0">
                <a:solidFill>
                  <a:schemeClr val="accent6"/>
                </a:solidFill>
              </a:rPr>
              <a:t>   Sponge and Spermicides</a:t>
            </a:r>
          </a:p>
        </p:txBody>
      </p:sp>
      <p:sp>
        <p:nvSpPr>
          <p:cNvPr id="3" name="Rectangle 2"/>
          <p:cNvSpPr/>
          <p:nvPr/>
        </p:nvSpPr>
        <p:spPr>
          <a:xfrm>
            <a:off x="867104" y="1677988"/>
            <a:ext cx="7841468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The </a:t>
            </a:r>
            <a:r>
              <a:rPr lang="en-US" sz="2800" b="1" dirty="0"/>
              <a:t>sponge</a:t>
            </a:r>
            <a:r>
              <a:rPr lang="en-US" sz="2800" dirty="0"/>
              <a:t> is a soft, disposable, device with a spermicide 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Typical effectiveness is 76%-88%</a:t>
            </a:r>
            <a:endParaRPr lang="en-US" sz="2800" b="1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Fits over the cervix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Traps and absorbs sperm to increase effect of spermicide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Spermicide in the sponge disables the sperm  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Effective for up to 12 hours 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8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b="1" dirty="0"/>
              <a:t>Spermicides</a:t>
            </a:r>
            <a:r>
              <a:rPr lang="en-US" sz="2800" dirty="0"/>
              <a:t> disable sperm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Typical effectiveness is </a:t>
            </a:r>
            <a:r>
              <a:rPr lang="en-US" sz="2800" dirty="0" smtClean="0"/>
              <a:t>88%</a:t>
            </a:r>
            <a:r>
              <a:rPr lang="en-US" sz="2800" b="1" dirty="0" smtClean="0">
                <a:solidFill>
                  <a:schemeClr val="bg1"/>
                </a:solidFill>
              </a:rPr>
              <a:t>onge</a:t>
            </a:r>
            <a:endParaRPr lang="en-US" sz="2800" dirty="0">
              <a:latin typeface="Gill Sans Light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72" y="2482851"/>
            <a:ext cx="3459227" cy="446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301075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cdc.gov/mmwr/preview/mmwrhtml/figures/r6205a1f1.gif"/>
          <p:cNvPicPr/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9000" contras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175260"/>
            <a:ext cx="12192000" cy="703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22445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raceptives 101 - YouTube (360p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01602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B0F0"/>
                </a:solidFill>
              </a:rPr>
              <a:t>STDs</a:t>
            </a:r>
          </a:p>
        </p:txBody>
      </p:sp>
      <p:graphicFrame>
        <p:nvGraphicFramePr>
          <p:cNvPr id="32816" name="Group 4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3533289826"/>
              </p:ext>
            </p:extLst>
          </p:nvPr>
        </p:nvGraphicFramePr>
        <p:xfrm>
          <a:off x="261256" y="1600200"/>
          <a:ext cx="11930744" cy="4994214"/>
        </p:xfrm>
        <a:graphic>
          <a:graphicData uri="http://schemas.openxmlformats.org/drawingml/2006/table">
            <a:tbl>
              <a:tblPr/>
              <a:tblGrid>
                <a:gridCol w="2098927"/>
                <a:gridCol w="3866445"/>
                <a:gridCol w="5965372"/>
              </a:tblGrid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SL.NO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Disease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CAUSATIVE AGENT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syphilis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Treponema pallidium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gonorrhea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Neisseria gonorrhoeae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chlamydiasis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Chlamydia trachomatis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trichomoniasis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Trichomonas vaginalis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AIDS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Human Immunodeficiency Virus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Hepatitis-B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Hepatitis virus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Genital herpes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Herpes simplex virus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Human papiloma virus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5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fld id="{E9646B8F-9DA7-4B49-A2FF-C1290CB87E27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9323092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891" y="472967"/>
            <a:ext cx="1015299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6000" dirty="0" smtClean="0"/>
              <a:t>SUMMARY</a:t>
            </a:r>
          </a:p>
          <a:p>
            <a:r>
              <a:rPr lang="en-IN" dirty="0" smtClean="0"/>
              <a:t>-</a:t>
            </a:r>
            <a:r>
              <a:rPr lang="en-IN" sz="3200" dirty="0" smtClean="0"/>
              <a:t>All barrier methods have high failure rates when used typically. </a:t>
            </a:r>
          </a:p>
          <a:p>
            <a:r>
              <a:rPr lang="en-IN" sz="3200" dirty="0" smtClean="0"/>
              <a:t>-Diaphragms and caps must be fitted by a health professional. </a:t>
            </a:r>
          </a:p>
          <a:p>
            <a:r>
              <a:rPr lang="en-IN" sz="3200" dirty="0" smtClean="0"/>
              <a:t>-Male condoms reduce the risk of sexually transmitted disease including HIV. </a:t>
            </a:r>
          </a:p>
          <a:p>
            <a:r>
              <a:rPr lang="en-IN" sz="3200" dirty="0" smtClean="0"/>
              <a:t>-Spermicides should not be used alone and if used frequently and in large quantities may increase the risk of HIV transmission.</a:t>
            </a:r>
            <a:endParaRPr lang="en-IN" sz="3200" dirty="0"/>
          </a:p>
        </p:txBody>
      </p:sp>
    </p:spTree>
    <p:extLst>
      <p:ext uri="{BB962C8B-B14F-4D97-AF65-F5344CB8AC3E}">
        <p14:creationId xmlns="" xmlns:p14="http://schemas.microsoft.com/office/powerpoint/2010/main" val="8883071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285"/>
            <a:ext cx="12191999" cy="7527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Evaluation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What is a barrier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method?1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The popular brand of condom used is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......................1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Name the barriers used to prevent STDS and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AIDS?1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What are used with the barriers to increase the contraceptive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efficiency?1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Mention the advantages of use of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condoms.2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Mention the working of a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diaphragm2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How a condom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work?2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8. How the cervical caps prevent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conception?2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9. List out the various types of barriers used for minimizing the population growth with their uses in tabular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format3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Arial Narrow" panose="020B0606020202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10. Extract out the methods to prevent STIs other than barrier methods. Whether these methods are </a:t>
            </a:r>
            <a:r>
              <a:rPr lang="en-US" sz="2400" b="1" dirty="0" smtClean="0">
                <a:latin typeface="Arial Narrow" panose="020B0606020202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100%safe?5</a:t>
            </a:r>
            <a:endParaRPr lang="en-IN" sz="2400" b="1" dirty="0">
              <a:latin typeface="Arial Narrow" panose="020B0606020202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1410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89801" y="2967335"/>
            <a:ext cx="6277213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Suggested readings:</a:t>
            </a:r>
          </a:p>
          <a:p>
            <a:pPr algn="ctr"/>
            <a:r>
              <a:rPr lang="en-US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1-NCERT TEXT BOOB</a:t>
            </a:r>
          </a:p>
          <a:p>
            <a:pPr algn="ctr"/>
            <a:r>
              <a:rPr lang="en-US" sz="1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2-BIOLOGY BY SARITA AGARWAL</a:t>
            </a:r>
          </a:p>
          <a:p>
            <a:pPr algn="ctr"/>
            <a:r>
              <a:rPr lang="en-US" sz="1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3-ELEMENTARY </a:t>
            </a:r>
            <a:r>
              <a:rPr lang="en-US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BIOLOGY BY TRUEMAN</a:t>
            </a:r>
          </a:p>
          <a:p>
            <a:pPr algn="ctr"/>
            <a:r>
              <a:rPr lang="en-US" sz="1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4-SHIKSHA HOUSE .COM</a:t>
            </a:r>
            <a:endParaRPr lang="en-US" sz="1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225" y="4098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N" sz="48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THANK YOU</a:t>
            </a:r>
            <a:endParaRPr lang="en-IN" sz="48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15" y="1399956"/>
            <a:ext cx="11398469" cy="4874720"/>
          </a:xfrm>
        </p:spPr>
        <p:txBody>
          <a:bodyPr/>
          <a:lstStyle/>
          <a:p>
            <a:endParaRPr lang="en-IN" i="1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315311" y="1399956"/>
            <a:ext cx="9634232" cy="48747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525712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5621</TotalTime>
  <Words>813</Words>
  <Application>Microsoft Office PowerPoint</Application>
  <PresentationFormat>Custom</PresentationFormat>
  <Paragraphs>172</Paragraphs>
  <Slides>27</Slides>
  <Notes>4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Facet</vt:lpstr>
      <vt:lpstr>Barrier methods of birth control and their significance in STDs </vt:lpstr>
      <vt:lpstr>Objective:</vt:lpstr>
      <vt:lpstr>Slide 3</vt:lpstr>
      <vt:lpstr>Slide 4</vt:lpstr>
      <vt:lpstr>CHARACTERISTICS OF IDEAL CONTRACEPTIVES</vt:lpstr>
      <vt:lpstr>METHODS OF BIRTH CONTROL</vt:lpstr>
      <vt:lpstr>BARRIER METHOD OF BIRTH CONTROL</vt:lpstr>
      <vt:lpstr>STIs and Pregnancy Prevention</vt:lpstr>
      <vt:lpstr>What is the most effective method of preventing pregnancy and STIs? </vt:lpstr>
      <vt:lpstr>Slide 10</vt:lpstr>
      <vt:lpstr> Barrier methods  </vt:lpstr>
      <vt:lpstr>Condom (male)</vt:lpstr>
      <vt:lpstr>Slide 13</vt:lpstr>
      <vt:lpstr>Condom (female)</vt:lpstr>
      <vt:lpstr>Slide 15</vt:lpstr>
      <vt:lpstr>CERVICAL CAPS</vt:lpstr>
      <vt:lpstr>Slide 17</vt:lpstr>
      <vt:lpstr>DIAPHRAGM</vt:lpstr>
      <vt:lpstr>ADVANTAGES</vt:lpstr>
      <vt:lpstr>Slide 20</vt:lpstr>
      <vt:lpstr>Slide 21</vt:lpstr>
      <vt:lpstr>Slide 22</vt:lpstr>
      <vt:lpstr>STDs</vt:lpstr>
      <vt:lpstr>Slide 24</vt:lpstr>
      <vt:lpstr>Slide 25</vt:lpstr>
      <vt:lpstr>Slide 26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Barrier methods of birth control and their significance in STDs </dc:title>
  <dc:creator>MANAS TRIPATHY</dc:creator>
  <cp:lastModifiedBy>Geeta</cp:lastModifiedBy>
  <cp:revision>63</cp:revision>
  <dcterms:created xsi:type="dcterms:W3CDTF">2019-05-03T15:59:54Z</dcterms:created>
  <dcterms:modified xsi:type="dcterms:W3CDTF">2019-06-09T06:08:38Z</dcterms:modified>
</cp:coreProperties>
</file>